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notesSlides/notesSlide7.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wmf" ContentType="image/x-wmf"/>
  <Override PartName="/ppt/slideLayouts/slideLayout15.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slides/slide79.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704" r:id="rId2"/>
  </p:sldMasterIdLst>
  <p:notesMasterIdLst>
    <p:notesMasterId r:id="rId91"/>
  </p:notesMasterIdLst>
  <p:sldIdLst>
    <p:sldId id="256" r:id="rId3"/>
    <p:sldId id="298" r:id="rId4"/>
    <p:sldId id="296" r:id="rId5"/>
    <p:sldId id="297" r:id="rId6"/>
    <p:sldId id="299" r:id="rId7"/>
    <p:sldId id="302" r:id="rId8"/>
    <p:sldId id="300" r:id="rId9"/>
    <p:sldId id="257" r:id="rId10"/>
    <p:sldId id="292" r:id="rId11"/>
    <p:sldId id="258" r:id="rId12"/>
    <p:sldId id="259" r:id="rId13"/>
    <p:sldId id="308" r:id="rId14"/>
    <p:sldId id="260" r:id="rId15"/>
    <p:sldId id="261" r:id="rId16"/>
    <p:sldId id="262" r:id="rId17"/>
    <p:sldId id="305" r:id="rId18"/>
    <p:sldId id="263" r:id="rId19"/>
    <p:sldId id="304" r:id="rId20"/>
    <p:sldId id="264" r:id="rId21"/>
    <p:sldId id="303" r:id="rId22"/>
    <p:sldId id="265" r:id="rId23"/>
    <p:sldId id="266" r:id="rId24"/>
    <p:sldId id="267" r:id="rId25"/>
    <p:sldId id="268" r:id="rId26"/>
    <p:sldId id="269" r:id="rId27"/>
    <p:sldId id="270" r:id="rId28"/>
    <p:sldId id="273" r:id="rId29"/>
    <p:sldId id="274" r:id="rId30"/>
    <p:sldId id="293" r:id="rId31"/>
    <p:sldId id="275" r:id="rId32"/>
    <p:sldId id="276" r:id="rId33"/>
    <p:sldId id="277" r:id="rId34"/>
    <p:sldId id="278" r:id="rId35"/>
    <p:sldId id="279" r:id="rId36"/>
    <p:sldId id="280" r:id="rId37"/>
    <p:sldId id="281" r:id="rId38"/>
    <p:sldId id="309" r:id="rId39"/>
    <p:sldId id="310" r:id="rId40"/>
    <p:sldId id="311" r:id="rId41"/>
    <p:sldId id="339" r:id="rId42"/>
    <p:sldId id="344" r:id="rId43"/>
    <p:sldId id="345" r:id="rId44"/>
    <p:sldId id="346" r:id="rId45"/>
    <p:sldId id="312" r:id="rId46"/>
    <p:sldId id="340" r:id="rId47"/>
    <p:sldId id="313" r:id="rId48"/>
    <p:sldId id="314" r:id="rId49"/>
    <p:sldId id="315" r:id="rId50"/>
    <p:sldId id="316" r:id="rId51"/>
    <p:sldId id="317" r:id="rId52"/>
    <p:sldId id="318" r:id="rId53"/>
    <p:sldId id="342" r:id="rId54"/>
    <p:sldId id="341" r:id="rId55"/>
    <p:sldId id="319" r:id="rId56"/>
    <p:sldId id="320" r:id="rId57"/>
    <p:sldId id="321" r:id="rId58"/>
    <p:sldId id="322" r:id="rId59"/>
    <p:sldId id="323" r:id="rId60"/>
    <p:sldId id="324" r:id="rId61"/>
    <p:sldId id="325" r:id="rId62"/>
    <p:sldId id="326" r:id="rId63"/>
    <p:sldId id="327" r:id="rId64"/>
    <p:sldId id="328" r:id="rId65"/>
    <p:sldId id="343" r:id="rId66"/>
    <p:sldId id="329" r:id="rId67"/>
    <p:sldId id="330" r:id="rId68"/>
    <p:sldId id="282" r:id="rId69"/>
    <p:sldId id="286" r:id="rId70"/>
    <p:sldId id="287" r:id="rId71"/>
    <p:sldId id="288" r:id="rId72"/>
    <p:sldId id="289" r:id="rId73"/>
    <p:sldId id="290" r:id="rId74"/>
    <p:sldId id="294" r:id="rId75"/>
    <p:sldId id="284" r:id="rId76"/>
    <p:sldId id="283" r:id="rId77"/>
    <p:sldId id="381" r:id="rId78"/>
    <p:sldId id="377" r:id="rId79"/>
    <p:sldId id="379" r:id="rId80"/>
    <p:sldId id="378" r:id="rId81"/>
    <p:sldId id="382" r:id="rId82"/>
    <p:sldId id="383" r:id="rId83"/>
    <p:sldId id="384" r:id="rId84"/>
    <p:sldId id="385" r:id="rId85"/>
    <p:sldId id="388" r:id="rId86"/>
    <p:sldId id="387" r:id="rId87"/>
    <p:sldId id="386" r:id="rId88"/>
    <p:sldId id="295" r:id="rId89"/>
    <p:sldId id="390" r:id="rId90"/>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Book Antiqua" pitchFamily="18" charset="0"/>
        <a:ea typeface="+mn-ea"/>
        <a:cs typeface="+mn-cs"/>
      </a:defRPr>
    </a:lvl1pPr>
    <a:lvl2pPr marL="457200" algn="l" rtl="0" fontAlgn="base">
      <a:spcBef>
        <a:spcPct val="0"/>
      </a:spcBef>
      <a:spcAft>
        <a:spcPct val="0"/>
      </a:spcAft>
      <a:defRPr kern="1200">
        <a:solidFill>
          <a:schemeClr val="tx1"/>
        </a:solidFill>
        <a:latin typeface="Book Antiqua" pitchFamily="18" charset="0"/>
        <a:ea typeface="+mn-ea"/>
        <a:cs typeface="+mn-cs"/>
      </a:defRPr>
    </a:lvl2pPr>
    <a:lvl3pPr marL="914400" algn="l" rtl="0" fontAlgn="base">
      <a:spcBef>
        <a:spcPct val="0"/>
      </a:spcBef>
      <a:spcAft>
        <a:spcPct val="0"/>
      </a:spcAft>
      <a:defRPr kern="1200">
        <a:solidFill>
          <a:schemeClr val="tx1"/>
        </a:solidFill>
        <a:latin typeface="Book Antiqua" pitchFamily="18" charset="0"/>
        <a:ea typeface="+mn-ea"/>
        <a:cs typeface="+mn-cs"/>
      </a:defRPr>
    </a:lvl3pPr>
    <a:lvl4pPr marL="1371600" algn="l" rtl="0" fontAlgn="base">
      <a:spcBef>
        <a:spcPct val="0"/>
      </a:spcBef>
      <a:spcAft>
        <a:spcPct val="0"/>
      </a:spcAft>
      <a:defRPr kern="1200">
        <a:solidFill>
          <a:schemeClr val="tx1"/>
        </a:solidFill>
        <a:latin typeface="Book Antiqua" pitchFamily="18" charset="0"/>
        <a:ea typeface="+mn-ea"/>
        <a:cs typeface="+mn-cs"/>
      </a:defRPr>
    </a:lvl4pPr>
    <a:lvl5pPr marL="1828800" algn="l" rtl="0" fontAlgn="base">
      <a:spcBef>
        <a:spcPct val="0"/>
      </a:spcBef>
      <a:spcAft>
        <a:spcPct val="0"/>
      </a:spcAft>
      <a:defRPr kern="1200">
        <a:solidFill>
          <a:schemeClr val="tx1"/>
        </a:solidFill>
        <a:latin typeface="Book Antiqua" pitchFamily="18" charset="0"/>
        <a:ea typeface="+mn-ea"/>
        <a:cs typeface="+mn-cs"/>
      </a:defRPr>
    </a:lvl5pPr>
    <a:lvl6pPr marL="2286000" algn="l" defTabSz="914400" rtl="0" eaLnBrk="1" latinLnBrk="0" hangingPunct="1">
      <a:defRPr kern="1200">
        <a:solidFill>
          <a:schemeClr val="tx1"/>
        </a:solidFill>
        <a:latin typeface="Book Antiqua" pitchFamily="18" charset="0"/>
        <a:ea typeface="+mn-ea"/>
        <a:cs typeface="+mn-cs"/>
      </a:defRPr>
    </a:lvl6pPr>
    <a:lvl7pPr marL="2743200" algn="l" defTabSz="914400" rtl="0" eaLnBrk="1" latinLnBrk="0" hangingPunct="1">
      <a:defRPr kern="1200">
        <a:solidFill>
          <a:schemeClr val="tx1"/>
        </a:solidFill>
        <a:latin typeface="Book Antiqua" pitchFamily="18" charset="0"/>
        <a:ea typeface="+mn-ea"/>
        <a:cs typeface="+mn-cs"/>
      </a:defRPr>
    </a:lvl7pPr>
    <a:lvl8pPr marL="3200400" algn="l" defTabSz="914400" rtl="0" eaLnBrk="1" latinLnBrk="0" hangingPunct="1">
      <a:defRPr kern="1200">
        <a:solidFill>
          <a:schemeClr val="tx1"/>
        </a:solidFill>
        <a:latin typeface="Book Antiqua" pitchFamily="18" charset="0"/>
        <a:ea typeface="+mn-ea"/>
        <a:cs typeface="+mn-cs"/>
      </a:defRPr>
    </a:lvl8pPr>
    <a:lvl9pPr marL="3657600" algn="l" defTabSz="914400" rtl="0" eaLnBrk="1" latinLnBrk="0" hangingPunct="1">
      <a:defRPr kern="1200">
        <a:solidFill>
          <a:schemeClr val="tx1"/>
        </a:solidFill>
        <a:latin typeface="Book Antiqua"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E009E"/>
    <a:srgbClr val="631C6A"/>
    <a:srgbClr val="2A176F"/>
    <a:srgbClr val="008582"/>
    <a:srgbClr val="F8FBCD"/>
    <a:srgbClr val="FF0000"/>
    <a:srgbClr val="21617D"/>
    <a:srgbClr val="B5430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09" autoAdjust="0"/>
  </p:normalViewPr>
  <p:slideViewPr>
    <p:cSldViewPr>
      <p:cViewPr varScale="1">
        <p:scale>
          <a:sx n="50" d="100"/>
          <a:sy n="50" d="100"/>
        </p:scale>
        <p:origin x="-102" y="-384"/>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slide" Target="slides/slide74.xml"/><Relationship Id="rId84" Type="http://schemas.openxmlformats.org/officeDocument/2006/relationships/slide" Target="slides/slide82.xml"/><Relationship Id="rId89" Type="http://schemas.openxmlformats.org/officeDocument/2006/relationships/slide" Target="slides/slide87.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slide" Target="slides/slide77.xml"/><Relationship Id="rId87" Type="http://schemas.openxmlformats.org/officeDocument/2006/relationships/slide" Target="slides/slide85.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slide" Target="slides/slide80.xml"/><Relationship Id="rId90" Type="http://schemas.openxmlformats.org/officeDocument/2006/relationships/slide" Target="slides/slide88.xml"/><Relationship Id="rId95" Type="http://schemas.openxmlformats.org/officeDocument/2006/relationships/tableStyles" Target="tableStyles.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slide" Target="slides/slide83.xml"/><Relationship Id="rId93" Type="http://schemas.openxmlformats.org/officeDocument/2006/relationships/viewProps" Target="view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77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tr-TR"/>
          </a:p>
        </p:txBody>
      </p:sp>
      <p:sp>
        <p:nvSpPr>
          <p:cNvPr id="1177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FFCC9D25-7961-426F-B240-1858D73BC6C8}" type="datetimeFigureOut">
              <a:rPr lang="tr-TR"/>
              <a:pPr>
                <a:defRPr/>
              </a:pPr>
              <a:t>15.03.2016</a:t>
            </a:fld>
            <a:endParaRPr lang="tr-TR"/>
          </a:p>
        </p:txBody>
      </p:sp>
      <p:sp>
        <p:nvSpPr>
          <p:cNvPr id="2458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77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1177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tr-TR"/>
          </a:p>
        </p:txBody>
      </p:sp>
      <p:sp>
        <p:nvSpPr>
          <p:cNvPr id="1177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EACC8D34-60B8-44F3-938E-1D474FE21960}" type="slidenum">
              <a:rPr lang="tr-TR"/>
              <a:pPr>
                <a:defRPr/>
              </a:pPr>
              <a:t>‹#›</a:t>
            </a:fld>
            <a:endParaRPr lang="tr-TR"/>
          </a:p>
        </p:txBody>
      </p:sp>
    </p:spTree>
    <p:extLst>
      <p:ext uri="{BB962C8B-B14F-4D97-AF65-F5344CB8AC3E}">
        <p14:creationId xmlns:p14="http://schemas.microsoft.com/office/powerpoint/2010/main" xmlns="" val="12171324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a:defRPr/>
            </a:pPr>
            <a:fld id="{EACC8D34-60B8-44F3-938E-1D474FE21960}" type="slidenum">
              <a:rPr lang="tr-TR" smtClean="0"/>
              <a:pPr>
                <a:defRPr/>
              </a:pPr>
              <a:t>4</a:t>
            </a:fld>
            <a:endParaRPr lang="tr-TR"/>
          </a:p>
        </p:txBody>
      </p:sp>
    </p:spTree>
    <p:extLst>
      <p:ext uri="{BB962C8B-B14F-4D97-AF65-F5344CB8AC3E}">
        <p14:creationId xmlns:p14="http://schemas.microsoft.com/office/powerpoint/2010/main" xmlns="" val="22097500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a:defRPr/>
            </a:pPr>
            <a:fld id="{EACC8D34-60B8-44F3-938E-1D474FE21960}" type="slidenum">
              <a:rPr lang="tr-TR" smtClean="0"/>
              <a:pPr>
                <a:defRPr/>
              </a:pPr>
              <a:t>5</a:t>
            </a:fld>
            <a:endParaRPr lang="tr-TR"/>
          </a:p>
        </p:txBody>
      </p:sp>
    </p:spTree>
    <p:extLst>
      <p:ext uri="{BB962C8B-B14F-4D97-AF65-F5344CB8AC3E}">
        <p14:creationId xmlns:p14="http://schemas.microsoft.com/office/powerpoint/2010/main" xmlns="" val="19515724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Rot="1" noChangeAspect="1" noChangeArrowheads="1" noTextEdit="1"/>
          </p:cNvSpPr>
          <p:nvPr>
            <p:ph type="sldImg"/>
          </p:nvPr>
        </p:nvSpPr>
        <p:spPr>
          <a:ln/>
        </p:spPr>
      </p:sp>
      <p:sp>
        <p:nvSpPr>
          <p:cNvPr id="32770" name="Rectangle 3"/>
          <p:cNvSpPr>
            <a:spLocks noGrp="1" noChangeArrowheads="1"/>
          </p:cNvSpPr>
          <p:nvPr>
            <p:ph type="body" idx="1"/>
          </p:nvPr>
        </p:nvSpPr>
        <p:spPr>
          <a:noFill/>
          <a:ln/>
        </p:spPr>
        <p:txBody>
          <a:bodyPr/>
          <a:lstStyle/>
          <a:p>
            <a:pPr eaLnBrk="1" hangingPunct="1"/>
            <a:r>
              <a:rPr lang="en-US" sz="700" smtClean="0"/>
              <a:t>Ergenlik döneminde uyumun henüz oluşma sürecinde olmasından, toplumların geçiş dönemlerinde ve yabancı kültürlerden hızlı etkilenildiğinde ise, uyumun bozulması nedeniyle kimlik krizi ortaya çıkabilir. </a:t>
            </a:r>
            <a:endParaRPr lang="tr-TR" sz="700" smtClean="0"/>
          </a:p>
          <a:p>
            <a:pPr eaLnBrk="1" hangingPunct="1"/>
            <a:endParaRPr lang="tr-T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a:defRPr/>
            </a:pPr>
            <a:fld id="{EACC8D34-60B8-44F3-938E-1D474FE21960}" type="slidenum">
              <a:rPr lang="tr-TR" smtClean="0"/>
              <a:pPr>
                <a:defRPr/>
              </a:pPr>
              <a:t>8</a:t>
            </a:fld>
            <a:endParaRPr lang="tr-TR"/>
          </a:p>
        </p:txBody>
      </p:sp>
    </p:spTree>
    <p:extLst>
      <p:ext uri="{BB962C8B-B14F-4D97-AF65-F5344CB8AC3E}">
        <p14:creationId xmlns:p14="http://schemas.microsoft.com/office/powerpoint/2010/main" xmlns="" val="10157992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0723" name="Not Yer Tutucusu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tr-TR" altLang="en-US" smtClean="0"/>
              <a:t>In table 2 you can see The patient groups which mental health workers experience the greatest difficulty with and the causes of difficulties</a:t>
            </a:r>
            <a:endParaRPr lang="en-US" altLang="en-US" smtClean="0"/>
          </a:p>
          <a:p>
            <a:endParaRPr lang="tr-TR" altLang="en-US" smtClean="0"/>
          </a:p>
        </p:txBody>
      </p:sp>
      <p:sp>
        <p:nvSpPr>
          <p:cNvPr id="30724" name="Slayt Numarası Yer Tutucus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AA762FE8-293D-4B5D-8AC3-CC32786F8E75}" type="slidenum">
              <a:rPr lang="en-US" altLang="en-US" smtClean="0">
                <a:latin typeface="Times New Roman" charset="0"/>
              </a:rPr>
              <a:pPr eaLnBrk="1" hangingPunct="1">
                <a:spcBef>
                  <a:spcPct val="0"/>
                </a:spcBef>
              </a:pPr>
              <a:t>41</a:t>
            </a:fld>
            <a:endParaRPr lang="en-US" altLang="en-US" smtClean="0">
              <a:latin typeface="Times New Roman"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1747" name="Not Yer Tutucusu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tr-TR" altLang="en-US" smtClean="0"/>
              <a:t>In table 3 you can see the s</a:t>
            </a:r>
            <a:r>
              <a:rPr lang="en-US" altLang="en-US" sz="800" smtClean="0"/>
              <a:t>ub-groups of personality disorders that mental health workers experience the greatest difficulty with. </a:t>
            </a:r>
            <a:endParaRPr lang="tr-TR" altLang="en-US" sz="800" smtClean="0"/>
          </a:p>
        </p:txBody>
      </p:sp>
      <p:sp>
        <p:nvSpPr>
          <p:cNvPr id="31748" name="Slayt Numarası Yer Tutucus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F12BCBD5-9D9F-49F7-A943-524A69106A16}" type="slidenum">
              <a:rPr lang="en-US" altLang="en-US" smtClean="0">
                <a:latin typeface="Times New Roman" charset="0"/>
              </a:rPr>
              <a:pPr eaLnBrk="1" hangingPunct="1">
                <a:spcBef>
                  <a:spcPct val="0"/>
                </a:spcBef>
              </a:pPr>
              <a:t>42</a:t>
            </a:fld>
            <a:endParaRPr lang="en-US" altLang="en-US" smtClean="0">
              <a:latin typeface="Times New Roman"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2771" name="Not Yer Tutucusu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tr-TR" altLang="en-US" smtClean="0">
                <a:solidFill>
                  <a:schemeClr val="tx2"/>
                </a:solidFill>
              </a:rPr>
              <a:t>You can see The most frequent emotional reactions experienced by MHW while working with patients with personality disorders in table 4.  </a:t>
            </a:r>
            <a:endParaRPr lang="en-US" altLang="en-US" smtClean="0"/>
          </a:p>
          <a:p>
            <a:pPr eaLnBrk="1" hangingPunct="1">
              <a:spcBef>
                <a:spcPct val="0"/>
              </a:spcBef>
            </a:pPr>
            <a:endParaRPr lang="en-US" altLang="en-US" smtClean="0"/>
          </a:p>
        </p:txBody>
      </p:sp>
      <p:sp>
        <p:nvSpPr>
          <p:cNvPr id="32772" name="Slayt Numarası Yer Tutucus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37931725" indent="-37474525"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388BFA29-1137-4C17-B959-B45B82648FDD}" type="slidenum">
              <a:rPr lang="en-US" altLang="en-US" smtClean="0">
                <a:latin typeface="Times New Roman" charset="0"/>
              </a:rPr>
              <a:pPr eaLnBrk="1" hangingPunct="1">
                <a:spcBef>
                  <a:spcPct val="0"/>
                </a:spcBef>
              </a:pPr>
              <a:t>43</a:t>
            </a:fld>
            <a:endParaRPr lang="en-US" altLang="en-US" smtClean="0">
              <a:latin typeface="Times New Roman"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a:defRPr/>
            </a:pPr>
            <a:fld id="{EACC8D34-60B8-44F3-938E-1D474FE21960}" type="slidenum">
              <a:rPr lang="tr-TR" smtClean="0"/>
              <a:pPr>
                <a:defRPr/>
              </a:pPr>
              <a:t>59</a:t>
            </a:fld>
            <a:endParaRPr lang="tr-TR"/>
          </a:p>
        </p:txBody>
      </p:sp>
    </p:spTree>
    <p:extLst>
      <p:ext uri="{BB962C8B-B14F-4D97-AF65-F5344CB8AC3E}">
        <p14:creationId xmlns:p14="http://schemas.microsoft.com/office/powerpoint/2010/main" xmlns="" val="17219830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a:defRPr/>
            </a:pPr>
            <a:fld id="{EACC8D34-60B8-44F3-938E-1D474FE21960}" type="slidenum">
              <a:rPr lang="tr-TR" smtClean="0"/>
              <a:pPr>
                <a:defRPr/>
              </a:pPr>
              <a:t>60</a:t>
            </a:fld>
            <a:endParaRPr lang="tr-TR"/>
          </a:p>
        </p:txBody>
      </p:sp>
    </p:spTree>
    <p:extLst>
      <p:ext uri="{BB962C8B-B14F-4D97-AF65-F5344CB8AC3E}">
        <p14:creationId xmlns:p14="http://schemas.microsoft.com/office/powerpoint/2010/main" xmlns="" val="4408842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Freeform 6"/>
          <p:cNvSpPr/>
          <p:nvPr/>
        </p:nvSpPr>
        <p:spPr>
          <a:xfrm>
            <a:off x="0" y="5546725"/>
            <a:ext cx="9147175" cy="1312863"/>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1">
                  <a:lumMod val="40000"/>
                  <a:lumOff val="60000"/>
                </a:schemeClr>
              </a:gs>
              <a:gs pos="50000">
                <a:schemeClr val="accent1"/>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Freeform 7"/>
          <p:cNvSpPr/>
          <p:nvPr/>
        </p:nvSpPr>
        <p:spPr>
          <a:xfrm>
            <a:off x="0" y="5292725"/>
            <a:ext cx="9144000"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rgbClr val="000000"/>
              </a:gs>
              <a:gs pos="14000">
                <a:srgbClr val="333333"/>
              </a:gs>
              <a:gs pos="83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Freeform 8"/>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rgbClr val="000000">
                  <a:alpha val="0"/>
                </a:srgbClr>
              </a:gs>
              <a:gs pos="57000">
                <a:srgbClr val="4D4D4D"/>
              </a:gs>
              <a:gs pos="100000">
                <a:srgbClr val="000000">
                  <a:alpha val="0"/>
                </a:srgb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9"/>
          <p:cNvSpPr/>
          <p:nvPr/>
        </p:nvSpPr>
        <p:spPr>
          <a:xfrm>
            <a:off x="0" y="5262563"/>
            <a:ext cx="9144000" cy="74612"/>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Freeform 10"/>
          <p:cNvSpPr/>
          <p:nvPr/>
        </p:nvSpPr>
        <p:spPr>
          <a:xfrm>
            <a:off x="0" y="5502275"/>
            <a:ext cx="9144000" cy="1271588"/>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722313" y="3633787"/>
            <a:ext cx="7772400" cy="1362075"/>
          </a:xfrm>
        </p:spPr>
        <p:txBody>
          <a:bodyPr anchor="t"/>
          <a:lstStyle>
            <a:lvl1pPr algn="l">
              <a:defRPr sz="4000" b="0" i="0" cap="all"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2133600"/>
            <a:ext cx="7772400" cy="1500187"/>
          </a:xfrm>
        </p:spPr>
        <p:txBody>
          <a:bodyPr anchor="b"/>
          <a:lstStyle>
            <a:lvl1pPr marL="0" indent="0">
              <a:buNone/>
              <a:defRPr sz="20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9" name="Date Placeholder 3"/>
          <p:cNvSpPr>
            <a:spLocks noGrp="1"/>
          </p:cNvSpPr>
          <p:nvPr>
            <p:ph type="dt" sz="half" idx="10"/>
          </p:nvPr>
        </p:nvSpPr>
        <p:spPr/>
        <p:txBody>
          <a:bodyPr/>
          <a:lstStyle>
            <a:lvl1pPr>
              <a:defRPr/>
            </a:lvl1pPr>
          </a:lstStyle>
          <a:p>
            <a:pPr>
              <a:defRPr/>
            </a:pPr>
            <a:fld id="{17D0920E-336A-4996-961E-C824EBD60607}" type="datetimeFigureOut">
              <a:rPr lang="tr-TR"/>
              <a:pPr>
                <a:defRPr/>
              </a:pPr>
              <a:t>15.03.2016</a:t>
            </a:fld>
            <a:endParaRPr lang="tr-TR"/>
          </a:p>
        </p:txBody>
      </p:sp>
      <p:sp>
        <p:nvSpPr>
          <p:cNvPr id="10" name="Footer Placeholder 4"/>
          <p:cNvSpPr>
            <a:spLocks noGrp="1"/>
          </p:cNvSpPr>
          <p:nvPr>
            <p:ph type="ftr" sz="quarter" idx="11"/>
          </p:nvPr>
        </p:nvSpPr>
        <p:spPr/>
        <p:txBody>
          <a:bodyPr/>
          <a:lstStyle>
            <a:lvl1pPr>
              <a:defRPr/>
            </a:lvl1pPr>
          </a:lstStyle>
          <a:p>
            <a:pPr>
              <a:defRPr/>
            </a:pPr>
            <a:endParaRPr lang="tr-TR"/>
          </a:p>
        </p:txBody>
      </p:sp>
      <p:sp>
        <p:nvSpPr>
          <p:cNvPr id="11" name="Slide Number Placeholder 5"/>
          <p:cNvSpPr>
            <a:spLocks noGrp="1"/>
          </p:cNvSpPr>
          <p:nvPr>
            <p:ph type="sldNum" sz="quarter" idx="12"/>
          </p:nvPr>
        </p:nvSpPr>
        <p:spPr/>
        <p:txBody>
          <a:bodyPr/>
          <a:lstStyle>
            <a:lvl1pPr>
              <a:defRPr/>
            </a:lvl1pPr>
          </a:lstStyle>
          <a:p>
            <a:pPr>
              <a:defRPr/>
            </a:pPr>
            <a:fld id="{3E893746-B308-4789-B2B1-94FDC3C3A9DE}"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381000" y="990600"/>
            <a:ext cx="76200" cy="5105400"/>
          </a:xfrm>
          <a:prstGeom prst="rect">
            <a:avLst/>
          </a:prstGeom>
          <a:solidFill>
            <a:schemeClr val="bg2"/>
          </a:solidFill>
          <a:ln w="12700">
            <a:noFill/>
            <a:miter lim="800000"/>
            <a:headEnd/>
            <a:tailEnd/>
          </a:ln>
          <a:effectLst/>
        </p:spPr>
        <p:txBody>
          <a:bodyPr wrap="none" anchor="ctr"/>
          <a:lstStyle/>
          <a:p>
            <a:pPr algn="ctr">
              <a:defRPr/>
            </a:pPr>
            <a:endParaRPr lang="tr-TR" sz="2400">
              <a:latin typeface="Times New Roman" pitchFamily="18" charset="0"/>
            </a:endParaRPr>
          </a:p>
        </p:txBody>
      </p:sp>
      <p:grpSp>
        <p:nvGrpSpPr>
          <p:cNvPr id="5" name="Group 8"/>
          <p:cNvGrpSpPr>
            <a:grpSpLocks/>
          </p:cNvGrpSpPr>
          <p:nvPr/>
        </p:nvGrpSpPr>
        <p:grpSpPr bwMode="auto">
          <a:xfrm>
            <a:off x="381000" y="304800"/>
            <a:ext cx="8391525" cy="5791200"/>
            <a:chOff x="240" y="192"/>
            <a:chExt cx="5286" cy="3648"/>
          </a:xfrm>
        </p:grpSpPr>
        <p:sp>
          <p:nvSpPr>
            <p:cNvPr id="6"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a:effectLst/>
          </p:spPr>
          <p:txBody>
            <a:bodyPr rot="10800000" wrap="none" anchor="ctr"/>
            <a:lstStyle/>
            <a:p>
              <a:pPr algn="ctr">
                <a:defRPr/>
              </a:pPr>
              <a:endParaRPr lang="tr-TR" sz="2400">
                <a:latin typeface="Times New Roman" pitchFamily="18" charset="0"/>
              </a:endParaRPr>
            </a:p>
          </p:txBody>
        </p:sp>
        <p:sp>
          <p:nvSpPr>
            <p:cNvPr id="7"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a:effectLst/>
          </p:spPr>
          <p:txBody>
            <a:bodyPr wrap="none" anchor="ctr"/>
            <a:lstStyle/>
            <a:p>
              <a:pPr algn="ctr">
                <a:defRPr/>
              </a:pPr>
              <a:endParaRPr lang="tr-TR" sz="2400">
                <a:latin typeface="Times New Roman" pitchFamily="18" charset="0"/>
              </a:endParaRPr>
            </a:p>
          </p:txBody>
        </p:sp>
        <p:sp>
          <p:nvSpPr>
            <p:cNvPr id="8"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a:effectLst/>
          </p:spPr>
          <p:txBody>
            <a:bodyPr rot="10800000" wrap="none" anchor="ctr"/>
            <a:lstStyle/>
            <a:p>
              <a:pPr algn="ctr">
                <a:defRPr/>
              </a:pPr>
              <a:endParaRPr lang="tr-TR" sz="2400">
                <a:latin typeface="Times New Roman" pitchFamily="18" charset="0"/>
              </a:endParaRPr>
            </a:p>
          </p:txBody>
        </p:sp>
        <p:sp>
          <p:nvSpPr>
            <p:cNvPr id="9"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a:effectLst/>
          </p:spPr>
          <p:txBody>
            <a:bodyPr wrap="none" anchor="ctr"/>
            <a:lstStyle/>
            <a:p>
              <a:pPr algn="ctr">
                <a:defRPr/>
              </a:pPr>
              <a:endParaRPr lang="tr-TR" sz="2400">
                <a:latin typeface="Times New Roman" pitchFamily="18" charset="0"/>
              </a:endParaRPr>
            </a:p>
          </p:txBody>
        </p:sp>
        <p:sp>
          <p:nvSpPr>
            <p:cNvPr id="10" name="Line 13"/>
            <p:cNvSpPr>
              <a:spLocks noChangeShapeType="1"/>
            </p:cNvSpPr>
            <p:nvPr/>
          </p:nvSpPr>
          <p:spPr bwMode="auto">
            <a:xfrm flipH="1">
              <a:off x="480" y="2256"/>
              <a:ext cx="4848" cy="0"/>
            </a:xfrm>
            <a:prstGeom prst="line">
              <a:avLst/>
            </a:prstGeom>
            <a:noFill/>
            <a:ln w="12700">
              <a:solidFill>
                <a:schemeClr val="tx1"/>
              </a:solidFill>
              <a:round/>
              <a:headEnd/>
              <a:tailEnd/>
            </a:ln>
            <a:effectLst/>
          </p:spPr>
          <p:txBody>
            <a:bodyPr/>
            <a:lstStyle/>
            <a:p>
              <a:pPr>
                <a:defRPr/>
              </a:pPr>
              <a:endParaRPr lang="tr-TR"/>
            </a:p>
          </p:txBody>
        </p:sp>
        <p:sp>
          <p:nvSpPr>
            <p:cNvPr id="11" name="Rectangle 14"/>
            <p:cNvSpPr>
              <a:spLocks noChangeArrowheads="1"/>
            </p:cNvSpPr>
            <p:nvPr/>
          </p:nvSpPr>
          <p:spPr bwMode="auto">
            <a:xfrm>
              <a:off x="240" y="192"/>
              <a:ext cx="5286" cy="3648"/>
            </a:xfrm>
            <a:prstGeom prst="rect">
              <a:avLst/>
            </a:prstGeom>
            <a:noFill/>
            <a:ln w="12700">
              <a:solidFill>
                <a:schemeClr val="tx1"/>
              </a:solidFill>
              <a:miter lim="800000"/>
              <a:headEnd/>
              <a:tailEnd/>
            </a:ln>
            <a:effectLst/>
          </p:spPr>
          <p:txBody>
            <a:bodyPr wrap="none" anchor="ctr"/>
            <a:lstStyle/>
            <a:p>
              <a:pPr algn="ctr">
                <a:defRPr/>
              </a:pPr>
              <a:endParaRPr lang="tr-TR" sz="2400">
                <a:latin typeface="Times New Roman" pitchFamily="18" charset="0"/>
              </a:endParaRPr>
            </a:p>
          </p:txBody>
        </p:sp>
      </p:grpSp>
      <p:sp>
        <p:nvSpPr>
          <p:cNvPr id="114691" name="Rectangle 3"/>
          <p:cNvSpPr>
            <a:spLocks noGrp="1" noChangeArrowheads="1"/>
          </p:cNvSpPr>
          <p:nvPr>
            <p:ph type="ctrTitle"/>
          </p:nvPr>
        </p:nvSpPr>
        <p:spPr>
          <a:xfrm>
            <a:off x="762000" y="1371600"/>
            <a:ext cx="7696200" cy="2057400"/>
          </a:xfrm>
        </p:spPr>
        <p:txBody>
          <a:bodyPr/>
          <a:lstStyle>
            <a:lvl1pPr>
              <a:defRPr sz="5400"/>
            </a:lvl1pPr>
          </a:lstStyle>
          <a:p>
            <a:r>
              <a:rPr lang="tr-TR"/>
              <a:t>Asıl başlık stili için tıklatın</a:t>
            </a:r>
          </a:p>
        </p:txBody>
      </p:sp>
      <p:sp>
        <p:nvSpPr>
          <p:cNvPr id="114692" name="Rectangle 4"/>
          <p:cNvSpPr>
            <a:spLocks noGrp="1" noChangeArrowheads="1"/>
          </p:cNvSpPr>
          <p:nvPr>
            <p:ph type="subTitle" idx="1"/>
          </p:nvPr>
        </p:nvSpPr>
        <p:spPr>
          <a:xfrm>
            <a:off x="762000" y="3765550"/>
            <a:ext cx="7696200" cy="2057400"/>
          </a:xfrm>
        </p:spPr>
        <p:txBody>
          <a:bodyPr/>
          <a:lstStyle>
            <a:lvl1pPr marL="0" indent="0">
              <a:buFont typeface="Wingdings" pitchFamily="2" charset="2"/>
              <a:buNone/>
              <a:defRPr sz="2800">
                <a:latin typeface="Arial" charset="0"/>
              </a:defRPr>
            </a:lvl1pPr>
          </a:lstStyle>
          <a:p>
            <a:r>
              <a:rPr lang="tr-TR"/>
              <a:t>Asıl alt başlık stilini düzenlemek için tıklatın</a:t>
            </a:r>
          </a:p>
        </p:txBody>
      </p:sp>
      <p:sp>
        <p:nvSpPr>
          <p:cNvPr id="12" name="Rectangle 5"/>
          <p:cNvSpPr>
            <a:spLocks noGrp="1" noChangeArrowheads="1"/>
          </p:cNvSpPr>
          <p:nvPr>
            <p:ph type="dt" sz="half" idx="10"/>
          </p:nvPr>
        </p:nvSpPr>
        <p:spPr>
          <a:xfrm>
            <a:off x="457200" y="6248400"/>
            <a:ext cx="2133600" cy="457200"/>
          </a:xfrm>
        </p:spPr>
        <p:txBody>
          <a:bodyPr/>
          <a:lstStyle>
            <a:lvl1pPr>
              <a:defRPr/>
            </a:lvl1pPr>
          </a:lstStyle>
          <a:p>
            <a:pPr>
              <a:defRPr/>
            </a:pPr>
            <a:fld id="{6D73E97B-CC07-4F33-B7F6-9378DBEE251A}" type="datetimeFigureOut">
              <a:rPr lang="tr-TR"/>
              <a:pPr>
                <a:defRPr/>
              </a:pPr>
              <a:t>15.03.2016</a:t>
            </a:fld>
            <a:endParaRPr lang="tr-TR"/>
          </a:p>
        </p:txBody>
      </p:sp>
      <p:sp>
        <p:nvSpPr>
          <p:cNvPr id="13" name="Rectangle 6"/>
          <p:cNvSpPr>
            <a:spLocks noGrp="1" noChangeArrowheads="1"/>
          </p:cNvSpPr>
          <p:nvPr>
            <p:ph type="ftr" sz="quarter" idx="11"/>
          </p:nvPr>
        </p:nvSpPr>
        <p:spPr/>
        <p:txBody>
          <a:bodyPr/>
          <a:lstStyle>
            <a:lvl1pPr>
              <a:defRPr/>
            </a:lvl1pPr>
          </a:lstStyle>
          <a:p>
            <a:pPr>
              <a:defRPr/>
            </a:pPr>
            <a:endParaRPr lang="tr-TR"/>
          </a:p>
        </p:txBody>
      </p:sp>
      <p:sp>
        <p:nvSpPr>
          <p:cNvPr id="14" name="Rectangle 7"/>
          <p:cNvSpPr>
            <a:spLocks noGrp="1" noChangeArrowheads="1"/>
          </p:cNvSpPr>
          <p:nvPr>
            <p:ph type="sldNum" sz="quarter" idx="12"/>
          </p:nvPr>
        </p:nvSpPr>
        <p:spPr>
          <a:xfrm>
            <a:off x="6553200" y="6248400"/>
            <a:ext cx="2133600" cy="457200"/>
          </a:xfrm>
        </p:spPr>
        <p:txBody>
          <a:bodyPr/>
          <a:lstStyle>
            <a:lvl1pPr>
              <a:defRPr b="1"/>
            </a:lvl1pPr>
          </a:lstStyle>
          <a:p>
            <a:pPr>
              <a:defRPr/>
            </a:pPr>
            <a:fld id="{4634C53F-473E-47DF-AADB-687F6BBDA549}"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Rectangle 4"/>
          <p:cNvSpPr>
            <a:spLocks noGrp="1" noChangeArrowheads="1"/>
          </p:cNvSpPr>
          <p:nvPr>
            <p:ph type="dt" sz="half" idx="10"/>
          </p:nvPr>
        </p:nvSpPr>
        <p:spPr>
          <a:ln/>
        </p:spPr>
        <p:txBody>
          <a:bodyPr/>
          <a:lstStyle>
            <a:lvl1pPr>
              <a:defRPr/>
            </a:lvl1pPr>
          </a:lstStyle>
          <a:p>
            <a:pPr>
              <a:defRPr/>
            </a:pPr>
            <a:fld id="{CD1DFACD-2167-440B-AF73-74D3C9A845A9}" type="datetimeFigureOut">
              <a:rPr lang="tr-TR"/>
              <a:pPr>
                <a:defRPr/>
              </a:pPr>
              <a:t>15.03.2016</a:t>
            </a:fld>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6981E97F-EA03-4DC9-A1EA-3D7CC973AC31}" type="slidenum">
              <a:rPr lang="tr-TR"/>
              <a:pPr>
                <a:defRPr/>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F9FBDB09-10FB-4452-852C-7005440D4386}" type="datetimeFigureOut">
              <a:rPr lang="tr-TR"/>
              <a:pPr>
                <a:defRPr/>
              </a:pPr>
              <a:t>15.03.2016</a:t>
            </a:fld>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3235C5C4-E4A8-4139-A6F1-76AEADF2A76C}" type="slidenum">
              <a:rPr lang="tr-TR"/>
              <a:pPr>
                <a:defRPr/>
              </a:pPr>
              <a:t>‹#›</a:t>
            </a:fld>
            <a:endParaRPr lang="tr-T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Content Placeholder 2"/>
          <p:cNvSpPr>
            <a:spLocks noGrp="1"/>
          </p:cNvSpPr>
          <p:nvPr>
            <p:ph sz="half" idx="1"/>
          </p:nvPr>
        </p:nvSpPr>
        <p:spPr>
          <a:xfrm>
            <a:off x="457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p:cNvSpPr>
            <a:spLocks noGrp="1"/>
          </p:cNvSpPr>
          <p:nvPr>
            <p:ph sz="half" idx="2"/>
          </p:nvPr>
        </p:nvSpPr>
        <p:spPr>
          <a:xfrm>
            <a:off x="4648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Rectangle 4"/>
          <p:cNvSpPr>
            <a:spLocks noGrp="1" noChangeArrowheads="1"/>
          </p:cNvSpPr>
          <p:nvPr>
            <p:ph type="dt" sz="half" idx="10"/>
          </p:nvPr>
        </p:nvSpPr>
        <p:spPr>
          <a:ln/>
        </p:spPr>
        <p:txBody>
          <a:bodyPr/>
          <a:lstStyle>
            <a:lvl1pPr>
              <a:defRPr/>
            </a:lvl1pPr>
          </a:lstStyle>
          <a:p>
            <a:pPr>
              <a:defRPr/>
            </a:pPr>
            <a:fld id="{5C5390CF-494F-4C8D-A11C-11BB53AE5F1E}" type="datetimeFigureOut">
              <a:rPr lang="tr-TR"/>
              <a:pPr>
                <a:defRPr/>
              </a:pPr>
              <a:t>15.03.2016</a:t>
            </a:fld>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5B9017C4-00BE-4DF4-B8EF-69FF7AE456B8}" type="slidenum">
              <a:rPr lang="tr-TR"/>
              <a:pPr>
                <a:defRPr/>
              </a:pPr>
              <a:t>‹#›</a:t>
            </a:fld>
            <a:endParaRPr lang="tr-T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7" name="Rectangle 4"/>
          <p:cNvSpPr>
            <a:spLocks noGrp="1" noChangeArrowheads="1"/>
          </p:cNvSpPr>
          <p:nvPr>
            <p:ph type="dt" sz="half" idx="10"/>
          </p:nvPr>
        </p:nvSpPr>
        <p:spPr>
          <a:ln/>
        </p:spPr>
        <p:txBody>
          <a:bodyPr/>
          <a:lstStyle>
            <a:lvl1pPr>
              <a:defRPr/>
            </a:lvl1pPr>
          </a:lstStyle>
          <a:p>
            <a:pPr>
              <a:defRPr/>
            </a:pPr>
            <a:fld id="{A81B7484-9BF7-4960-9948-7E37B17F105D}" type="datetimeFigureOut">
              <a:rPr lang="tr-TR"/>
              <a:pPr>
                <a:defRPr/>
              </a:pPr>
              <a:t>15.03.2016</a:t>
            </a:fld>
            <a:endParaRPr lang="tr-TR"/>
          </a:p>
        </p:txBody>
      </p:sp>
      <p:sp>
        <p:nvSpPr>
          <p:cNvPr id="8" name="Rectangle 5"/>
          <p:cNvSpPr>
            <a:spLocks noGrp="1" noChangeArrowheads="1"/>
          </p:cNvSpPr>
          <p:nvPr>
            <p:ph type="ftr" sz="quarter" idx="11"/>
          </p:nvPr>
        </p:nvSpPr>
        <p:spPr>
          <a:ln/>
        </p:spPr>
        <p:txBody>
          <a:bodyPr/>
          <a:lstStyle>
            <a:lvl1pPr>
              <a:defRPr/>
            </a:lvl1pPr>
          </a:lstStyle>
          <a:p>
            <a:pPr>
              <a:defRPr/>
            </a:pPr>
            <a:endParaRPr lang="tr-TR"/>
          </a:p>
        </p:txBody>
      </p:sp>
      <p:sp>
        <p:nvSpPr>
          <p:cNvPr id="9" name="Rectangle 6"/>
          <p:cNvSpPr>
            <a:spLocks noGrp="1" noChangeArrowheads="1"/>
          </p:cNvSpPr>
          <p:nvPr>
            <p:ph type="sldNum" sz="quarter" idx="12"/>
          </p:nvPr>
        </p:nvSpPr>
        <p:spPr>
          <a:ln/>
        </p:spPr>
        <p:txBody>
          <a:bodyPr/>
          <a:lstStyle>
            <a:lvl1pPr>
              <a:defRPr/>
            </a:lvl1pPr>
          </a:lstStyle>
          <a:p>
            <a:pPr>
              <a:defRPr/>
            </a:pPr>
            <a:fld id="{666FA634-9E37-422F-A544-4C322DCBAF9E}" type="slidenum">
              <a:rPr lang="tr-TR"/>
              <a:pPr>
                <a:defRPr/>
              </a:pPr>
              <a:t>‹#›</a:t>
            </a:fld>
            <a:endParaRPr lang="tr-T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Rectangle 4"/>
          <p:cNvSpPr>
            <a:spLocks noGrp="1" noChangeArrowheads="1"/>
          </p:cNvSpPr>
          <p:nvPr>
            <p:ph type="dt" sz="half" idx="10"/>
          </p:nvPr>
        </p:nvSpPr>
        <p:spPr>
          <a:ln/>
        </p:spPr>
        <p:txBody>
          <a:bodyPr/>
          <a:lstStyle>
            <a:lvl1pPr>
              <a:defRPr/>
            </a:lvl1pPr>
          </a:lstStyle>
          <a:p>
            <a:pPr>
              <a:defRPr/>
            </a:pPr>
            <a:fld id="{5D2B67D7-9441-4433-9613-C60903BB1BCC}" type="datetimeFigureOut">
              <a:rPr lang="tr-TR"/>
              <a:pPr>
                <a:defRPr/>
              </a:pPr>
              <a:t>15.03.2016</a:t>
            </a:fld>
            <a:endParaRPr lang="tr-TR"/>
          </a:p>
        </p:txBody>
      </p:sp>
      <p:sp>
        <p:nvSpPr>
          <p:cNvPr id="4" name="Rectangle 5"/>
          <p:cNvSpPr>
            <a:spLocks noGrp="1" noChangeArrowheads="1"/>
          </p:cNvSpPr>
          <p:nvPr>
            <p:ph type="ftr" sz="quarter" idx="11"/>
          </p:nvPr>
        </p:nvSpPr>
        <p:spPr>
          <a:ln/>
        </p:spPr>
        <p:txBody>
          <a:bodyPr/>
          <a:lstStyle>
            <a:lvl1pPr>
              <a:defRPr/>
            </a:lvl1pPr>
          </a:lstStyle>
          <a:p>
            <a:pPr>
              <a:defRPr/>
            </a:pPr>
            <a:endParaRPr lang="tr-TR"/>
          </a:p>
        </p:txBody>
      </p:sp>
      <p:sp>
        <p:nvSpPr>
          <p:cNvPr id="5" name="Rectangle 6"/>
          <p:cNvSpPr>
            <a:spLocks noGrp="1" noChangeArrowheads="1"/>
          </p:cNvSpPr>
          <p:nvPr>
            <p:ph type="sldNum" sz="quarter" idx="12"/>
          </p:nvPr>
        </p:nvSpPr>
        <p:spPr>
          <a:ln/>
        </p:spPr>
        <p:txBody>
          <a:bodyPr/>
          <a:lstStyle>
            <a:lvl1pPr>
              <a:defRPr/>
            </a:lvl1pPr>
          </a:lstStyle>
          <a:p>
            <a:pPr>
              <a:defRPr/>
            </a:pPr>
            <a:fld id="{3241EDA5-F147-464F-BA96-84EDCFED2F46}" type="slidenum">
              <a:rPr lang="tr-TR"/>
              <a:pPr>
                <a:defRPr/>
              </a:pPr>
              <a:t>‹#›</a:t>
            </a:fld>
            <a:endParaRPr lang="tr-T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01FC22F4-A71C-42F8-83FF-3C7F4EB407B5}" type="datetimeFigureOut">
              <a:rPr lang="tr-TR"/>
              <a:pPr>
                <a:defRPr/>
              </a:pPr>
              <a:t>15.03.2016</a:t>
            </a:fld>
            <a:endParaRPr lang="tr-TR"/>
          </a:p>
        </p:txBody>
      </p:sp>
      <p:sp>
        <p:nvSpPr>
          <p:cNvPr id="3" name="Rectangle 5"/>
          <p:cNvSpPr>
            <a:spLocks noGrp="1" noChangeArrowheads="1"/>
          </p:cNvSpPr>
          <p:nvPr>
            <p:ph type="ftr" sz="quarter" idx="11"/>
          </p:nvPr>
        </p:nvSpPr>
        <p:spPr>
          <a:ln/>
        </p:spPr>
        <p:txBody>
          <a:bodyPr/>
          <a:lstStyle>
            <a:lvl1pPr>
              <a:defRPr/>
            </a:lvl1pPr>
          </a:lstStyle>
          <a:p>
            <a:pPr>
              <a:defRPr/>
            </a:pPr>
            <a:endParaRPr lang="tr-TR"/>
          </a:p>
        </p:txBody>
      </p:sp>
      <p:sp>
        <p:nvSpPr>
          <p:cNvPr id="4" name="Rectangle 6"/>
          <p:cNvSpPr>
            <a:spLocks noGrp="1" noChangeArrowheads="1"/>
          </p:cNvSpPr>
          <p:nvPr>
            <p:ph type="sldNum" sz="quarter" idx="12"/>
          </p:nvPr>
        </p:nvSpPr>
        <p:spPr>
          <a:ln/>
        </p:spPr>
        <p:txBody>
          <a:bodyPr/>
          <a:lstStyle>
            <a:lvl1pPr>
              <a:defRPr/>
            </a:lvl1pPr>
          </a:lstStyle>
          <a:p>
            <a:pPr>
              <a:defRPr/>
            </a:pPr>
            <a:fld id="{0D1BAACD-1506-46D0-9EB7-96DBB0EC72DA}" type="slidenum">
              <a:rPr lang="tr-TR"/>
              <a:pPr>
                <a:defRPr/>
              </a:pPr>
              <a:t>‹#›</a:t>
            </a:fld>
            <a:endParaRPr lang="tr-T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D2C8498B-6477-4C70-BCB8-1EFED19D9C36}" type="datetimeFigureOut">
              <a:rPr lang="tr-TR"/>
              <a:pPr>
                <a:defRPr/>
              </a:pPr>
              <a:t>15.03.2016</a:t>
            </a:fld>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853F1CAC-EB4F-47CE-A070-E6BCEACF9E67}" type="slidenum">
              <a:rPr lang="tr-TR"/>
              <a:pPr>
                <a:defRPr/>
              </a:pPr>
              <a:t>‹#›</a:t>
            </a:fld>
            <a:endParaRPr lang="tr-T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66D22363-1311-465B-ABD0-8A2D4A1550DF}" type="datetimeFigureOut">
              <a:rPr lang="tr-TR"/>
              <a:pPr>
                <a:defRPr/>
              </a:pPr>
              <a:t>15.03.2016</a:t>
            </a:fld>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4F829604-3F3E-4C72-BF36-5F95B0160BF8}" type="slidenum">
              <a:rPr lang="tr-TR"/>
              <a:pPr>
                <a:defRPr/>
              </a:pPr>
              <a:t>‹#›</a:t>
            </a:fld>
            <a:endParaRPr lang="tr-T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Rectangle 4"/>
          <p:cNvSpPr>
            <a:spLocks noGrp="1" noChangeArrowheads="1"/>
          </p:cNvSpPr>
          <p:nvPr>
            <p:ph type="dt" sz="half" idx="10"/>
          </p:nvPr>
        </p:nvSpPr>
        <p:spPr>
          <a:ln/>
        </p:spPr>
        <p:txBody>
          <a:bodyPr/>
          <a:lstStyle>
            <a:lvl1pPr>
              <a:defRPr/>
            </a:lvl1pPr>
          </a:lstStyle>
          <a:p>
            <a:pPr>
              <a:defRPr/>
            </a:pPr>
            <a:fld id="{6DA3220A-710C-496E-BDD2-9A46F8188873}" type="datetimeFigureOut">
              <a:rPr lang="tr-TR"/>
              <a:pPr>
                <a:defRPr/>
              </a:pPr>
              <a:t>15.03.2016</a:t>
            </a:fld>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6A189E5E-72B1-4F9A-AC19-F0E4F19EE41A}"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Freeform 7"/>
          <p:cNvSpPr/>
          <p:nvPr/>
        </p:nvSpPr>
        <p:spPr>
          <a:xfrm>
            <a:off x="1808163" y="6148388"/>
            <a:ext cx="7337425" cy="711200"/>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9"/>
          <p:cNvSpPr/>
          <p:nvPr/>
        </p:nvSpPr>
        <p:spPr>
          <a:xfrm>
            <a:off x="0" y="5411788"/>
            <a:ext cx="7605713" cy="928687"/>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Freeform 10"/>
          <p:cNvSpPr/>
          <p:nvPr/>
        </p:nvSpPr>
        <p:spPr>
          <a:xfrm>
            <a:off x="1681163" y="6116638"/>
            <a:ext cx="7464425" cy="741362"/>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p>
            <a:r>
              <a:rPr lang="tr-TR" smtClean="0"/>
              <a:t>Asıl başlık stili için tıklatın</a:t>
            </a:r>
            <a:endParaRPr lang="en-US"/>
          </a:p>
        </p:txBody>
      </p:sp>
      <p:sp>
        <p:nvSpPr>
          <p:cNvPr id="13" name="Content Placeholder 12"/>
          <p:cNvSpPr>
            <a:spLocks noGrp="1"/>
          </p:cNvSpPr>
          <p:nvPr>
            <p:ph sz="quarter" idx="13"/>
          </p:nvPr>
        </p:nvSpPr>
        <p:spPr>
          <a:xfrm>
            <a:off x="685800" y="1536192"/>
            <a:ext cx="3657600"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5" name="Content Placeholder 14"/>
          <p:cNvSpPr>
            <a:spLocks noGrp="1"/>
          </p:cNvSpPr>
          <p:nvPr>
            <p:ph sz="quarter" idx="14"/>
          </p:nvPr>
        </p:nvSpPr>
        <p:spPr>
          <a:xfrm>
            <a:off x="4800600" y="1536192"/>
            <a:ext cx="3657600"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9" name="Date Placeholder 4"/>
          <p:cNvSpPr>
            <a:spLocks noGrp="1"/>
          </p:cNvSpPr>
          <p:nvPr>
            <p:ph type="dt" sz="half" idx="15"/>
          </p:nvPr>
        </p:nvSpPr>
        <p:spPr/>
        <p:txBody>
          <a:bodyPr/>
          <a:lstStyle>
            <a:lvl1pPr>
              <a:defRPr/>
            </a:lvl1pPr>
          </a:lstStyle>
          <a:p>
            <a:pPr>
              <a:defRPr/>
            </a:pPr>
            <a:fld id="{43270FE1-B618-499A-86B9-C4E6FD66B4A6}" type="datetimeFigureOut">
              <a:rPr lang="tr-TR"/>
              <a:pPr>
                <a:defRPr/>
              </a:pPr>
              <a:t>15.03.2016</a:t>
            </a:fld>
            <a:endParaRPr lang="tr-TR"/>
          </a:p>
        </p:txBody>
      </p:sp>
      <p:sp>
        <p:nvSpPr>
          <p:cNvPr id="10" name="Footer Placeholder 5"/>
          <p:cNvSpPr>
            <a:spLocks noGrp="1"/>
          </p:cNvSpPr>
          <p:nvPr>
            <p:ph type="ftr" sz="quarter" idx="16"/>
          </p:nvPr>
        </p:nvSpPr>
        <p:spPr/>
        <p:txBody>
          <a:bodyPr/>
          <a:lstStyle>
            <a:lvl1pPr>
              <a:defRPr/>
            </a:lvl1pPr>
          </a:lstStyle>
          <a:p>
            <a:pPr>
              <a:defRPr/>
            </a:pPr>
            <a:endParaRPr lang="tr-TR"/>
          </a:p>
        </p:txBody>
      </p:sp>
      <p:sp>
        <p:nvSpPr>
          <p:cNvPr id="11" name="Slide Number Placeholder 6"/>
          <p:cNvSpPr>
            <a:spLocks noGrp="1"/>
          </p:cNvSpPr>
          <p:nvPr>
            <p:ph type="sldNum" sz="quarter" idx="17"/>
          </p:nvPr>
        </p:nvSpPr>
        <p:spPr/>
        <p:txBody>
          <a:bodyPr/>
          <a:lstStyle>
            <a:lvl1pPr>
              <a:defRPr/>
            </a:lvl1pPr>
          </a:lstStyle>
          <a:p>
            <a:pPr>
              <a:defRPr/>
            </a:pPr>
            <a:fld id="{C6B6B085-9301-4CAD-AF48-0A8A5B950F1E}" type="slidenum">
              <a:rPr lang="tr-TR"/>
              <a:pPr>
                <a:defRPr/>
              </a:pPr>
              <a:t>‹#›</a:t>
            </a:fld>
            <a:endParaRPr lang="tr-T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0"/>
            <a:ext cx="2057400" cy="5597525"/>
          </a:xfrm>
        </p:spPr>
        <p:txBody>
          <a:bodyPr vert="eaVert"/>
          <a:lstStyle/>
          <a:p>
            <a:r>
              <a:rPr lang="en-US"/>
              <a:t>Click to edit Master title style</a:t>
            </a:r>
            <a:endParaRPr lang="tr-TR"/>
          </a:p>
        </p:txBody>
      </p:sp>
      <p:sp>
        <p:nvSpPr>
          <p:cNvPr id="3" name="Vertical Text Placeholder 2"/>
          <p:cNvSpPr>
            <a:spLocks noGrp="1"/>
          </p:cNvSpPr>
          <p:nvPr>
            <p:ph type="body" orient="vert" idx="1"/>
          </p:nvPr>
        </p:nvSpPr>
        <p:spPr>
          <a:xfrm>
            <a:off x="457200" y="533400"/>
            <a:ext cx="6019800" cy="5597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Rectangle 4"/>
          <p:cNvSpPr>
            <a:spLocks noGrp="1" noChangeArrowheads="1"/>
          </p:cNvSpPr>
          <p:nvPr>
            <p:ph type="dt" sz="half" idx="10"/>
          </p:nvPr>
        </p:nvSpPr>
        <p:spPr>
          <a:ln/>
        </p:spPr>
        <p:txBody>
          <a:bodyPr/>
          <a:lstStyle>
            <a:lvl1pPr>
              <a:defRPr/>
            </a:lvl1pPr>
          </a:lstStyle>
          <a:p>
            <a:pPr>
              <a:defRPr/>
            </a:pPr>
            <a:fld id="{AC4740DE-E658-440C-B39D-0A365BBD0168}" type="datetimeFigureOut">
              <a:rPr lang="tr-TR"/>
              <a:pPr>
                <a:defRPr/>
              </a:pPr>
              <a:t>15.03.2016</a:t>
            </a:fld>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69744F07-5780-4389-9118-A550311B6A7A}" type="slidenum">
              <a:rPr lang="tr-TR"/>
              <a:pPr>
                <a:defRPr/>
              </a:pPr>
              <a:t>‹#›</a:t>
            </a:fld>
            <a:endParaRPr lang="tr-T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a:t>Click to edit Master title style</a:t>
            </a:r>
            <a:endParaRPr lang="tr-TR"/>
          </a:p>
        </p:txBody>
      </p:sp>
      <p:sp>
        <p:nvSpPr>
          <p:cNvPr id="3" name="Table Placeholder 2"/>
          <p:cNvSpPr>
            <a:spLocks noGrp="1"/>
          </p:cNvSpPr>
          <p:nvPr>
            <p:ph type="tbl" idx="1"/>
          </p:nvPr>
        </p:nvSpPr>
        <p:spPr>
          <a:xfrm>
            <a:off x="457200" y="1828800"/>
            <a:ext cx="8229600" cy="4302125"/>
          </a:xfrm>
        </p:spPr>
        <p:txBody>
          <a:bodyPr/>
          <a:lstStyle/>
          <a:p>
            <a:pPr lvl="0"/>
            <a:endParaRPr lang="tr-TR" noProof="0"/>
          </a:p>
        </p:txBody>
      </p:sp>
      <p:sp>
        <p:nvSpPr>
          <p:cNvPr id="4" name="Rectangle 4"/>
          <p:cNvSpPr>
            <a:spLocks noGrp="1" noChangeArrowheads="1"/>
          </p:cNvSpPr>
          <p:nvPr>
            <p:ph type="dt" sz="half" idx="10"/>
          </p:nvPr>
        </p:nvSpPr>
        <p:spPr>
          <a:ln/>
        </p:spPr>
        <p:txBody>
          <a:bodyPr/>
          <a:lstStyle>
            <a:lvl1pPr>
              <a:defRPr/>
            </a:lvl1pPr>
          </a:lstStyle>
          <a:p>
            <a:pPr>
              <a:defRPr/>
            </a:pPr>
            <a:fld id="{60E0D014-D8C5-47A6-BD22-C660CE34B159}" type="datetimeFigureOut">
              <a:rPr lang="tr-TR"/>
              <a:pPr>
                <a:defRPr/>
              </a:pPr>
              <a:t>15.03.2016</a:t>
            </a:fld>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1AFF2BAD-510A-4414-A9F5-1F7D3690D159}"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7" name="Freeform 9"/>
          <p:cNvSpPr/>
          <p:nvPr/>
        </p:nvSpPr>
        <p:spPr>
          <a:xfrm>
            <a:off x="1808163" y="6148388"/>
            <a:ext cx="7337425" cy="711200"/>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Freeform 10"/>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Freeform 11"/>
          <p:cNvSpPr/>
          <p:nvPr/>
        </p:nvSpPr>
        <p:spPr>
          <a:xfrm>
            <a:off x="0" y="5411788"/>
            <a:ext cx="7605713" cy="928687"/>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Freeform 12"/>
          <p:cNvSpPr/>
          <p:nvPr/>
        </p:nvSpPr>
        <p:spPr>
          <a:xfrm>
            <a:off x="1681163" y="6116638"/>
            <a:ext cx="7464425" cy="741362"/>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85800" y="1535113"/>
            <a:ext cx="3657600" cy="639762"/>
          </a:xfrm>
        </p:spPr>
        <p:txBody>
          <a:bodyPr anchor="b">
            <a:normAutofit/>
          </a:bodyPr>
          <a:lstStyle>
            <a:lvl1pPr marL="0" indent="0">
              <a:buNone/>
              <a:defRPr sz="2000" b="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800600" y="1535113"/>
            <a:ext cx="3657600" cy="639762"/>
          </a:xfrm>
        </p:spPr>
        <p:txBody>
          <a:bodyPr anchor="b">
            <a:normAutofit/>
          </a:bodyPr>
          <a:lstStyle>
            <a:lvl1pPr marL="0" indent="0">
              <a:buNone/>
              <a:defRPr sz="20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5" name="Content Placeholder 14"/>
          <p:cNvSpPr>
            <a:spLocks noGrp="1"/>
          </p:cNvSpPr>
          <p:nvPr>
            <p:ph sz="quarter" idx="13"/>
          </p:nvPr>
        </p:nvSpPr>
        <p:spPr>
          <a:xfrm>
            <a:off x="685800" y="2209800"/>
            <a:ext cx="3657600" cy="32004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7" name="Content Placeholder 16"/>
          <p:cNvSpPr>
            <a:spLocks noGrp="1"/>
          </p:cNvSpPr>
          <p:nvPr>
            <p:ph sz="quarter" idx="14"/>
          </p:nvPr>
        </p:nvSpPr>
        <p:spPr>
          <a:xfrm>
            <a:off x="4800600" y="2209800"/>
            <a:ext cx="3657600" cy="32004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Date Placeholder 6"/>
          <p:cNvSpPr>
            <a:spLocks noGrp="1"/>
          </p:cNvSpPr>
          <p:nvPr>
            <p:ph type="dt" sz="half" idx="15"/>
          </p:nvPr>
        </p:nvSpPr>
        <p:spPr/>
        <p:txBody>
          <a:bodyPr/>
          <a:lstStyle>
            <a:lvl1pPr>
              <a:defRPr/>
            </a:lvl1pPr>
          </a:lstStyle>
          <a:p>
            <a:pPr>
              <a:defRPr/>
            </a:pPr>
            <a:fld id="{4D466D83-18F3-46A4-88F9-ED80994E447C}" type="datetimeFigureOut">
              <a:rPr lang="tr-TR"/>
              <a:pPr>
                <a:defRPr/>
              </a:pPr>
              <a:t>15.03.2016</a:t>
            </a:fld>
            <a:endParaRPr lang="tr-TR"/>
          </a:p>
        </p:txBody>
      </p:sp>
      <p:sp>
        <p:nvSpPr>
          <p:cNvPr id="12" name="Footer Placeholder 7"/>
          <p:cNvSpPr>
            <a:spLocks noGrp="1"/>
          </p:cNvSpPr>
          <p:nvPr>
            <p:ph type="ftr" sz="quarter" idx="16"/>
          </p:nvPr>
        </p:nvSpPr>
        <p:spPr/>
        <p:txBody>
          <a:bodyPr/>
          <a:lstStyle>
            <a:lvl1pPr>
              <a:defRPr/>
            </a:lvl1pPr>
          </a:lstStyle>
          <a:p>
            <a:pPr>
              <a:defRPr/>
            </a:pPr>
            <a:endParaRPr lang="tr-TR"/>
          </a:p>
        </p:txBody>
      </p:sp>
      <p:sp>
        <p:nvSpPr>
          <p:cNvPr id="13" name="Slide Number Placeholder 8"/>
          <p:cNvSpPr>
            <a:spLocks noGrp="1"/>
          </p:cNvSpPr>
          <p:nvPr>
            <p:ph type="sldNum" sz="quarter" idx="17"/>
          </p:nvPr>
        </p:nvSpPr>
        <p:spPr/>
        <p:txBody>
          <a:bodyPr/>
          <a:lstStyle>
            <a:lvl1pPr>
              <a:defRPr/>
            </a:lvl1pPr>
          </a:lstStyle>
          <a:p>
            <a:pPr>
              <a:defRPr/>
            </a:pPr>
            <a:fld id="{822A2A84-1B2B-4136-B7E7-BB7B6CCDA599}"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Freeform 5"/>
          <p:cNvSpPr/>
          <p:nvPr/>
        </p:nvSpPr>
        <p:spPr>
          <a:xfrm>
            <a:off x="0" y="5010150"/>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Freeform 6"/>
          <p:cNvSpPr/>
          <p:nvPr/>
        </p:nvSpPr>
        <p:spPr>
          <a:xfrm>
            <a:off x="0" y="5730875"/>
            <a:ext cx="9147175" cy="1127125"/>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Freeform 7"/>
          <p:cNvSpPr/>
          <p:nvPr/>
        </p:nvSpPr>
        <p:spPr>
          <a:xfrm>
            <a:off x="0" y="4973638"/>
            <a:ext cx="7675563" cy="928687"/>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Freeform 8"/>
          <p:cNvSpPr/>
          <p:nvPr/>
        </p:nvSpPr>
        <p:spPr>
          <a:xfrm>
            <a:off x="-3175" y="5695950"/>
            <a:ext cx="9147175" cy="930275"/>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p>
            <a:r>
              <a:rPr lang="tr-TR" smtClean="0"/>
              <a:t>Asıl başlık stili için tıklatın</a:t>
            </a:r>
            <a:endParaRPr lang="en-US"/>
          </a:p>
        </p:txBody>
      </p:sp>
      <p:sp>
        <p:nvSpPr>
          <p:cNvPr id="7" name="Date Placeholder 2"/>
          <p:cNvSpPr>
            <a:spLocks noGrp="1"/>
          </p:cNvSpPr>
          <p:nvPr>
            <p:ph type="dt" sz="half" idx="10"/>
          </p:nvPr>
        </p:nvSpPr>
        <p:spPr/>
        <p:txBody>
          <a:bodyPr/>
          <a:lstStyle>
            <a:lvl1pPr>
              <a:defRPr/>
            </a:lvl1pPr>
          </a:lstStyle>
          <a:p>
            <a:pPr>
              <a:defRPr/>
            </a:pPr>
            <a:fld id="{5C9C943C-055C-485A-8510-DCFBA302C739}" type="datetimeFigureOut">
              <a:rPr lang="tr-TR"/>
              <a:pPr>
                <a:defRPr/>
              </a:pPr>
              <a:t>15.03.2016</a:t>
            </a:fld>
            <a:endParaRPr lang="tr-TR"/>
          </a:p>
        </p:txBody>
      </p:sp>
      <p:sp>
        <p:nvSpPr>
          <p:cNvPr id="8" name="Footer Placeholder 3"/>
          <p:cNvSpPr>
            <a:spLocks noGrp="1"/>
          </p:cNvSpPr>
          <p:nvPr>
            <p:ph type="ftr" sz="quarter" idx="11"/>
          </p:nvPr>
        </p:nvSpPr>
        <p:spPr/>
        <p:txBody>
          <a:bodyPr/>
          <a:lstStyle>
            <a:lvl1pPr>
              <a:defRPr/>
            </a:lvl1pPr>
          </a:lstStyle>
          <a:p>
            <a:pPr>
              <a:defRPr/>
            </a:pPr>
            <a:endParaRPr lang="tr-TR"/>
          </a:p>
        </p:txBody>
      </p:sp>
      <p:sp>
        <p:nvSpPr>
          <p:cNvPr id="9" name="Slide Number Placeholder 4"/>
          <p:cNvSpPr>
            <a:spLocks noGrp="1"/>
          </p:cNvSpPr>
          <p:nvPr>
            <p:ph type="sldNum" sz="quarter" idx="12"/>
          </p:nvPr>
        </p:nvSpPr>
        <p:spPr/>
        <p:txBody>
          <a:bodyPr/>
          <a:lstStyle>
            <a:lvl1pPr>
              <a:defRPr/>
            </a:lvl1pPr>
          </a:lstStyle>
          <a:p>
            <a:pPr>
              <a:defRPr/>
            </a:pPr>
            <a:fld id="{FAA36483-0DBB-432A-B13A-1F87FDBFDA6C}"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Freeform 4"/>
          <p:cNvSpPr/>
          <p:nvPr/>
        </p:nvSpPr>
        <p:spPr>
          <a:xfrm>
            <a:off x="0" y="5730875"/>
            <a:ext cx="9147175" cy="1127125"/>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3"/>
              </a:gs>
              <a:gs pos="50000">
                <a:schemeClr val="accent3">
                  <a:lumMod val="40000"/>
                  <a:lumOff val="60000"/>
                </a:schemeClr>
              </a:gs>
              <a:gs pos="5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Freeform 5"/>
          <p:cNvSpPr/>
          <p:nvPr/>
        </p:nvSpPr>
        <p:spPr>
          <a:xfrm>
            <a:off x="0" y="5381625"/>
            <a:ext cx="3286125" cy="1208088"/>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6996854"/>
              <a:gd name="connsiteY0" fmla="*/ 0 h 1571625"/>
              <a:gd name="connsiteX1" fmla="*/ 6996854 w 6996854"/>
              <a:gd name="connsiteY1" fmla="*/ 1266825 h 1571625"/>
              <a:gd name="connsiteX2" fmla="*/ 0 w 6996854"/>
              <a:gd name="connsiteY2" fmla="*/ 1571625 h 1571625"/>
              <a:gd name="connsiteX3" fmla="*/ 0 w 6996854"/>
              <a:gd name="connsiteY3" fmla="*/ 0 h 1571625"/>
              <a:gd name="connsiteX0" fmla="*/ 0 w 7583417"/>
              <a:gd name="connsiteY0" fmla="*/ 0 h 800100"/>
              <a:gd name="connsiteX1" fmla="*/ 7583417 w 7583417"/>
              <a:gd name="connsiteY1" fmla="*/ 495300 h 800100"/>
              <a:gd name="connsiteX2" fmla="*/ 586563 w 7583417"/>
              <a:gd name="connsiteY2" fmla="*/ 800100 h 800100"/>
              <a:gd name="connsiteX3" fmla="*/ 0 w 7583417"/>
              <a:gd name="connsiteY3" fmla="*/ 0 h 800100"/>
              <a:gd name="connsiteX0" fmla="*/ 0 w 7017803"/>
              <a:gd name="connsiteY0" fmla="*/ 0 h 1200150"/>
              <a:gd name="connsiteX1" fmla="*/ 7017803 w 7017803"/>
              <a:gd name="connsiteY1" fmla="*/ 895350 h 1200150"/>
              <a:gd name="connsiteX2" fmla="*/ 20949 w 7017803"/>
              <a:gd name="connsiteY2" fmla="*/ 1200150 h 1200150"/>
              <a:gd name="connsiteX3" fmla="*/ 0 w 7017803"/>
              <a:gd name="connsiteY3" fmla="*/ 0 h 1200150"/>
              <a:gd name="connsiteX0" fmla="*/ 0 w 6410292"/>
              <a:gd name="connsiteY0" fmla="*/ 0 h 1752600"/>
              <a:gd name="connsiteX1" fmla="*/ 6410292 w 6410292"/>
              <a:gd name="connsiteY1" fmla="*/ 1752600 h 1752600"/>
              <a:gd name="connsiteX2" fmla="*/ 20949 w 6410292"/>
              <a:gd name="connsiteY2" fmla="*/ 1200150 h 1752600"/>
              <a:gd name="connsiteX3" fmla="*/ 0 w 6410292"/>
              <a:gd name="connsiteY3" fmla="*/ 0 h 1752600"/>
              <a:gd name="connsiteX0" fmla="*/ 0 w 7227290"/>
              <a:gd name="connsiteY0" fmla="*/ 0 h 1200150"/>
              <a:gd name="connsiteX1" fmla="*/ 7227290 w 7227290"/>
              <a:gd name="connsiteY1" fmla="*/ 885825 h 1200150"/>
              <a:gd name="connsiteX2" fmla="*/ 20949 w 7227290"/>
              <a:gd name="connsiteY2" fmla="*/ 1200150 h 1200150"/>
              <a:gd name="connsiteX3" fmla="*/ 0 w 7227290"/>
              <a:gd name="connsiteY3" fmla="*/ 0 h 1200150"/>
              <a:gd name="connsiteX0" fmla="*/ 0 w 7227290"/>
              <a:gd name="connsiteY0" fmla="*/ 0 h 885825"/>
              <a:gd name="connsiteX1" fmla="*/ 7227290 w 7227290"/>
              <a:gd name="connsiteY1" fmla="*/ 885825 h 885825"/>
              <a:gd name="connsiteX2" fmla="*/ 555141 w 7227290"/>
              <a:gd name="connsiteY2" fmla="*/ 862013 h 885825"/>
              <a:gd name="connsiteX3" fmla="*/ 0 w 7227290"/>
              <a:gd name="connsiteY3" fmla="*/ 0 h 885825"/>
              <a:gd name="connsiteX0" fmla="*/ 0 w 7227290"/>
              <a:gd name="connsiteY0" fmla="*/ 0 h 1207294"/>
              <a:gd name="connsiteX1" fmla="*/ 7227290 w 7227290"/>
              <a:gd name="connsiteY1" fmla="*/ 885825 h 1207294"/>
              <a:gd name="connsiteX2" fmla="*/ 0 w 7227290"/>
              <a:gd name="connsiteY2" fmla="*/ 1207294 h 1207294"/>
              <a:gd name="connsiteX3" fmla="*/ 0 w 7227290"/>
              <a:gd name="connsiteY3" fmla="*/ 0 h 1207294"/>
            </a:gdLst>
            <a:ahLst/>
            <a:cxnLst>
              <a:cxn ang="0">
                <a:pos x="connsiteX0" y="connsiteY0"/>
              </a:cxn>
              <a:cxn ang="0">
                <a:pos x="connsiteX1" y="connsiteY1"/>
              </a:cxn>
              <a:cxn ang="0">
                <a:pos x="connsiteX2" y="connsiteY2"/>
              </a:cxn>
              <a:cxn ang="0">
                <a:pos x="connsiteX3" y="connsiteY3"/>
              </a:cxn>
            </a:cxnLst>
            <a:rect l="l" t="t" r="r" b="b"/>
            <a:pathLst>
              <a:path w="7227290" h="1207294">
                <a:moveTo>
                  <a:pt x="0" y="0"/>
                </a:moveTo>
                <a:lnTo>
                  <a:pt x="7227290" y="885825"/>
                </a:lnTo>
                <a:lnTo>
                  <a:pt x="0" y="1207294"/>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Freeform 6"/>
          <p:cNvSpPr/>
          <p:nvPr/>
        </p:nvSpPr>
        <p:spPr>
          <a:xfrm>
            <a:off x="-3175" y="5695950"/>
            <a:ext cx="9147175" cy="930275"/>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Freeform 7"/>
          <p:cNvSpPr/>
          <p:nvPr/>
        </p:nvSpPr>
        <p:spPr>
          <a:xfrm>
            <a:off x="0" y="5346700"/>
            <a:ext cx="3425825" cy="944563"/>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 name="connsiteX0" fmla="*/ 1 w 7605568"/>
              <a:gd name="connsiteY0" fmla="*/ 0 h 897732"/>
              <a:gd name="connsiteX1" fmla="*/ 0 w 7605568"/>
              <a:gd name="connsiteY1" fmla="*/ 75665 h 897732"/>
              <a:gd name="connsiteX2" fmla="*/ 2830674 w 7605568"/>
              <a:gd name="connsiteY2" fmla="*/ 806612 h 897732"/>
              <a:gd name="connsiteX3" fmla="*/ 7605568 w 7605568"/>
              <a:gd name="connsiteY3" fmla="*/ 897732 h 897732"/>
              <a:gd name="connsiteX4" fmla="*/ 1 w 7605568"/>
              <a:gd name="connsiteY4" fmla="*/ 0 h 897732"/>
              <a:gd name="connsiteX0" fmla="*/ 1 w 2930931"/>
              <a:gd name="connsiteY0" fmla="*/ 0 h 806612"/>
              <a:gd name="connsiteX1" fmla="*/ 0 w 2930931"/>
              <a:gd name="connsiteY1" fmla="*/ 75665 h 806612"/>
              <a:gd name="connsiteX2" fmla="*/ 2830674 w 2930931"/>
              <a:gd name="connsiteY2" fmla="*/ 806612 h 806612"/>
              <a:gd name="connsiteX3" fmla="*/ 2930931 w 2930931"/>
              <a:gd name="connsiteY3" fmla="*/ 785765 h 806612"/>
              <a:gd name="connsiteX4" fmla="*/ 1 w 2930931"/>
              <a:gd name="connsiteY4" fmla="*/ 0 h 806612"/>
              <a:gd name="connsiteX0" fmla="*/ 1 w 3204530"/>
              <a:gd name="connsiteY0" fmla="*/ 0 h 944725"/>
              <a:gd name="connsiteX1" fmla="*/ 0 w 3204530"/>
              <a:gd name="connsiteY1" fmla="*/ 75665 h 944725"/>
              <a:gd name="connsiteX2" fmla="*/ 3204530 w 3204530"/>
              <a:gd name="connsiteY2" fmla="*/ 944725 h 944725"/>
              <a:gd name="connsiteX3" fmla="*/ 2930931 w 3204530"/>
              <a:gd name="connsiteY3" fmla="*/ 785765 h 944725"/>
              <a:gd name="connsiteX4" fmla="*/ 1 w 3204530"/>
              <a:gd name="connsiteY4" fmla="*/ 0 h 944725"/>
              <a:gd name="connsiteX0" fmla="*/ 1 w 3426231"/>
              <a:gd name="connsiteY0" fmla="*/ 0 h 944725"/>
              <a:gd name="connsiteX1" fmla="*/ 0 w 3426231"/>
              <a:gd name="connsiteY1" fmla="*/ 75665 h 944725"/>
              <a:gd name="connsiteX2" fmla="*/ 3204530 w 3426231"/>
              <a:gd name="connsiteY2" fmla="*/ 944725 h 944725"/>
              <a:gd name="connsiteX3" fmla="*/ 3426231 w 3426231"/>
              <a:gd name="connsiteY3" fmla="*/ 923877 h 944725"/>
              <a:gd name="connsiteX4" fmla="*/ 1 w 3426231"/>
              <a:gd name="connsiteY4" fmla="*/ 0 h 944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6231" h="944725">
                <a:moveTo>
                  <a:pt x="1" y="0"/>
                </a:moveTo>
                <a:cubicBezTo>
                  <a:pt x="1" y="25222"/>
                  <a:pt x="0" y="50443"/>
                  <a:pt x="0" y="75665"/>
                </a:cubicBezTo>
                <a:lnTo>
                  <a:pt x="3204530" y="944725"/>
                </a:lnTo>
                <a:lnTo>
                  <a:pt x="3426231" y="923877"/>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Date Placeholder 1"/>
          <p:cNvSpPr>
            <a:spLocks noGrp="1"/>
          </p:cNvSpPr>
          <p:nvPr>
            <p:ph type="dt" sz="half" idx="10"/>
          </p:nvPr>
        </p:nvSpPr>
        <p:spPr/>
        <p:txBody>
          <a:bodyPr/>
          <a:lstStyle>
            <a:lvl1pPr>
              <a:defRPr/>
            </a:lvl1pPr>
          </a:lstStyle>
          <a:p>
            <a:pPr>
              <a:defRPr/>
            </a:pPr>
            <a:fld id="{126D291A-263D-4E12-8917-80589CABB130}" type="datetimeFigureOut">
              <a:rPr lang="tr-TR"/>
              <a:pPr>
                <a:defRPr/>
              </a:pPr>
              <a:t>15.03.2016</a:t>
            </a:fld>
            <a:endParaRPr lang="tr-TR"/>
          </a:p>
        </p:txBody>
      </p:sp>
      <p:sp>
        <p:nvSpPr>
          <p:cNvPr id="7" name="Footer Placeholder 2"/>
          <p:cNvSpPr>
            <a:spLocks noGrp="1"/>
          </p:cNvSpPr>
          <p:nvPr>
            <p:ph type="ftr" sz="quarter" idx="11"/>
          </p:nvPr>
        </p:nvSpPr>
        <p:spPr/>
        <p:txBody>
          <a:bodyPr/>
          <a:lstStyle>
            <a:lvl1pPr>
              <a:defRPr/>
            </a:lvl1pPr>
          </a:lstStyle>
          <a:p>
            <a:pPr>
              <a:defRPr/>
            </a:pPr>
            <a:endParaRPr lang="tr-TR"/>
          </a:p>
        </p:txBody>
      </p:sp>
      <p:sp>
        <p:nvSpPr>
          <p:cNvPr id="8" name="Slide Number Placeholder 3"/>
          <p:cNvSpPr>
            <a:spLocks noGrp="1"/>
          </p:cNvSpPr>
          <p:nvPr>
            <p:ph type="sldNum" sz="quarter" idx="12"/>
          </p:nvPr>
        </p:nvSpPr>
        <p:spPr/>
        <p:txBody>
          <a:bodyPr/>
          <a:lstStyle>
            <a:lvl1pPr>
              <a:defRPr/>
            </a:lvl1pPr>
          </a:lstStyle>
          <a:p>
            <a:pPr>
              <a:defRPr/>
            </a:pPr>
            <a:fld id="{5EC78987-1AEB-4049-BFBB-0AD0693F4955}"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5" name="Freeform 7"/>
          <p:cNvSpPr/>
          <p:nvPr/>
        </p:nvSpPr>
        <p:spPr>
          <a:xfrm>
            <a:off x="0" y="5010150"/>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Freeform 8"/>
          <p:cNvSpPr/>
          <p:nvPr/>
        </p:nvSpPr>
        <p:spPr>
          <a:xfrm>
            <a:off x="0" y="5730875"/>
            <a:ext cx="9147175" cy="1127125"/>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9"/>
          <p:cNvSpPr/>
          <p:nvPr/>
        </p:nvSpPr>
        <p:spPr>
          <a:xfrm>
            <a:off x="0" y="4973638"/>
            <a:ext cx="7675563" cy="928687"/>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Freeform 10"/>
          <p:cNvSpPr/>
          <p:nvPr/>
        </p:nvSpPr>
        <p:spPr>
          <a:xfrm>
            <a:off x="-3175" y="5695950"/>
            <a:ext cx="9147175" cy="930275"/>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tr-TR" smtClean="0"/>
              <a:t>Asıl başlık stili için tıklatın</a:t>
            </a:r>
            <a:endParaRPr lang="en-US" dirty="0"/>
          </a:p>
        </p:txBody>
      </p:sp>
      <p:sp>
        <p:nvSpPr>
          <p:cNvPr id="13" name="Content Placeholder 12"/>
          <p:cNvSpPr>
            <a:spLocks noGrp="1"/>
          </p:cNvSpPr>
          <p:nvPr>
            <p:ph sz="quarter" idx="13"/>
          </p:nvPr>
        </p:nvSpPr>
        <p:spPr>
          <a:xfrm>
            <a:off x="4572000" y="609600"/>
            <a:ext cx="3886200" cy="41910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4" name="Text Placeholder 13"/>
          <p:cNvSpPr>
            <a:spLocks noGrp="1"/>
          </p:cNvSpPr>
          <p:nvPr>
            <p:ph type="body" sz="quarter" idx="14"/>
          </p:nvPr>
        </p:nvSpPr>
        <p:spPr>
          <a:xfrm>
            <a:off x="676274" y="1527048"/>
            <a:ext cx="3383280" cy="329184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tr-TR" smtClean="0"/>
              <a:t>Asıl metin stillerini düzenlemek için tıklatın</a:t>
            </a:r>
          </a:p>
        </p:txBody>
      </p:sp>
      <p:sp>
        <p:nvSpPr>
          <p:cNvPr id="9" name="Date Placeholder 4"/>
          <p:cNvSpPr>
            <a:spLocks noGrp="1"/>
          </p:cNvSpPr>
          <p:nvPr>
            <p:ph type="dt" sz="half" idx="15"/>
          </p:nvPr>
        </p:nvSpPr>
        <p:spPr/>
        <p:txBody>
          <a:bodyPr/>
          <a:lstStyle>
            <a:lvl1pPr>
              <a:defRPr/>
            </a:lvl1pPr>
          </a:lstStyle>
          <a:p>
            <a:pPr>
              <a:defRPr/>
            </a:pPr>
            <a:fld id="{2BEA5586-31B0-4B99-BB30-ED88EEAC471A}" type="datetimeFigureOut">
              <a:rPr lang="tr-TR"/>
              <a:pPr>
                <a:defRPr/>
              </a:pPr>
              <a:t>15.03.2016</a:t>
            </a:fld>
            <a:endParaRPr lang="tr-TR"/>
          </a:p>
        </p:txBody>
      </p:sp>
      <p:sp>
        <p:nvSpPr>
          <p:cNvPr id="10" name="Footer Placeholder 5"/>
          <p:cNvSpPr>
            <a:spLocks noGrp="1"/>
          </p:cNvSpPr>
          <p:nvPr>
            <p:ph type="ftr" sz="quarter" idx="16"/>
          </p:nvPr>
        </p:nvSpPr>
        <p:spPr/>
        <p:txBody>
          <a:bodyPr/>
          <a:lstStyle>
            <a:lvl1pPr>
              <a:defRPr/>
            </a:lvl1pPr>
          </a:lstStyle>
          <a:p>
            <a:pPr>
              <a:defRPr/>
            </a:pPr>
            <a:endParaRPr lang="tr-TR"/>
          </a:p>
        </p:txBody>
      </p:sp>
      <p:sp>
        <p:nvSpPr>
          <p:cNvPr id="11" name="Slide Number Placeholder 6"/>
          <p:cNvSpPr>
            <a:spLocks noGrp="1"/>
          </p:cNvSpPr>
          <p:nvPr>
            <p:ph type="sldNum" sz="quarter" idx="17"/>
          </p:nvPr>
        </p:nvSpPr>
        <p:spPr/>
        <p:txBody>
          <a:bodyPr/>
          <a:lstStyle>
            <a:lvl1pPr>
              <a:defRPr/>
            </a:lvl1pPr>
          </a:lstStyle>
          <a:p>
            <a:pPr>
              <a:defRPr/>
            </a:pPr>
            <a:fld id="{35AECC97-9BA4-40AF-A78B-8F6552BA6E32}"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5" name="Freeform 7"/>
          <p:cNvSpPr/>
          <p:nvPr/>
        </p:nvSpPr>
        <p:spPr>
          <a:xfrm>
            <a:off x="1808163" y="6148388"/>
            <a:ext cx="7337425" cy="711200"/>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9"/>
          <p:cNvSpPr/>
          <p:nvPr/>
        </p:nvSpPr>
        <p:spPr>
          <a:xfrm>
            <a:off x="0" y="5411788"/>
            <a:ext cx="7605713" cy="928687"/>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Freeform 10"/>
          <p:cNvSpPr/>
          <p:nvPr/>
        </p:nvSpPr>
        <p:spPr>
          <a:xfrm>
            <a:off x="1681163" y="6116638"/>
            <a:ext cx="7464425" cy="741362"/>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Picture Placeholder 2"/>
          <p:cNvSpPr>
            <a:spLocks noGrp="1"/>
          </p:cNvSpPr>
          <p:nvPr>
            <p:ph type="pic" idx="1"/>
          </p:nvPr>
        </p:nvSpPr>
        <p:spPr>
          <a:xfrm>
            <a:off x="4572000" y="609600"/>
            <a:ext cx="3886200" cy="4190999"/>
          </a:xfrm>
          <a:ln w="79375">
            <a:solidFill>
              <a:schemeClr val="tx1"/>
            </a:solidFill>
            <a:miter lim="800000"/>
          </a:ln>
          <a:effectLst>
            <a:outerShdw blurRad="50800" dist="38100" dir="5400000" algn="ctr" rotWithShape="0">
              <a:srgbClr val="000000">
                <a:alpha val="42000"/>
              </a:srgbClr>
            </a:outerShdw>
          </a:effectLst>
        </p:spPr>
        <p:txBody>
          <a:bodyPr rtlCol="0">
            <a:normAutofit/>
          </a:bodyPr>
          <a:lstStyle>
            <a:lvl1pPr marL="0" indent="0" algn="ctr">
              <a:buNone/>
              <a:defRPr sz="25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dirty="0"/>
          </a:p>
        </p:txBody>
      </p:sp>
      <p:sp>
        <p:nvSpPr>
          <p:cNvPr id="14"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tr-TR" smtClean="0"/>
              <a:t>Asıl başlık stili için tıklatın</a:t>
            </a:r>
            <a:endParaRPr lang="en-US" dirty="0"/>
          </a:p>
        </p:txBody>
      </p:sp>
      <p:sp>
        <p:nvSpPr>
          <p:cNvPr id="15" name="Text Placeholder 14"/>
          <p:cNvSpPr>
            <a:spLocks noGrp="1"/>
          </p:cNvSpPr>
          <p:nvPr>
            <p:ph type="body" sz="quarter" idx="14"/>
          </p:nvPr>
        </p:nvSpPr>
        <p:spPr>
          <a:xfrm>
            <a:off x="676656" y="1524000"/>
            <a:ext cx="3381375" cy="329565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tr-TR" smtClean="0"/>
              <a:t>Asıl metin stillerini düzenlemek için tıklatın</a:t>
            </a:r>
          </a:p>
        </p:txBody>
      </p:sp>
      <p:sp>
        <p:nvSpPr>
          <p:cNvPr id="9" name="Date Placeholder 4"/>
          <p:cNvSpPr>
            <a:spLocks noGrp="1"/>
          </p:cNvSpPr>
          <p:nvPr>
            <p:ph type="dt" sz="half" idx="15"/>
          </p:nvPr>
        </p:nvSpPr>
        <p:spPr/>
        <p:txBody>
          <a:bodyPr/>
          <a:lstStyle>
            <a:lvl1pPr>
              <a:defRPr/>
            </a:lvl1pPr>
          </a:lstStyle>
          <a:p>
            <a:pPr>
              <a:defRPr/>
            </a:pPr>
            <a:fld id="{CD1EDB18-42DE-4D01-B372-395030411A1A}" type="datetimeFigureOut">
              <a:rPr lang="tr-TR"/>
              <a:pPr>
                <a:defRPr/>
              </a:pPr>
              <a:t>15.03.2016</a:t>
            </a:fld>
            <a:endParaRPr lang="tr-TR"/>
          </a:p>
        </p:txBody>
      </p:sp>
      <p:sp>
        <p:nvSpPr>
          <p:cNvPr id="10" name="Footer Placeholder 5"/>
          <p:cNvSpPr>
            <a:spLocks noGrp="1"/>
          </p:cNvSpPr>
          <p:nvPr>
            <p:ph type="ftr" sz="quarter" idx="16"/>
          </p:nvPr>
        </p:nvSpPr>
        <p:spPr/>
        <p:txBody>
          <a:bodyPr/>
          <a:lstStyle>
            <a:lvl1pPr>
              <a:defRPr/>
            </a:lvl1pPr>
          </a:lstStyle>
          <a:p>
            <a:pPr>
              <a:defRPr/>
            </a:pPr>
            <a:endParaRPr lang="tr-TR"/>
          </a:p>
        </p:txBody>
      </p:sp>
      <p:sp>
        <p:nvSpPr>
          <p:cNvPr id="11" name="Slide Number Placeholder 6"/>
          <p:cNvSpPr>
            <a:spLocks noGrp="1"/>
          </p:cNvSpPr>
          <p:nvPr>
            <p:ph type="sldNum" sz="quarter" idx="17"/>
          </p:nvPr>
        </p:nvSpPr>
        <p:spPr/>
        <p:txBody>
          <a:bodyPr/>
          <a:lstStyle>
            <a:lvl1pPr>
              <a:defRPr/>
            </a:lvl1pPr>
          </a:lstStyle>
          <a:p>
            <a:pPr>
              <a:defRPr/>
            </a:pPr>
            <a:fld id="{22E8E8E1-EFFE-48CB-95E3-19156D5359D4}"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4"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Freeform 7"/>
          <p:cNvSpPr/>
          <p:nvPr/>
        </p:nvSpPr>
        <p:spPr>
          <a:xfrm>
            <a:off x="1808163" y="6148388"/>
            <a:ext cx="7337425" cy="711200"/>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Freeform 8"/>
          <p:cNvSpPr/>
          <p:nvPr/>
        </p:nvSpPr>
        <p:spPr>
          <a:xfrm>
            <a:off x="0" y="5411788"/>
            <a:ext cx="7605713" cy="928687"/>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9"/>
          <p:cNvSpPr/>
          <p:nvPr/>
        </p:nvSpPr>
        <p:spPr>
          <a:xfrm>
            <a:off x="1681163" y="6116638"/>
            <a:ext cx="7464425" cy="741362"/>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8" name="Date Placeholder 3"/>
          <p:cNvSpPr>
            <a:spLocks noGrp="1"/>
          </p:cNvSpPr>
          <p:nvPr>
            <p:ph type="dt" sz="half" idx="10"/>
          </p:nvPr>
        </p:nvSpPr>
        <p:spPr/>
        <p:txBody>
          <a:bodyPr/>
          <a:lstStyle>
            <a:lvl1pPr>
              <a:defRPr/>
            </a:lvl1pPr>
          </a:lstStyle>
          <a:p>
            <a:pPr>
              <a:defRPr/>
            </a:pPr>
            <a:fld id="{E09AB0D5-4AC9-46CA-A38F-ED5640E02D26}" type="datetimeFigureOut">
              <a:rPr lang="tr-TR"/>
              <a:pPr>
                <a:defRPr/>
              </a:pPr>
              <a:t>15.03.2016</a:t>
            </a:fld>
            <a:endParaRPr lang="tr-TR"/>
          </a:p>
        </p:txBody>
      </p:sp>
      <p:sp>
        <p:nvSpPr>
          <p:cNvPr id="9" name="Footer Placeholder 4"/>
          <p:cNvSpPr>
            <a:spLocks noGrp="1"/>
          </p:cNvSpPr>
          <p:nvPr>
            <p:ph type="ftr" sz="quarter" idx="11"/>
          </p:nvPr>
        </p:nvSpPr>
        <p:spPr/>
        <p:txBody>
          <a:bodyPr/>
          <a:lstStyle>
            <a:lvl1pPr>
              <a:defRPr/>
            </a:lvl1pPr>
          </a:lstStyle>
          <a:p>
            <a:pPr>
              <a:defRPr/>
            </a:pPr>
            <a:endParaRPr lang="tr-TR"/>
          </a:p>
        </p:txBody>
      </p:sp>
      <p:sp>
        <p:nvSpPr>
          <p:cNvPr id="10" name="Slide Number Placeholder 5"/>
          <p:cNvSpPr>
            <a:spLocks noGrp="1"/>
          </p:cNvSpPr>
          <p:nvPr>
            <p:ph type="sldNum" sz="quarter" idx="12"/>
          </p:nvPr>
        </p:nvSpPr>
        <p:spPr/>
        <p:txBody>
          <a:bodyPr/>
          <a:lstStyle>
            <a:lvl1pPr>
              <a:defRPr/>
            </a:lvl1pPr>
          </a:lstStyle>
          <a:p>
            <a:pPr>
              <a:defRPr/>
            </a:pPr>
            <a:fld id="{2741CFA1-CB51-4A7C-BDD0-3B4C783207D8}"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4"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Freeform 7"/>
          <p:cNvSpPr/>
          <p:nvPr/>
        </p:nvSpPr>
        <p:spPr>
          <a:xfrm>
            <a:off x="1808163" y="6148388"/>
            <a:ext cx="7337425" cy="711200"/>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Freeform 8"/>
          <p:cNvSpPr/>
          <p:nvPr/>
        </p:nvSpPr>
        <p:spPr>
          <a:xfrm>
            <a:off x="0" y="5411788"/>
            <a:ext cx="7605713" cy="928687"/>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9"/>
          <p:cNvSpPr/>
          <p:nvPr/>
        </p:nvSpPr>
        <p:spPr>
          <a:xfrm>
            <a:off x="1681163" y="6116638"/>
            <a:ext cx="7464425" cy="741362"/>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8" name="Date Placeholder 3"/>
          <p:cNvSpPr>
            <a:spLocks noGrp="1"/>
          </p:cNvSpPr>
          <p:nvPr>
            <p:ph type="dt" sz="half" idx="10"/>
          </p:nvPr>
        </p:nvSpPr>
        <p:spPr/>
        <p:txBody>
          <a:bodyPr/>
          <a:lstStyle>
            <a:lvl1pPr>
              <a:defRPr/>
            </a:lvl1pPr>
          </a:lstStyle>
          <a:p>
            <a:pPr>
              <a:defRPr/>
            </a:pPr>
            <a:fld id="{1784C201-2871-4CC6-BD40-027999F03FC8}" type="datetimeFigureOut">
              <a:rPr lang="tr-TR"/>
              <a:pPr>
                <a:defRPr/>
              </a:pPr>
              <a:t>15.03.2016</a:t>
            </a:fld>
            <a:endParaRPr lang="tr-TR"/>
          </a:p>
        </p:txBody>
      </p:sp>
      <p:sp>
        <p:nvSpPr>
          <p:cNvPr id="9" name="Footer Placeholder 4"/>
          <p:cNvSpPr>
            <a:spLocks noGrp="1"/>
          </p:cNvSpPr>
          <p:nvPr>
            <p:ph type="ftr" sz="quarter" idx="11"/>
          </p:nvPr>
        </p:nvSpPr>
        <p:spPr/>
        <p:txBody>
          <a:bodyPr/>
          <a:lstStyle>
            <a:lvl1pPr>
              <a:defRPr/>
            </a:lvl1pPr>
          </a:lstStyle>
          <a:p>
            <a:pPr>
              <a:defRPr/>
            </a:pPr>
            <a:endParaRPr lang="tr-TR"/>
          </a:p>
        </p:txBody>
      </p:sp>
      <p:sp>
        <p:nvSpPr>
          <p:cNvPr id="10" name="Slide Number Placeholder 5"/>
          <p:cNvSpPr>
            <a:spLocks noGrp="1"/>
          </p:cNvSpPr>
          <p:nvPr>
            <p:ph type="sldNum" sz="quarter" idx="12"/>
          </p:nvPr>
        </p:nvSpPr>
        <p:spPr/>
        <p:txBody>
          <a:bodyPr/>
          <a:lstStyle>
            <a:lvl1pPr>
              <a:defRPr/>
            </a:lvl1pPr>
          </a:lstStyle>
          <a:p>
            <a:pPr>
              <a:defRPr/>
            </a:pPr>
            <a:fld id="{05E65804-199C-4871-B1BC-B1D48EE1E021}"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wm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theme" Target="../theme/theme2.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blipFill dpi="0" rotWithShape="1">
            <a:blip r:embed="rId11" cstate="print">
              <a:alphaModFix amt="15000"/>
            </a:blip>
            <a:srcRect/>
            <a:tile tx="0" ty="0" sx="76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Placeholder 1"/>
          <p:cNvSpPr>
            <a:spLocks noGrp="1"/>
          </p:cNvSpPr>
          <p:nvPr>
            <p:ph type="title"/>
          </p:nvPr>
        </p:nvSpPr>
        <p:spPr>
          <a:xfrm>
            <a:off x="685800" y="274638"/>
            <a:ext cx="7772400" cy="1143000"/>
          </a:xfrm>
          <a:prstGeom prst="rect">
            <a:avLst/>
          </a:prstGeom>
        </p:spPr>
        <p:txBody>
          <a:bodyPr vert="horz" lIns="0" tIns="45720" rIns="0" bIns="45720" rtlCol="0" anchor="ctr">
            <a:normAutofit/>
          </a:bodyPr>
          <a:lstStyle/>
          <a:p>
            <a:r>
              <a:rPr lang="tr-TR" smtClean="0"/>
              <a:t>Asıl başlık stili için tıklatın</a:t>
            </a:r>
            <a:endParaRPr lang="en-US" dirty="0"/>
          </a:p>
        </p:txBody>
      </p:sp>
      <p:sp>
        <p:nvSpPr>
          <p:cNvPr id="1030" name="Text Placeholder 2"/>
          <p:cNvSpPr>
            <a:spLocks noGrp="1"/>
          </p:cNvSpPr>
          <p:nvPr>
            <p:ph type="body" idx="1"/>
          </p:nvPr>
        </p:nvSpPr>
        <p:spPr bwMode="auto">
          <a:xfrm>
            <a:off x="685800" y="1600200"/>
            <a:ext cx="7772400" cy="4525963"/>
          </a:xfrm>
          <a:prstGeom prst="rect">
            <a:avLst/>
          </a:prstGeom>
          <a:noFill/>
          <a:ln w="9525">
            <a:noFill/>
            <a:miter lim="800000"/>
            <a:headEnd/>
            <a:tailEnd/>
          </a:ln>
        </p:spPr>
        <p:txBody>
          <a:bodyPr vert="horz" wrap="square" lIns="0" tIns="45720" rIns="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4" name="Date Placeholder 3"/>
          <p:cNvSpPr>
            <a:spLocks noGrp="1"/>
          </p:cNvSpPr>
          <p:nvPr>
            <p:ph type="dt" sz="half" idx="2"/>
          </p:nvPr>
        </p:nvSpPr>
        <p:spPr>
          <a:xfrm>
            <a:off x="6400800" y="6416675"/>
            <a:ext cx="1981200" cy="365125"/>
          </a:xfrm>
          <a:prstGeom prst="rect">
            <a:avLst/>
          </a:prstGeom>
        </p:spPr>
        <p:txBody>
          <a:bodyPr vert="horz" lIns="0" tIns="45720" rIns="0" bIns="0" rtlCol="0" anchor="b" anchorCtr="0"/>
          <a:lstStyle>
            <a:lvl1pPr algn="r" fontAlgn="auto">
              <a:spcBef>
                <a:spcPts val="0"/>
              </a:spcBef>
              <a:spcAft>
                <a:spcPts val="0"/>
              </a:spcAft>
              <a:defRPr lang="en-US" sz="900" kern="1200" cap="all" spc="110" baseline="0">
                <a:solidFill>
                  <a:srgbClr val="4D4D4D"/>
                </a:solidFill>
                <a:latin typeface="+mn-lt"/>
                <a:ea typeface="+mn-ea"/>
                <a:cs typeface="+mn-cs"/>
              </a:defRPr>
            </a:lvl1pPr>
          </a:lstStyle>
          <a:p>
            <a:pPr>
              <a:defRPr/>
            </a:pPr>
            <a:fld id="{B66418C5-315C-4E0E-8673-5BCC79ED9C8E}" type="datetimeFigureOut">
              <a:rPr lang="tr-TR"/>
              <a:pPr>
                <a:defRPr/>
              </a:pPr>
              <a:t>15.03.2016</a:t>
            </a:fld>
            <a:endParaRPr lang="tr-TR"/>
          </a:p>
        </p:txBody>
      </p:sp>
      <p:sp>
        <p:nvSpPr>
          <p:cNvPr id="5" name="Footer Placeholder 4"/>
          <p:cNvSpPr>
            <a:spLocks noGrp="1"/>
          </p:cNvSpPr>
          <p:nvPr>
            <p:ph type="ftr" sz="quarter" idx="3"/>
          </p:nvPr>
        </p:nvSpPr>
        <p:spPr>
          <a:xfrm>
            <a:off x="228600" y="6416675"/>
            <a:ext cx="2895600" cy="365125"/>
          </a:xfrm>
          <a:prstGeom prst="rect">
            <a:avLst/>
          </a:prstGeom>
        </p:spPr>
        <p:txBody>
          <a:bodyPr vert="horz" lIns="0" tIns="45720" rIns="0" bIns="0" rtlCol="0" anchor="b" anchorCtr="0"/>
          <a:lstStyle>
            <a:lvl1pPr algn="l" fontAlgn="auto">
              <a:spcBef>
                <a:spcPts val="0"/>
              </a:spcBef>
              <a:spcAft>
                <a:spcPts val="0"/>
              </a:spcAft>
              <a:defRPr sz="900" cap="all" spc="110" baseline="0">
                <a:solidFill>
                  <a:srgbClr val="4D4D4D"/>
                </a:solidFill>
                <a:latin typeface="+mn-lt"/>
              </a:defRPr>
            </a:lvl1pPr>
          </a:lstStyle>
          <a:p>
            <a:pPr>
              <a:defRPr/>
            </a:pPr>
            <a:endParaRPr lang="tr-TR"/>
          </a:p>
        </p:txBody>
      </p:sp>
      <p:sp>
        <p:nvSpPr>
          <p:cNvPr id="6" name="Slide Number Placeholder 5"/>
          <p:cNvSpPr>
            <a:spLocks noGrp="1"/>
          </p:cNvSpPr>
          <p:nvPr>
            <p:ph type="sldNum" sz="quarter" idx="4"/>
          </p:nvPr>
        </p:nvSpPr>
        <p:spPr>
          <a:xfrm>
            <a:off x="8458200" y="6416675"/>
            <a:ext cx="457200" cy="365125"/>
          </a:xfrm>
          <a:prstGeom prst="rect">
            <a:avLst/>
          </a:prstGeom>
        </p:spPr>
        <p:txBody>
          <a:bodyPr vert="horz" lIns="0" tIns="45720" rIns="0" bIns="0" rtlCol="0" anchor="b" anchorCtr="0"/>
          <a:lstStyle>
            <a:lvl1pPr algn="r" fontAlgn="auto">
              <a:spcBef>
                <a:spcPts val="0"/>
              </a:spcBef>
              <a:spcAft>
                <a:spcPts val="0"/>
              </a:spcAft>
              <a:defRPr sz="1100" b="1" baseline="0">
                <a:solidFill>
                  <a:srgbClr val="4D4D4D"/>
                </a:solidFill>
                <a:latin typeface="+mn-lt"/>
              </a:defRPr>
            </a:lvl1pPr>
          </a:lstStyle>
          <a:p>
            <a:pPr>
              <a:defRPr/>
            </a:pPr>
            <a:fld id="{4D186412-186B-41F0-8AE4-90A722277FBB}" type="slidenum">
              <a:rPr lang="tr-TR"/>
              <a:pPr>
                <a:defRPr/>
              </a:pPr>
              <a:t>‹#›</a:t>
            </a:fld>
            <a:endParaRPr lang="tr-TR"/>
          </a:p>
        </p:txBody>
      </p:sp>
    </p:spTree>
  </p:cSld>
  <p:clrMap bg1="dk1" tx1="lt1" bg2="dk2" tx2="lt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Lst>
  <p:txStyles>
    <p:titleStyle>
      <a:lvl1pPr algn="l" rtl="0" eaLnBrk="0" fontAlgn="base" hangingPunct="0">
        <a:spcBef>
          <a:spcPct val="0"/>
        </a:spcBef>
        <a:spcAft>
          <a:spcPct val="0"/>
        </a:spcAft>
        <a:defRPr sz="3600" kern="1200" cap="all">
          <a:solidFill>
            <a:schemeClr val="tx1"/>
          </a:solidFill>
          <a:latin typeface="+mj-lt"/>
          <a:ea typeface="+mj-ea"/>
          <a:cs typeface="+mj-cs"/>
        </a:defRPr>
      </a:lvl1pPr>
      <a:lvl2pPr algn="l" rtl="0" eaLnBrk="0" fontAlgn="base" hangingPunct="0">
        <a:spcBef>
          <a:spcPct val="0"/>
        </a:spcBef>
        <a:spcAft>
          <a:spcPct val="0"/>
        </a:spcAft>
        <a:defRPr sz="3600">
          <a:solidFill>
            <a:schemeClr val="tx1"/>
          </a:solidFill>
          <a:latin typeface="Gill Sans MT" pitchFamily="34" charset="0"/>
        </a:defRPr>
      </a:lvl2pPr>
      <a:lvl3pPr algn="l" rtl="0" eaLnBrk="0" fontAlgn="base" hangingPunct="0">
        <a:spcBef>
          <a:spcPct val="0"/>
        </a:spcBef>
        <a:spcAft>
          <a:spcPct val="0"/>
        </a:spcAft>
        <a:defRPr sz="3600">
          <a:solidFill>
            <a:schemeClr val="tx1"/>
          </a:solidFill>
          <a:latin typeface="Gill Sans MT" pitchFamily="34" charset="0"/>
        </a:defRPr>
      </a:lvl3pPr>
      <a:lvl4pPr algn="l" rtl="0" eaLnBrk="0" fontAlgn="base" hangingPunct="0">
        <a:spcBef>
          <a:spcPct val="0"/>
        </a:spcBef>
        <a:spcAft>
          <a:spcPct val="0"/>
        </a:spcAft>
        <a:defRPr sz="3600">
          <a:solidFill>
            <a:schemeClr val="tx1"/>
          </a:solidFill>
          <a:latin typeface="Gill Sans MT" pitchFamily="34" charset="0"/>
        </a:defRPr>
      </a:lvl4pPr>
      <a:lvl5pPr algn="l" rtl="0" eaLnBrk="0" fontAlgn="base" hangingPunct="0">
        <a:spcBef>
          <a:spcPct val="0"/>
        </a:spcBef>
        <a:spcAft>
          <a:spcPct val="0"/>
        </a:spcAft>
        <a:defRPr sz="3600">
          <a:solidFill>
            <a:schemeClr val="tx1"/>
          </a:solidFill>
          <a:latin typeface="Gill Sans MT"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3050" algn="l" rtl="0" eaLnBrk="0" fontAlgn="base" hangingPunct="0">
        <a:spcBef>
          <a:spcPts val="700"/>
        </a:spcBef>
        <a:spcAft>
          <a:spcPct val="0"/>
        </a:spcAft>
        <a:buClr>
          <a:schemeClr val="accent1"/>
        </a:buClr>
        <a:buSzPct val="85000"/>
        <a:buFont typeface="Wingdings 3" pitchFamily="18" charset="2"/>
        <a:buChar char=""/>
        <a:defRPr sz="2000" kern="1200">
          <a:solidFill>
            <a:schemeClr val="tx1"/>
          </a:solidFill>
          <a:latin typeface="+mn-lt"/>
          <a:ea typeface="+mn-ea"/>
          <a:cs typeface="+mn-cs"/>
        </a:defRPr>
      </a:lvl1pPr>
      <a:lvl2pPr marL="742950" indent="-273050" algn="l" rtl="0" eaLnBrk="0" fontAlgn="base" hangingPunct="0">
        <a:spcBef>
          <a:spcPts val="700"/>
        </a:spcBef>
        <a:spcAft>
          <a:spcPct val="0"/>
        </a:spcAft>
        <a:buClr>
          <a:schemeClr val="accent1"/>
        </a:buClr>
        <a:buSzPct val="85000"/>
        <a:buFont typeface="Wingdings 3" pitchFamily="18" charset="2"/>
        <a:buChar char=""/>
        <a:defRPr sz="1600" kern="1200">
          <a:solidFill>
            <a:schemeClr val="tx1"/>
          </a:solidFill>
          <a:latin typeface="+mn-lt"/>
          <a:ea typeface="+mn-ea"/>
          <a:cs typeface="+mn-cs"/>
        </a:defRPr>
      </a:lvl2pPr>
      <a:lvl3pPr marL="1143000" indent="-273050" algn="l" rtl="0" eaLnBrk="0" fontAlgn="base" hangingPunct="0">
        <a:spcBef>
          <a:spcPts val="700"/>
        </a:spcBef>
        <a:spcAft>
          <a:spcPct val="0"/>
        </a:spcAft>
        <a:buClr>
          <a:schemeClr val="accent1"/>
        </a:buClr>
        <a:buSzPct val="85000"/>
        <a:buFont typeface="Wingdings 3" pitchFamily="18" charset="2"/>
        <a:buChar char=""/>
        <a:defRPr sz="1400" kern="1200">
          <a:solidFill>
            <a:schemeClr val="tx1"/>
          </a:solidFill>
          <a:latin typeface="+mn-lt"/>
          <a:ea typeface="+mn-ea"/>
          <a:cs typeface="+mn-cs"/>
        </a:defRPr>
      </a:lvl3pPr>
      <a:lvl4pPr marL="1600200" indent="-273050" algn="l" rtl="0" eaLnBrk="0" fontAlgn="base" hangingPunct="0">
        <a:spcBef>
          <a:spcPts val="700"/>
        </a:spcBef>
        <a:spcAft>
          <a:spcPct val="0"/>
        </a:spcAft>
        <a:buClr>
          <a:schemeClr val="accent1"/>
        </a:buClr>
        <a:buSzPct val="85000"/>
        <a:buFont typeface="Wingdings 3" pitchFamily="18" charset="2"/>
        <a:buChar char=""/>
        <a:defRPr sz="1400" kern="1200">
          <a:solidFill>
            <a:schemeClr val="tx1"/>
          </a:solidFill>
          <a:latin typeface="+mn-lt"/>
          <a:ea typeface="+mn-ea"/>
          <a:cs typeface="+mn-cs"/>
        </a:defRPr>
      </a:lvl4pPr>
      <a:lvl5pPr marL="2057400" indent="-273050" algn="l" rtl="0" eaLnBrk="0" fontAlgn="base" hangingPunct="0">
        <a:spcBef>
          <a:spcPts val="700"/>
        </a:spcBef>
        <a:spcAft>
          <a:spcPct val="0"/>
        </a:spcAft>
        <a:buClr>
          <a:schemeClr val="accent1"/>
        </a:buClr>
        <a:buSzPct val="85000"/>
        <a:buFont typeface="Wingdings 3" pitchFamily="18" charset="2"/>
        <a:buChar char=""/>
        <a:defRPr sz="1400" kern="1200">
          <a:solidFill>
            <a:schemeClr val="tx1"/>
          </a:solidFill>
          <a:latin typeface="+mn-lt"/>
          <a:ea typeface="+mn-ea"/>
          <a:cs typeface="+mn-cs"/>
        </a:defRPr>
      </a:lvl5pPr>
      <a:lvl6pPr marL="25146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6pPr>
      <a:lvl7pPr marL="29718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7pPr>
      <a:lvl8pPr marL="3429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8pPr>
      <a:lvl9pPr marL="3886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533400"/>
            <a:ext cx="82296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tr-TR" smtClean="0"/>
              <a:t>Asıl başlık stili için tıklatın</a:t>
            </a:r>
          </a:p>
        </p:txBody>
      </p:sp>
      <p:sp>
        <p:nvSpPr>
          <p:cNvPr id="11267" name="Rectangle 3"/>
          <p:cNvSpPr>
            <a:spLocks noGrp="1" noChangeArrowheads="1"/>
          </p:cNvSpPr>
          <p:nvPr>
            <p:ph type="body" idx="1"/>
          </p:nvPr>
        </p:nvSpPr>
        <p:spPr bwMode="auto">
          <a:xfrm>
            <a:off x="457200" y="1828800"/>
            <a:ext cx="8229600" cy="43021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13668" name="Rectangle 4"/>
          <p:cNvSpPr>
            <a:spLocks noGrp="1" noChangeArrowheads="1"/>
          </p:cNvSpPr>
          <p:nvPr>
            <p:ph type="dt" sz="half" idx="2"/>
          </p:nvPr>
        </p:nvSpPr>
        <p:spPr bwMode="auto">
          <a:xfrm>
            <a:off x="457200" y="6248400"/>
            <a:ext cx="1676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atin typeface="Arial" charset="0"/>
              </a:defRPr>
            </a:lvl1pPr>
          </a:lstStyle>
          <a:p>
            <a:pPr>
              <a:defRPr/>
            </a:pPr>
            <a:fld id="{28761466-77B8-4696-A65B-A148A7319318}" type="datetimeFigureOut">
              <a:rPr lang="tr-TR"/>
              <a:pPr>
                <a:defRPr/>
              </a:pPr>
              <a:t>15.03.2016</a:t>
            </a:fld>
            <a:endParaRPr lang="tr-TR"/>
          </a:p>
        </p:txBody>
      </p:sp>
      <p:sp>
        <p:nvSpPr>
          <p:cNvPr id="11366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tr-TR"/>
          </a:p>
        </p:txBody>
      </p:sp>
      <p:sp>
        <p:nvSpPr>
          <p:cNvPr id="113670" name="Rectangle 6"/>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BCE1AF95-563C-4401-ACAD-BF632E9BC38A}" type="slidenum">
              <a:rPr lang="tr-TR"/>
              <a:pPr>
                <a:defRPr/>
              </a:pPr>
              <a:t>‹#›</a:t>
            </a:fld>
            <a:endParaRPr lang="tr-TR"/>
          </a:p>
        </p:txBody>
      </p:sp>
      <p:grpSp>
        <p:nvGrpSpPr>
          <p:cNvPr id="11271" name="Group 7"/>
          <p:cNvGrpSpPr>
            <a:grpSpLocks/>
          </p:cNvGrpSpPr>
          <p:nvPr/>
        </p:nvGrpSpPr>
        <p:grpSpPr bwMode="auto">
          <a:xfrm>
            <a:off x="279400" y="152400"/>
            <a:ext cx="8686800" cy="1600200"/>
            <a:chOff x="176" y="96"/>
            <a:chExt cx="5472" cy="1008"/>
          </a:xfrm>
        </p:grpSpPr>
        <p:sp>
          <p:nvSpPr>
            <p:cNvPr id="113672" name="Line 8"/>
            <p:cNvSpPr>
              <a:spLocks noChangeShapeType="1"/>
            </p:cNvSpPr>
            <p:nvPr/>
          </p:nvSpPr>
          <p:spPr bwMode="auto">
            <a:xfrm flipH="1">
              <a:off x="288" y="1104"/>
              <a:ext cx="5232" cy="0"/>
            </a:xfrm>
            <a:prstGeom prst="line">
              <a:avLst/>
            </a:prstGeom>
            <a:noFill/>
            <a:ln w="12700">
              <a:solidFill>
                <a:schemeClr val="tx1"/>
              </a:solidFill>
              <a:round/>
              <a:headEnd/>
              <a:tailEnd/>
            </a:ln>
            <a:effectLst/>
          </p:spPr>
          <p:txBody>
            <a:bodyPr/>
            <a:lstStyle/>
            <a:p>
              <a:pPr>
                <a:defRPr/>
              </a:pPr>
              <a:endParaRPr lang="tr-TR"/>
            </a:p>
          </p:txBody>
        </p:sp>
        <p:sp>
          <p:nvSpPr>
            <p:cNvPr id="113673" name="Rectangle 9"/>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a:effectLst/>
          </p:spPr>
          <p:txBody>
            <a:bodyPr wrap="none" anchor="ctr"/>
            <a:lstStyle/>
            <a:p>
              <a:pPr algn="ctr">
                <a:defRPr/>
              </a:pPr>
              <a:endParaRPr lang="tr-TR" sz="2400">
                <a:latin typeface="Times New Roman" pitchFamily="18" charset="0"/>
              </a:endParaRPr>
            </a:p>
          </p:txBody>
        </p:sp>
        <p:sp>
          <p:nvSpPr>
            <p:cNvPr id="113674" name="Rectangle 10"/>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a:effectLst/>
          </p:spPr>
          <p:txBody>
            <a:bodyPr wrap="none" anchor="ctr"/>
            <a:lstStyle/>
            <a:p>
              <a:pPr algn="ctr">
                <a:defRPr/>
              </a:pPr>
              <a:endParaRPr lang="tr-TR" sz="2400">
                <a:latin typeface="Times New Roman" pitchFamily="18" charset="0"/>
              </a:endParaRPr>
            </a:p>
          </p:txBody>
        </p:sp>
        <p:sp>
          <p:nvSpPr>
            <p:cNvPr id="113675" name="Rectangle 11"/>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a:effectLst/>
          </p:spPr>
          <p:txBody>
            <a:bodyPr wrap="none" anchor="ctr"/>
            <a:lstStyle/>
            <a:p>
              <a:pPr algn="ctr">
                <a:defRPr/>
              </a:pPr>
              <a:endParaRPr lang="tr-TR" sz="2400">
                <a:latin typeface="Times New Roman" pitchFamily="18" charset="0"/>
              </a:endParaRPr>
            </a:p>
          </p:txBody>
        </p:sp>
        <p:sp>
          <p:nvSpPr>
            <p:cNvPr id="113676" name="Rectangle 12"/>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a:effectLst/>
          </p:spPr>
          <p:txBody>
            <a:bodyPr wrap="none" anchor="ctr"/>
            <a:lstStyle/>
            <a:p>
              <a:pPr algn="ctr">
                <a:defRPr/>
              </a:pPr>
              <a:endParaRPr lang="tr-TR" sz="2400">
                <a:latin typeface="Times New Roman" pitchFamily="18" charset="0"/>
              </a:endParaRPr>
            </a:p>
          </p:txBody>
        </p:sp>
      </p:grpSp>
    </p:spTree>
  </p:cSld>
  <p:clrMap bg1="lt1" tx1="dk1" bg2="lt2" tx2="dk2" accent1="accent1" accent2="accent2" accent3="accent3" accent4="accent4" accent5="accent5" accent6="accent6" hlink="hlink" folHlink="folHlink"/>
  <p:sldLayoutIdLst>
    <p:sldLayoutId id="2147483735" r:id="rId1"/>
    <p:sldLayoutId id="2147483725" r:id="rId2"/>
    <p:sldLayoutId id="2147483724" r:id="rId3"/>
    <p:sldLayoutId id="2147483723" r:id="rId4"/>
    <p:sldLayoutId id="2147483722" r:id="rId5"/>
    <p:sldLayoutId id="2147483721" r:id="rId6"/>
    <p:sldLayoutId id="2147483720" r:id="rId7"/>
    <p:sldLayoutId id="2147483719" r:id="rId8"/>
    <p:sldLayoutId id="2147483718" r:id="rId9"/>
    <p:sldLayoutId id="2147483717" r:id="rId10"/>
    <p:sldLayoutId id="2147483716" r:id="rId11"/>
    <p:sldLayoutId id="2147483715" r:id="rId12"/>
  </p:sldLayoutIdLst>
  <p:timing>
    <p:tnLst>
      <p:par>
        <p:cTn id="1" dur="indefinite" restart="never" nodeType="tmRoot"/>
      </p:par>
    </p:tnLst>
  </p:timing>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imes New Roman" pitchFamily="18" charset="0"/>
        </a:defRPr>
      </a:lvl2pPr>
      <a:lvl3pPr algn="l" rtl="0" eaLnBrk="0" fontAlgn="base" hangingPunct="0">
        <a:spcBef>
          <a:spcPct val="0"/>
        </a:spcBef>
        <a:spcAft>
          <a:spcPct val="0"/>
        </a:spcAft>
        <a:defRPr sz="4400">
          <a:solidFill>
            <a:schemeClr val="tx2"/>
          </a:solidFill>
          <a:latin typeface="Times New Roman" pitchFamily="18" charset="0"/>
        </a:defRPr>
      </a:lvl3pPr>
      <a:lvl4pPr algn="l" rtl="0" eaLnBrk="0" fontAlgn="base" hangingPunct="0">
        <a:spcBef>
          <a:spcPct val="0"/>
        </a:spcBef>
        <a:spcAft>
          <a:spcPct val="0"/>
        </a:spcAft>
        <a:defRPr sz="4400">
          <a:solidFill>
            <a:schemeClr val="tx2"/>
          </a:solidFill>
          <a:latin typeface="Times New Roman" pitchFamily="18" charset="0"/>
        </a:defRPr>
      </a:lvl4pPr>
      <a:lvl5pPr algn="l" rtl="0" eaLnBrk="0" fontAlgn="base" hangingPunct="0">
        <a:spcBef>
          <a:spcPct val="0"/>
        </a:spcBef>
        <a:spcAft>
          <a:spcPct val="0"/>
        </a:spcAft>
        <a:defRPr sz="4400">
          <a:solidFill>
            <a:schemeClr val="tx2"/>
          </a:solidFill>
          <a:latin typeface="Times New Roman" pitchFamily="18" charset="0"/>
        </a:defRPr>
      </a:lvl5pPr>
      <a:lvl6pPr marL="457200" algn="l" rtl="0" fontAlgn="base">
        <a:spcBef>
          <a:spcPct val="0"/>
        </a:spcBef>
        <a:spcAft>
          <a:spcPct val="0"/>
        </a:spcAft>
        <a:defRPr sz="4400">
          <a:solidFill>
            <a:schemeClr val="tx2"/>
          </a:solidFill>
          <a:latin typeface="Times New Roman" pitchFamily="18" charset="0"/>
        </a:defRPr>
      </a:lvl6pPr>
      <a:lvl7pPr marL="914400" algn="l" rtl="0" fontAlgn="base">
        <a:spcBef>
          <a:spcPct val="0"/>
        </a:spcBef>
        <a:spcAft>
          <a:spcPct val="0"/>
        </a:spcAft>
        <a:defRPr sz="4400">
          <a:solidFill>
            <a:schemeClr val="tx2"/>
          </a:solidFill>
          <a:latin typeface="Times New Roman" pitchFamily="18" charset="0"/>
        </a:defRPr>
      </a:lvl7pPr>
      <a:lvl8pPr marL="1371600" algn="l" rtl="0" fontAlgn="base">
        <a:spcBef>
          <a:spcPct val="0"/>
        </a:spcBef>
        <a:spcAft>
          <a:spcPct val="0"/>
        </a:spcAft>
        <a:defRPr sz="4400">
          <a:solidFill>
            <a:schemeClr val="tx2"/>
          </a:solidFill>
          <a:latin typeface="Times New Roman" pitchFamily="18" charset="0"/>
        </a:defRPr>
      </a:lvl8pPr>
      <a:lvl9pPr marL="1828800" algn="l" rtl="0" fontAlgn="base">
        <a:spcBef>
          <a:spcPct val="0"/>
        </a:spcBef>
        <a:spcAft>
          <a:spcPct val="0"/>
        </a:spcAft>
        <a:defRPr sz="4400">
          <a:solidFill>
            <a:schemeClr val="tx2"/>
          </a:solidFill>
          <a:latin typeface="Times New Roman" pitchFamily="18" charset="0"/>
        </a:defRPr>
      </a:lvl9pPr>
    </p:titleStyle>
    <p:bodyStyle>
      <a:lvl1pPr marL="469900" indent="-469900" algn="l" rtl="0" eaLnBrk="0" fontAlgn="base" hangingPunct="0">
        <a:spcBef>
          <a:spcPct val="20000"/>
        </a:spcBef>
        <a:spcAft>
          <a:spcPct val="0"/>
        </a:spcAft>
        <a:buClr>
          <a:schemeClr val="bg2"/>
        </a:buClr>
        <a:buSzPct val="70000"/>
        <a:buFont typeface="Wingdings" pitchFamily="2" charset="2"/>
        <a:buChar char="o"/>
        <a:defRPr sz="32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SzPct val="75000"/>
        <a:buFont typeface="Wingdings" pitchFamily="2" charset="2"/>
        <a:buChar char="n"/>
        <a:defRPr sz="2800">
          <a:solidFill>
            <a:schemeClr val="tx1"/>
          </a:solidFill>
          <a:latin typeface="+mn-lt"/>
        </a:defRPr>
      </a:lvl2pPr>
      <a:lvl3pPr marL="1377950" indent="-468313" algn="l" rtl="0" eaLnBrk="0" fontAlgn="base" hangingPunct="0">
        <a:spcBef>
          <a:spcPct val="20000"/>
        </a:spcBef>
        <a:spcAft>
          <a:spcPct val="0"/>
        </a:spcAft>
        <a:buClr>
          <a:schemeClr val="bg2"/>
        </a:buClr>
        <a:buSzPct val="65000"/>
        <a:buFont typeface="Wingdings" pitchFamily="2" charset="2"/>
        <a:buChar char="o"/>
        <a:defRPr sz="2400">
          <a:solidFill>
            <a:schemeClr val="tx1"/>
          </a:solidFill>
          <a:latin typeface="+mn-lt"/>
        </a:defRPr>
      </a:lvl3pPr>
      <a:lvl4pPr marL="1827213" indent="-438150" algn="l" rtl="0" eaLnBrk="0" fontAlgn="base" hangingPunct="0">
        <a:spcBef>
          <a:spcPct val="20000"/>
        </a:spcBef>
        <a:spcAft>
          <a:spcPct val="0"/>
        </a:spcAft>
        <a:buClr>
          <a:schemeClr val="accent2"/>
        </a:buClr>
        <a:buSzPct val="75000"/>
        <a:buFont typeface="Wingdings" pitchFamily="2" charset="2"/>
        <a:buChar char="n"/>
        <a:defRPr sz="2000">
          <a:solidFill>
            <a:schemeClr val="tx1"/>
          </a:solidFill>
          <a:latin typeface="+mn-lt"/>
        </a:defRPr>
      </a:lvl4pPr>
      <a:lvl5pPr marL="2297113" indent="-468313" algn="l" rtl="0" eaLnBrk="0" fontAlgn="base" hangingPunct="0">
        <a:spcBef>
          <a:spcPct val="20000"/>
        </a:spcBef>
        <a:spcAft>
          <a:spcPct val="0"/>
        </a:spcAft>
        <a:buClr>
          <a:schemeClr val="accent1"/>
        </a:buClr>
        <a:buSzPct val="50000"/>
        <a:buFont typeface="Wingdings" pitchFamily="2" charset="2"/>
        <a:buChar char="o"/>
        <a:defRPr sz="2000">
          <a:solidFill>
            <a:schemeClr val="tx1"/>
          </a:solidFill>
          <a:latin typeface="+mn-lt"/>
        </a:defRPr>
      </a:lvl5pPr>
      <a:lvl6pPr marL="27543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6pPr>
      <a:lvl7pPr marL="32115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7pPr>
      <a:lvl8pPr marL="36687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8pPr>
      <a:lvl9pPr marL="41259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1.xml"/><Relationship Id="rId4" Type="http://schemas.openxmlformats.org/officeDocument/2006/relationships/image" Target="../media/image4.png"/></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1.xml"/><Relationship Id="rId4" Type="http://schemas.openxmlformats.org/officeDocument/2006/relationships/image" Target="../media/image4.pn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7" name="Text Box 5"/>
          <p:cNvSpPr txBox="1">
            <a:spLocks noChangeArrowheads="1"/>
          </p:cNvSpPr>
          <p:nvPr/>
        </p:nvSpPr>
        <p:spPr bwMode="auto">
          <a:xfrm>
            <a:off x="1403350" y="4221163"/>
            <a:ext cx="6048375" cy="1883144"/>
          </a:xfrm>
          <a:prstGeom prst="rect">
            <a:avLst/>
          </a:prstGeom>
          <a:noFill/>
          <a:ln w="9525">
            <a:noFill/>
            <a:miter lim="800000"/>
            <a:headEnd/>
            <a:tailEnd/>
          </a:ln>
          <a:effectLst/>
        </p:spPr>
        <p:txBody>
          <a:bodyPr>
            <a:spAutoFit/>
          </a:bodyPr>
          <a:lstStyle/>
          <a:p>
            <a:pPr algn="ctr">
              <a:lnSpc>
                <a:spcPct val="50000"/>
              </a:lnSpc>
              <a:spcBef>
                <a:spcPct val="50000"/>
              </a:spcBef>
              <a:defRPr/>
            </a:pPr>
            <a:endParaRPr lang="tr-TR" b="1" dirty="0">
              <a:solidFill>
                <a:srgbClr val="2A176F"/>
              </a:solidFill>
              <a:effectLst>
                <a:outerShdw blurRad="38100" dist="38100" dir="2700000" algn="tl">
                  <a:srgbClr val="C0C0C0"/>
                </a:outerShdw>
              </a:effectLst>
              <a:latin typeface="Arial" charset="0"/>
            </a:endParaRPr>
          </a:p>
          <a:p>
            <a:pPr algn="ctr">
              <a:lnSpc>
                <a:spcPct val="50000"/>
              </a:lnSpc>
              <a:spcBef>
                <a:spcPct val="50000"/>
              </a:spcBef>
              <a:defRPr/>
            </a:pPr>
            <a:r>
              <a:rPr lang="tr-TR" b="1" dirty="0">
                <a:solidFill>
                  <a:schemeClr val="bg2">
                    <a:lumMod val="50000"/>
                  </a:schemeClr>
                </a:solidFill>
                <a:effectLst>
                  <a:outerShdw blurRad="38100" dist="38100" dir="2700000" algn="tl">
                    <a:srgbClr val="C0C0C0"/>
                  </a:outerShdw>
                </a:effectLst>
              </a:rPr>
              <a:t>Doç. Dr. Nurhan Eren </a:t>
            </a:r>
            <a:endParaRPr lang="tr-TR" b="1" dirty="0">
              <a:solidFill>
                <a:schemeClr val="bg2">
                  <a:lumMod val="50000"/>
                </a:schemeClr>
              </a:solidFill>
              <a:effectLst>
                <a:outerShdw blurRad="38100" dist="38100" dir="2700000" algn="tl">
                  <a:srgbClr val="C0C0C0"/>
                </a:outerShdw>
              </a:effectLst>
              <a:latin typeface="Arial" charset="0"/>
            </a:endParaRPr>
          </a:p>
          <a:p>
            <a:pPr algn="ctr">
              <a:lnSpc>
                <a:spcPct val="50000"/>
              </a:lnSpc>
              <a:spcBef>
                <a:spcPct val="50000"/>
              </a:spcBef>
              <a:defRPr/>
            </a:pPr>
            <a:endParaRPr lang="tr-TR" b="1" dirty="0">
              <a:solidFill>
                <a:schemeClr val="bg2">
                  <a:lumMod val="50000"/>
                </a:schemeClr>
              </a:solidFill>
              <a:effectLst>
                <a:outerShdw blurRad="38100" dist="38100" dir="2700000" algn="tl">
                  <a:srgbClr val="C0C0C0"/>
                </a:outerShdw>
              </a:effectLst>
              <a:latin typeface="Arial" charset="0"/>
            </a:endParaRPr>
          </a:p>
          <a:p>
            <a:pPr algn="ctr">
              <a:lnSpc>
                <a:spcPct val="50000"/>
              </a:lnSpc>
              <a:spcBef>
                <a:spcPct val="50000"/>
              </a:spcBef>
              <a:defRPr/>
            </a:pPr>
            <a:r>
              <a:rPr lang="tr-TR" sz="1400" b="1" dirty="0">
                <a:solidFill>
                  <a:schemeClr val="bg2">
                    <a:lumMod val="50000"/>
                  </a:schemeClr>
                </a:solidFill>
                <a:effectLst>
                  <a:outerShdw blurRad="38100" dist="38100" dir="2700000" algn="tl">
                    <a:srgbClr val="C0C0C0"/>
                  </a:outerShdw>
                </a:effectLst>
              </a:rPr>
              <a:t>İÜ İTF Psikiyatri Anabilim Dalı</a:t>
            </a:r>
          </a:p>
          <a:p>
            <a:pPr algn="ctr">
              <a:lnSpc>
                <a:spcPct val="50000"/>
              </a:lnSpc>
              <a:spcBef>
                <a:spcPct val="50000"/>
              </a:spcBef>
              <a:defRPr/>
            </a:pPr>
            <a:r>
              <a:rPr lang="tr-TR" sz="1400" b="1" dirty="0">
                <a:solidFill>
                  <a:schemeClr val="bg2">
                    <a:lumMod val="50000"/>
                  </a:schemeClr>
                </a:solidFill>
                <a:effectLst>
                  <a:outerShdw blurRad="38100" dist="38100" dir="2700000" algn="tl">
                    <a:srgbClr val="C0C0C0"/>
                  </a:outerShdw>
                </a:effectLst>
              </a:rPr>
              <a:t>Sosyal Psikiyatri </a:t>
            </a:r>
            <a:r>
              <a:rPr lang="tr-TR" sz="1400" b="1" dirty="0" smtClean="0">
                <a:solidFill>
                  <a:schemeClr val="bg2">
                    <a:lumMod val="50000"/>
                  </a:schemeClr>
                </a:solidFill>
                <a:effectLst>
                  <a:outerShdw blurRad="38100" dist="38100" dir="2700000" algn="tl">
                    <a:srgbClr val="C0C0C0"/>
                  </a:outerShdw>
                </a:effectLst>
              </a:rPr>
              <a:t>Servisi</a:t>
            </a:r>
            <a:endParaRPr lang="tr-TR" sz="1400" b="1" dirty="0">
              <a:solidFill>
                <a:schemeClr val="bg2">
                  <a:lumMod val="50000"/>
                </a:schemeClr>
              </a:solidFill>
              <a:effectLst>
                <a:outerShdw blurRad="38100" dist="38100" dir="2700000" algn="tl">
                  <a:srgbClr val="C0C0C0"/>
                </a:outerShdw>
              </a:effectLst>
            </a:endParaRPr>
          </a:p>
          <a:p>
            <a:pPr algn="ctr">
              <a:lnSpc>
                <a:spcPct val="50000"/>
              </a:lnSpc>
              <a:spcBef>
                <a:spcPct val="50000"/>
              </a:spcBef>
              <a:defRPr/>
            </a:pPr>
            <a:r>
              <a:rPr lang="tr-TR" sz="1400" b="1" dirty="0">
                <a:solidFill>
                  <a:schemeClr val="bg2">
                    <a:lumMod val="50000"/>
                  </a:schemeClr>
                </a:solidFill>
                <a:effectLst>
                  <a:outerShdw blurRad="38100" dist="38100" dir="2700000" algn="tl">
                    <a:srgbClr val="C0C0C0"/>
                  </a:outerShdw>
                </a:effectLst>
              </a:rPr>
              <a:t>Sanat Psikoterapisi ve Rehabilitasyon Programı</a:t>
            </a:r>
          </a:p>
          <a:p>
            <a:pPr algn="ctr">
              <a:lnSpc>
                <a:spcPct val="50000"/>
              </a:lnSpc>
              <a:spcBef>
                <a:spcPct val="50000"/>
              </a:spcBef>
              <a:defRPr/>
            </a:pPr>
            <a:endParaRPr lang="tr-TR" sz="1400" b="1" dirty="0">
              <a:solidFill>
                <a:schemeClr val="bg2">
                  <a:lumMod val="50000"/>
                </a:schemeClr>
              </a:solidFill>
              <a:effectLst>
                <a:outerShdw blurRad="38100" dist="38100" dir="2700000" algn="tl">
                  <a:srgbClr val="C0C0C0"/>
                </a:outerShdw>
              </a:effectLst>
            </a:endParaRPr>
          </a:p>
          <a:p>
            <a:pPr algn="ctr">
              <a:lnSpc>
                <a:spcPct val="50000"/>
              </a:lnSpc>
              <a:spcBef>
                <a:spcPct val="50000"/>
              </a:spcBef>
              <a:defRPr/>
            </a:pPr>
            <a:r>
              <a:rPr lang="tr-TR" sz="1400" b="1" dirty="0">
                <a:solidFill>
                  <a:schemeClr val="bg2">
                    <a:lumMod val="50000"/>
                  </a:schemeClr>
                </a:solidFill>
                <a:effectLst>
                  <a:outerShdw blurRad="38100" dist="38100" dir="2700000" algn="tl">
                    <a:srgbClr val="C0C0C0"/>
                  </a:outerShdw>
                </a:effectLst>
              </a:rPr>
              <a:t>nurhaneren@yahoo.com </a:t>
            </a:r>
          </a:p>
        </p:txBody>
      </p:sp>
      <p:sp>
        <p:nvSpPr>
          <p:cNvPr id="13318" name="Text Box 6"/>
          <p:cNvSpPr txBox="1">
            <a:spLocks noChangeArrowheads="1"/>
          </p:cNvSpPr>
          <p:nvPr/>
        </p:nvSpPr>
        <p:spPr bwMode="auto">
          <a:xfrm>
            <a:off x="971550" y="2205038"/>
            <a:ext cx="7272338" cy="1403350"/>
          </a:xfrm>
          <a:prstGeom prst="rect">
            <a:avLst/>
          </a:prstGeom>
          <a:noFill/>
          <a:ln w="9525">
            <a:noFill/>
            <a:miter lim="800000"/>
            <a:headEnd/>
            <a:tailEnd/>
          </a:ln>
          <a:effectLst/>
        </p:spPr>
        <p:txBody>
          <a:bodyPr>
            <a:spAutoFit/>
          </a:bodyPr>
          <a:lstStyle/>
          <a:p>
            <a:pPr algn="ctr">
              <a:spcBef>
                <a:spcPct val="50000"/>
              </a:spcBef>
              <a:defRPr/>
            </a:pPr>
            <a:r>
              <a:rPr lang="tr-TR" sz="4400" b="1" dirty="0">
                <a:solidFill>
                  <a:schemeClr val="bg2">
                    <a:lumMod val="50000"/>
                  </a:schemeClr>
                </a:solidFill>
                <a:effectLst>
                  <a:outerShdw blurRad="38100" dist="38100" dir="2700000" algn="tl">
                    <a:srgbClr val="C0C0C0"/>
                  </a:outerShdw>
                </a:effectLst>
              </a:rPr>
              <a:t>KİŞİLİK BOZUKLUKLARI</a:t>
            </a:r>
          </a:p>
          <a:p>
            <a:pPr algn="ctr">
              <a:spcBef>
                <a:spcPct val="50000"/>
              </a:spcBef>
              <a:defRPr/>
            </a:pPr>
            <a:r>
              <a:rPr lang="tr-TR" sz="2800" b="1" dirty="0">
                <a:solidFill>
                  <a:srgbClr val="FF0000"/>
                </a:solidFill>
                <a:effectLst>
                  <a:outerShdw blurRad="38100" dist="38100" dir="2700000" algn="tl">
                    <a:srgbClr val="C0C0C0"/>
                  </a:outerShdw>
                </a:effectLst>
              </a:rPr>
              <a:t>(Tanım, </a:t>
            </a:r>
            <a:r>
              <a:rPr lang="tr-TR" sz="2800" b="1" dirty="0" err="1">
                <a:solidFill>
                  <a:srgbClr val="FF0000"/>
                </a:solidFill>
                <a:effectLst>
                  <a:outerShdw blurRad="38100" dist="38100" dir="2700000" algn="tl">
                    <a:srgbClr val="C0C0C0"/>
                  </a:outerShdw>
                </a:effectLst>
              </a:rPr>
              <a:t>Etyoloji</a:t>
            </a:r>
            <a:r>
              <a:rPr lang="tr-TR" sz="2800" b="1" dirty="0">
                <a:solidFill>
                  <a:srgbClr val="FF0000"/>
                </a:solidFill>
                <a:effectLst>
                  <a:outerShdw blurRad="38100" dist="38100" dir="2700000" algn="tl">
                    <a:srgbClr val="C0C0C0"/>
                  </a:outerShdw>
                </a:effectLst>
              </a:rPr>
              <a:t>, Klinik Görünüm, Tedavi)</a:t>
            </a:r>
          </a:p>
        </p:txBody>
      </p:sp>
      <p:sp>
        <p:nvSpPr>
          <p:cNvPr id="13319" name="Rectangle 7"/>
          <p:cNvSpPr>
            <a:spLocks noChangeArrowheads="1"/>
          </p:cNvSpPr>
          <p:nvPr/>
        </p:nvSpPr>
        <p:spPr bwMode="auto">
          <a:xfrm>
            <a:off x="12055" y="797448"/>
            <a:ext cx="3772196" cy="646331"/>
          </a:xfrm>
          <a:prstGeom prst="rect">
            <a:avLst/>
          </a:prstGeom>
          <a:noFill/>
          <a:ln w="9525">
            <a:noFill/>
            <a:miter lim="800000"/>
            <a:headEnd/>
            <a:tailEnd/>
          </a:ln>
          <a:effectLst/>
        </p:spPr>
        <p:txBody>
          <a:bodyPr wrap="square">
            <a:spAutoFit/>
          </a:bodyPr>
          <a:lstStyle/>
          <a:p>
            <a:pPr algn="ctr">
              <a:spcBef>
                <a:spcPct val="50000"/>
              </a:spcBef>
              <a:defRPr/>
            </a:pPr>
            <a:r>
              <a:rPr lang="tr-TR" b="1" dirty="0">
                <a:solidFill>
                  <a:schemeClr val="accent2"/>
                </a:solidFill>
                <a:effectLst>
                  <a:outerShdw blurRad="38100" dist="38100" dir="2700000" algn="tl">
                    <a:srgbClr val="C0C0C0"/>
                  </a:outerShdw>
                </a:effectLst>
              </a:rPr>
              <a:t>Psikiyatri Hemşireleri Derneği </a:t>
            </a:r>
            <a:r>
              <a:rPr lang="tr-TR" b="1" dirty="0" smtClean="0">
                <a:solidFill>
                  <a:schemeClr val="accent2"/>
                </a:solidFill>
                <a:effectLst>
                  <a:outerShdw blurRad="38100" dist="38100" dir="2700000" algn="tl">
                    <a:srgbClr val="C0C0C0"/>
                  </a:outerShdw>
                </a:effectLst>
              </a:rPr>
              <a:t>(PHD)  </a:t>
            </a:r>
            <a:endParaRPr lang="tr-TR" b="1" dirty="0">
              <a:solidFill>
                <a:schemeClr val="accent2"/>
              </a:solidFill>
              <a:effectLst>
                <a:outerShdw blurRad="38100" dist="38100" dir="2700000" algn="tl">
                  <a:srgbClr val="C0C0C0"/>
                </a:outerShdw>
              </a:effectLst>
            </a:endParaRPr>
          </a:p>
        </p:txBody>
      </p:sp>
      <p:pic>
        <p:nvPicPr>
          <p:cNvPr id="25604" name="Picture 10" descr="logo-phd"/>
          <p:cNvPicPr>
            <a:picLocks noChangeAspect="1" noChangeArrowheads="1"/>
          </p:cNvPicPr>
          <p:nvPr/>
        </p:nvPicPr>
        <p:blipFill>
          <a:blip r:embed="rId2" cstate="print"/>
          <a:srcRect/>
          <a:stretch>
            <a:fillRect/>
          </a:stretch>
        </p:blipFill>
        <p:spPr bwMode="auto">
          <a:xfrm>
            <a:off x="3635821" y="244103"/>
            <a:ext cx="1583432" cy="1519397"/>
          </a:xfrm>
          <a:prstGeom prst="rect">
            <a:avLst/>
          </a:prstGeom>
          <a:noFill/>
          <a:ln w="9525">
            <a:noFill/>
            <a:miter lim="800000"/>
            <a:headEnd/>
            <a:tailEnd/>
          </a:ln>
        </p:spPr>
      </p:pic>
      <p:sp>
        <p:nvSpPr>
          <p:cNvPr id="2" name="Dikdörtgen 1"/>
          <p:cNvSpPr/>
          <p:nvPr/>
        </p:nvSpPr>
        <p:spPr>
          <a:xfrm>
            <a:off x="5436096" y="797448"/>
            <a:ext cx="3057247" cy="646331"/>
          </a:xfrm>
          <a:prstGeom prst="rect">
            <a:avLst/>
          </a:prstGeom>
        </p:spPr>
        <p:txBody>
          <a:bodyPr wrap="none">
            <a:spAutoFit/>
          </a:bodyPr>
          <a:lstStyle/>
          <a:p>
            <a:pPr algn="ctr">
              <a:spcBef>
                <a:spcPts val="0"/>
              </a:spcBef>
              <a:defRPr/>
            </a:pPr>
            <a:r>
              <a:rPr lang="tr-TR" b="1" dirty="0">
                <a:solidFill>
                  <a:schemeClr val="accent2"/>
                </a:solidFill>
                <a:effectLst>
                  <a:outerShdw blurRad="38100" dist="38100" dir="2700000" algn="tl">
                    <a:srgbClr val="C0C0C0"/>
                  </a:outerShdw>
                </a:effectLst>
              </a:rPr>
              <a:t>Güçlendirme Seminerleri   </a:t>
            </a:r>
            <a:endParaRPr lang="tr-TR" b="1" dirty="0" smtClean="0">
              <a:solidFill>
                <a:schemeClr val="accent2"/>
              </a:solidFill>
              <a:effectLst>
                <a:outerShdw blurRad="38100" dist="38100" dir="2700000" algn="tl">
                  <a:srgbClr val="C0C0C0"/>
                </a:outerShdw>
              </a:effectLst>
            </a:endParaRPr>
          </a:p>
          <a:p>
            <a:pPr algn="ctr">
              <a:spcBef>
                <a:spcPts val="0"/>
              </a:spcBef>
              <a:defRPr/>
            </a:pPr>
            <a:r>
              <a:rPr lang="tr-TR" b="1" dirty="0" smtClean="0">
                <a:solidFill>
                  <a:schemeClr val="accent2"/>
                </a:solidFill>
                <a:effectLst>
                  <a:outerShdw blurRad="38100" dist="38100" dir="2700000" algn="tl">
                    <a:srgbClr val="C0C0C0"/>
                  </a:outerShdw>
                </a:effectLst>
              </a:rPr>
              <a:t>28 </a:t>
            </a:r>
            <a:r>
              <a:rPr lang="tr-TR" b="1" dirty="0">
                <a:solidFill>
                  <a:schemeClr val="accent2"/>
                </a:solidFill>
                <a:effectLst>
                  <a:outerShdw blurRad="38100" dist="38100" dir="2700000" algn="tl">
                    <a:srgbClr val="C0C0C0"/>
                  </a:outerShdw>
                </a:effectLst>
              </a:rPr>
              <a:t>Şubat 2016</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Başlık 1"/>
          <p:cNvSpPr>
            <a:spLocks noGrp="1"/>
          </p:cNvSpPr>
          <p:nvPr>
            <p:ph type="title" idx="4294967295"/>
          </p:nvPr>
        </p:nvSpPr>
        <p:spPr>
          <a:xfrm>
            <a:off x="971550" y="620713"/>
            <a:ext cx="7720013" cy="1143000"/>
          </a:xfrm>
        </p:spPr>
        <p:txBody>
          <a:bodyPr lIns="0" rIns="0" anchor="ctr"/>
          <a:lstStyle/>
          <a:p>
            <a:pPr eaLnBrk="1" hangingPunct="1">
              <a:defRPr/>
            </a:pPr>
            <a:r>
              <a:rPr lang="tr-TR" sz="2400" b="1">
                <a:effectLst>
                  <a:outerShdw blurRad="38100" dist="38100" dir="2700000" algn="tl">
                    <a:srgbClr val="C0C0C0"/>
                  </a:outerShdw>
                </a:effectLst>
                <a:latin typeface="Book Antiqua" pitchFamily="18" charset="0"/>
              </a:rPr>
              <a:t>Kişilik Gelişirken Neler Başarılmalı?</a:t>
            </a:r>
            <a:endParaRPr lang="en-US" sz="2400" b="1">
              <a:effectLst>
                <a:outerShdw blurRad="38100" dist="38100" dir="2700000" algn="tl">
                  <a:srgbClr val="C0C0C0"/>
                </a:outerShdw>
              </a:effectLst>
              <a:latin typeface="Book Antiqua" pitchFamily="18" charset="0"/>
            </a:endParaRPr>
          </a:p>
        </p:txBody>
      </p:sp>
      <p:sp>
        <p:nvSpPr>
          <p:cNvPr id="35842" name="İçerik Yer Tutucusu 2"/>
          <p:cNvSpPr>
            <a:spLocks noGrp="1"/>
          </p:cNvSpPr>
          <p:nvPr>
            <p:ph idx="4294967295"/>
          </p:nvPr>
        </p:nvSpPr>
        <p:spPr>
          <a:xfrm>
            <a:off x="684213" y="1628775"/>
            <a:ext cx="7772400" cy="4321175"/>
          </a:xfrm>
        </p:spPr>
        <p:txBody>
          <a:bodyPr lIns="0" rIns="0"/>
          <a:lstStyle/>
          <a:p>
            <a:pPr marL="539750" indent="-471488" eaLnBrk="1" hangingPunct="1">
              <a:buFont typeface="Wingdings" pitchFamily="2" charset="2"/>
              <a:buNone/>
            </a:pPr>
            <a:r>
              <a:rPr lang="tr-TR" b="1" dirty="0" smtClean="0"/>
              <a:t>    </a:t>
            </a:r>
            <a:r>
              <a:rPr lang="tr-TR" sz="1600" b="1" u="sng" dirty="0" smtClean="0">
                <a:latin typeface="Book Antiqua" pitchFamily="18" charset="0"/>
              </a:rPr>
              <a:t>Tüm bu aşamalarda, </a:t>
            </a:r>
          </a:p>
          <a:p>
            <a:pPr marL="354012" indent="-285750" eaLnBrk="1" hangingPunct="1">
              <a:buFont typeface="Book Antiqua" panose="02040602050305030304" pitchFamily="18" charset="0"/>
              <a:buChar char="■"/>
            </a:pPr>
            <a:r>
              <a:rPr lang="tr-TR" sz="1600" dirty="0" smtClean="0">
                <a:latin typeface="Book Antiqua" pitchFamily="18" charset="0"/>
              </a:rPr>
              <a:t>Doğuştan getirilen nitelikler, dürtüler, arzular bastırılır, yansızlaştırılır (</a:t>
            </a:r>
            <a:r>
              <a:rPr lang="tr-TR" sz="1600" dirty="0" err="1" smtClean="0">
                <a:latin typeface="Book Antiqua" pitchFamily="18" charset="0"/>
              </a:rPr>
              <a:t>nötralization</a:t>
            </a:r>
            <a:r>
              <a:rPr lang="tr-TR" sz="1600" dirty="0" smtClean="0">
                <a:latin typeface="Book Antiqua" pitchFamily="18" charset="0"/>
              </a:rPr>
              <a:t>), düzenlenir (</a:t>
            </a:r>
            <a:r>
              <a:rPr lang="tr-TR" sz="1600" dirty="0" err="1" smtClean="0">
                <a:latin typeface="Book Antiqua" pitchFamily="18" charset="0"/>
              </a:rPr>
              <a:t>regülation</a:t>
            </a:r>
            <a:r>
              <a:rPr lang="tr-TR" sz="1600" dirty="0" smtClean="0">
                <a:latin typeface="Book Antiqua" pitchFamily="18" charset="0"/>
              </a:rPr>
              <a:t>),</a:t>
            </a:r>
          </a:p>
          <a:p>
            <a:pPr marL="354012" indent="-285750" eaLnBrk="1" hangingPunct="1">
              <a:buFont typeface="Book Antiqua" panose="02040602050305030304" pitchFamily="18" charset="0"/>
              <a:buChar char="■"/>
            </a:pPr>
            <a:r>
              <a:rPr lang="tr-TR" sz="1600" dirty="0" smtClean="0">
                <a:latin typeface="Book Antiqua" pitchFamily="18" charset="0"/>
              </a:rPr>
              <a:t>Uygun savunmalarla içsel süreçler, dış gerçekliğe göre düzenlenir,</a:t>
            </a:r>
          </a:p>
          <a:p>
            <a:pPr marL="354012" indent="-285750" eaLnBrk="1" hangingPunct="1">
              <a:buFont typeface="Book Antiqua" panose="02040602050305030304" pitchFamily="18" charset="0"/>
              <a:buChar char="■"/>
            </a:pPr>
            <a:r>
              <a:rPr lang="tr-TR" sz="1600" dirty="0" smtClean="0">
                <a:latin typeface="Book Antiqua" pitchFamily="18" charset="0"/>
              </a:rPr>
              <a:t>Nesneler (diğerleri) ve işlevleri ayrıştırılır ve içselleştirilir (</a:t>
            </a:r>
            <a:r>
              <a:rPr lang="tr-TR" sz="1600" dirty="0" err="1" smtClean="0">
                <a:latin typeface="Book Antiqua" pitchFamily="18" charset="0"/>
              </a:rPr>
              <a:t>internalization</a:t>
            </a:r>
            <a:r>
              <a:rPr lang="tr-TR" sz="1600" dirty="0" smtClean="0">
                <a:latin typeface="Book Antiqua" pitchFamily="18" charset="0"/>
              </a:rPr>
              <a:t>), </a:t>
            </a:r>
          </a:p>
          <a:p>
            <a:pPr marL="354012" indent="-285750" eaLnBrk="1" hangingPunct="1">
              <a:buFont typeface="Book Antiqua" panose="02040602050305030304" pitchFamily="18" charset="0"/>
              <a:buChar char="■"/>
            </a:pPr>
            <a:r>
              <a:rPr lang="tr-TR" sz="1600" dirty="0" smtClean="0">
                <a:latin typeface="Book Antiqua" pitchFamily="18" charset="0"/>
              </a:rPr>
              <a:t>Özdeşleşmeler (</a:t>
            </a:r>
            <a:r>
              <a:rPr lang="tr-TR" sz="1600" dirty="0" err="1" smtClean="0">
                <a:latin typeface="Book Antiqua" pitchFamily="18" charset="0"/>
              </a:rPr>
              <a:t>identification</a:t>
            </a:r>
            <a:r>
              <a:rPr lang="tr-TR" sz="1600" dirty="0" smtClean="0">
                <a:latin typeface="Book Antiqua" pitchFamily="18" charset="0"/>
              </a:rPr>
              <a:t>) yoluyla kendinin bir parçasına dönüştürülür, </a:t>
            </a:r>
          </a:p>
          <a:p>
            <a:pPr marL="354012" indent="-285750" eaLnBrk="1" hangingPunct="1">
              <a:buFont typeface="Book Antiqua" panose="02040602050305030304" pitchFamily="18" charset="0"/>
              <a:buChar char="■"/>
            </a:pPr>
            <a:r>
              <a:rPr lang="tr-TR" sz="1600" dirty="0" smtClean="0">
                <a:latin typeface="Book Antiqua" pitchFamily="18" charset="0"/>
              </a:rPr>
              <a:t>Kimlik bütünlüğü (</a:t>
            </a:r>
            <a:r>
              <a:rPr lang="tr-TR" sz="1600" dirty="0" err="1" smtClean="0">
                <a:latin typeface="Book Antiqua" pitchFamily="18" charset="0"/>
              </a:rPr>
              <a:t>entegration</a:t>
            </a:r>
            <a:r>
              <a:rPr lang="tr-TR" sz="1600" dirty="0" smtClean="0">
                <a:latin typeface="Book Antiqua" pitchFamily="18" charset="0"/>
              </a:rPr>
              <a:t>)  sağlanır.</a:t>
            </a:r>
          </a:p>
          <a:p>
            <a:pPr marL="539750" indent="-471488" eaLnBrk="1" hangingPunct="1"/>
            <a:endParaRPr lang="tr-TR" sz="1600" dirty="0" smtClean="0">
              <a:latin typeface="Book Antiqua" pitchFamily="18" charset="0"/>
            </a:endParaRPr>
          </a:p>
          <a:p>
            <a:pPr marL="68262" indent="0" eaLnBrk="1" hangingPunct="1">
              <a:buNone/>
            </a:pPr>
            <a:r>
              <a:rPr lang="tr-TR" sz="1600" b="1" dirty="0" smtClean="0">
                <a:latin typeface="Book Antiqua" pitchFamily="18" charset="0"/>
              </a:rPr>
              <a:t>Sonuçta,</a:t>
            </a:r>
            <a:r>
              <a:rPr lang="tr-TR" sz="1600" dirty="0" smtClean="0">
                <a:latin typeface="Book Antiqua" pitchFamily="18" charset="0"/>
              </a:rPr>
              <a:t> her şey yolunda giderse, iç ve dış gerçekliğe uyum sağlayabilen tutarlı, kalıcı, bütünleşmiş, olgun bir kişilik yapısı gelişir. </a:t>
            </a:r>
          </a:p>
          <a:p>
            <a:pPr marL="68262" indent="0" eaLnBrk="1" hangingPunct="1">
              <a:buNone/>
            </a:pPr>
            <a:endParaRPr lang="tr-TR" sz="1600" dirty="0" smtClean="0">
              <a:latin typeface="Book Antiqua" pitchFamily="18" charset="0"/>
            </a:endParaRPr>
          </a:p>
          <a:p>
            <a:pPr marL="68262" indent="0" eaLnBrk="1" hangingPunct="1">
              <a:buNone/>
            </a:pPr>
            <a:r>
              <a:rPr lang="tr-TR" sz="1600" dirty="0" smtClean="0">
                <a:latin typeface="Book Antiqua" pitchFamily="18" charset="0"/>
              </a:rPr>
              <a:t>Bu değişim ve gelişim süreci daha yavaş biçimde bir ömür boyu sürer. </a:t>
            </a:r>
          </a:p>
          <a:p>
            <a:pPr marL="68262" indent="0" eaLnBrk="1" hangingPunct="1">
              <a:buNone/>
            </a:pPr>
            <a:endParaRPr lang="en-US" sz="1600" dirty="0" smtClean="0">
              <a:latin typeface="Book Antiqua"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İçerik Yer Tutucusu 2"/>
          <p:cNvSpPr>
            <a:spLocks noGrp="1"/>
          </p:cNvSpPr>
          <p:nvPr>
            <p:ph idx="4294967295"/>
          </p:nvPr>
        </p:nvSpPr>
        <p:spPr>
          <a:xfrm>
            <a:off x="928033" y="1772816"/>
            <a:ext cx="7748423" cy="3733800"/>
          </a:xfrm>
        </p:spPr>
        <p:txBody>
          <a:bodyPr lIns="0" rIns="0"/>
          <a:lstStyle/>
          <a:p>
            <a:pPr eaLnBrk="1" hangingPunct="1"/>
            <a:endParaRPr lang="en-US" sz="1800" dirty="0" smtClean="0">
              <a:latin typeface="Book Antiqua" pitchFamily="18" charset="0"/>
            </a:endParaRPr>
          </a:p>
          <a:p>
            <a:pPr marL="0" indent="0" eaLnBrk="1" hangingPunct="1">
              <a:buNone/>
            </a:pPr>
            <a:r>
              <a:rPr lang="tr-TR" sz="1800" dirty="0" smtClean="0">
                <a:latin typeface="Book Antiqua" pitchFamily="18" charset="0"/>
              </a:rPr>
              <a:t>Ancak birey, çocukluk ve ergenlik döneminde eksiklikler/travmalar/bozukluklar yaşarsa, doğuştan getirilen niteliklerin de katkısıyla gelişim süreci etkilenir ve kişiliğin oluşma ve örgütlenme süreci kesintiye uğrar.</a:t>
            </a:r>
          </a:p>
          <a:p>
            <a:pPr marL="0" indent="0" eaLnBrk="1" hangingPunct="1">
              <a:buNone/>
            </a:pPr>
            <a:endParaRPr lang="tr-TR" sz="1800" dirty="0">
              <a:latin typeface="Book Antiqua" pitchFamily="18" charset="0"/>
            </a:endParaRPr>
          </a:p>
          <a:p>
            <a:pPr marL="0" indent="0" eaLnBrk="1" hangingPunct="1">
              <a:buNone/>
            </a:pPr>
            <a:r>
              <a:rPr lang="tr-TR" sz="1800" dirty="0" smtClean="0">
                <a:latin typeface="Book Antiqua" pitchFamily="18" charset="0"/>
              </a:rPr>
              <a:t>Bazı yapılar aşırı zayıf ve bazı yapılar aşırı güçlü biçimde  gelişirken kişilik yapısının bütünleşme süreci ve tutarlılığı bozulur.</a:t>
            </a:r>
            <a:endParaRPr lang="en-US" sz="1800" dirty="0" smtClean="0">
              <a:latin typeface="Book Antiqua" pitchFamily="18" charset="0"/>
            </a:endParaRPr>
          </a:p>
        </p:txBody>
      </p:sp>
      <p:sp>
        <p:nvSpPr>
          <p:cNvPr id="2" name="Dikdörtgen 1"/>
          <p:cNvSpPr/>
          <p:nvPr/>
        </p:nvSpPr>
        <p:spPr>
          <a:xfrm>
            <a:off x="1619672" y="908720"/>
            <a:ext cx="4387740" cy="400110"/>
          </a:xfrm>
          <a:prstGeom prst="rect">
            <a:avLst/>
          </a:prstGeom>
        </p:spPr>
        <p:txBody>
          <a:bodyPr wrap="none">
            <a:spAutoFit/>
          </a:bodyPr>
          <a:lstStyle/>
          <a:p>
            <a:r>
              <a:rPr lang="tr-TR" sz="2000" b="1" dirty="0" smtClean="0">
                <a:solidFill>
                  <a:schemeClr val="tx2">
                    <a:lumMod val="75000"/>
                  </a:schemeClr>
                </a:solidFill>
              </a:rPr>
              <a:t>Eksiklikler/Travmalar/Bozukluklar </a:t>
            </a:r>
            <a:endParaRPr lang="tr-TR" sz="2000" b="1"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7"/>
          <p:cNvSpPr>
            <a:spLocks noGrp="1" noChangeArrowheads="1"/>
          </p:cNvSpPr>
          <p:nvPr>
            <p:ph type="title"/>
          </p:nvPr>
        </p:nvSpPr>
        <p:spPr>
          <a:xfrm>
            <a:off x="395288" y="404813"/>
            <a:ext cx="8291512" cy="1008062"/>
          </a:xfrm>
        </p:spPr>
        <p:txBody>
          <a:bodyPr/>
          <a:lstStyle/>
          <a:p>
            <a:pPr algn="ctr">
              <a:lnSpc>
                <a:spcPct val="60000"/>
              </a:lnSpc>
            </a:pPr>
            <a:r>
              <a:rPr lang="tr-TR" sz="2800" b="1" smtClean="0">
                <a:latin typeface="Book Antiqua" pitchFamily="18" charset="0"/>
              </a:rPr>
              <a:t>Kişiliğin Gelişim Evreleri ve paralellikleri </a:t>
            </a:r>
            <a:br>
              <a:rPr lang="tr-TR" sz="2800" b="1" smtClean="0">
                <a:latin typeface="Book Antiqua" pitchFamily="18" charset="0"/>
              </a:rPr>
            </a:br>
            <a:r>
              <a:rPr lang="tr-TR" sz="2800" b="1" smtClean="0">
                <a:latin typeface="Book Antiqua" pitchFamily="18" charset="0"/>
              </a:rPr>
              <a:t>						      </a:t>
            </a:r>
            <a:r>
              <a:rPr lang="tr-TR" sz="1400" b="1" i="1" smtClean="0">
                <a:latin typeface="Book Antiqua" pitchFamily="18" charset="0"/>
              </a:rPr>
              <a:t>F. Dereboy</a:t>
            </a:r>
            <a:r>
              <a:rPr lang="tr-TR" sz="2800" b="1" smtClean="0">
                <a:latin typeface="Book Antiqua" pitchFamily="18" charset="0"/>
              </a:rPr>
              <a:t> </a:t>
            </a:r>
          </a:p>
        </p:txBody>
      </p:sp>
      <p:graphicFrame>
        <p:nvGraphicFramePr>
          <p:cNvPr id="86229" name="Group 213"/>
          <p:cNvGraphicFramePr>
            <a:graphicFrameLocks noGrp="1"/>
          </p:cNvGraphicFramePr>
          <p:nvPr>
            <p:ph idx="1"/>
          </p:nvPr>
        </p:nvGraphicFramePr>
        <p:xfrm>
          <a:off x="395288" y="1700213"/>
          <a:ext cx="8353425" cy="4524377"/>
        </p:xfrm>
        <a:graphic>
          <a:graphicData uri="http://schemas.openxmlformats.org/drawingml/2006/table">
            <a:tbl>
              <a:tblPr/>
              <a:tblGrid>
                <a:gridCol w="1223962"/>
                <a:gridCol w="1439863"/>
                <a:gridCol w="1584325"/>
                <a:gridCol w="1441450"/>
                <a:gridCol w="1439862"/>
                <a:gridCol w="1223963"/>
              </a:tblGrid>
              <a:tr h="541338">
                <a:tc rowSpan="3">
                  <a:txBody>
                    <a:bodyPr/>
                    <a:lstStyle/>
                    <a:p>
                      <a:pPr marL="0" marR="0" lvl="0" indent="0" algn="ctr"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endParaRPr kumimoji="0" lang="tr-TR" sz="1000" b="1" i="0" u="none" strike="noStrike" cap="none" normalizeH="0" baseline="0" smtClean="0">
                        <a:ln>
                          <a:noFill/>
                        </a:ln>
                        <a:solidFill>
                          <a:srgbClr val="9E009E"/>
                        </a:solidFill>
                        <a:effectLst>
                          <a:outerShdw blurRad="38100" dist="38100" dir="2700000" algn="tl">
                            <a:srgbClr val="C0C0C0"/>
                          </a:outerShdw>
                        </a:effectLst>
                        <a:latin typeface="Book Antiqua" pitchFamily="18" charset="0"/>
                      </a:endParaRPr>
                    </a:p>
                    <a:p>
                      <a:pPr marL="0" marR="0" lvl="0" indent="0" algn="ctr"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endParaRPr kumimoji="0" lang="tr-TR" sz="1000" b="1" i="0" u="none" strike="noStrike" cap="none" normalizeH="0" baseline="0" smtClean="0">
                        <a:ln>
                          <a:noFill/>
                        </a:ln>
                        <a:solidFill>
                          <a:srgbClr val="9E009E"/>
                        </a:solidFill>
                        <a:effectLst>
                          <a:outerShdw blurRad="38100" dist="38100" dir="2700000" algn="tl">
                            <a:srgbClr val="C0C0C0"/>
                          </a:outerShdw>
                        </a:effectLst>
                        <a:latin typeface="Book Antiqua" pitchFamily="18" charset="0"/>
                      </a:endParaRPr>
                    </a:p>
                    <a:p>
                      <a:pPr marL="0" marR="0" lvl="0" indent="0" algn="ctr"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1" i="0" u="none" strike="noStrike" cap="none" normalizeH="0" baseline="0" smtClean="0">
                          <a:ln>
                            <a:noFill/>
                          </a:ln>
                          <a:solidFill>
                            <a:srgbClr val="9E009E"/>
                          </a:solidFill>
                          <a:effectLst>
                            <a:outerShdw blurRad="38100" dist="38100" dir="2700000" algn="tl">
                              <a:srgbClr val="C0C0C0"/>
                            </a:outerShdw>
                          </a:effectLst>
                          <a:latin typeface="Book Antiqua" pitchFamily="18" charset="0"/>
                        </a:rPr>
                        <a:t>GELİŞİM EVRESİ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3">
                  <a:txBody>
                    <a:bodyPr/>
                    <a:lstStyle/>
                    <a:p>
                      <a:pPr marL="0" marR="0" lvl="0" indent="0" algn="ctr"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endParaRPr kumimoji="0" lang="tr-TR" sz="1000" b="1" i="0" u="none" strike="noStrike" cap="none" normalizeH="0" baseline="0" smtClean="0">
                        <a:ln>
                          <a:noFill/>
                        </a:ln>
                        <a:solidFill>
                          <a:srgbClr val="9E009E"/>
                        </a:solidFill>
                        <a:effectLst>
                          <a:outerShdw blurRad="38100" dist="38100" dir="2700000" algn="tl">
                            <a:srgbClr val="C0C0C0"/>
                          </a:outerShdw>
                        </a:effectLst>
                        <a:latin typeface="Book Antiqua" pitchFamily="18" charset="0"/>
                      </a:endParaRPr>
                    </a:p>
                    <a:p>
                      <a:pPr marL="0" marR="0" lvl="0" indent="0" algn="ctr"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endParaRPr kumimoji="0" lang="tr-TR" sz="1000" b="1" i="0" u="none" strike="noStrike" cap="none" normalizeH="0" baseline="0" smtClean="0">
                        <a:ln>
                          <a:noFill/>
                        </a:ln>
                        <a:solidFill>
                          <a:srgbClr val="9E009E"/>
                        </a:solidFill>
                        <a:effectLst>
                          <a:outerShdw blurRad="38100" dist="38100" dir="2700000" algn="tl">
                            <a:srgbClr val="C0C0C0"/>
                          </a:outerShdw>
                        </a:effectLst>
                        <a:latin typeface="Book Antiqua" pitchFamily="18" charset="0"/>
                      </a:endParaRPr>
                    </a:p>
                    <a:p>
                      <a:pPr marL="0" marR="0" lvl="0" indent="0" algn="ctr"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1" i="0" u="none" strike="noStrike" cap="none" normalizeH="0" baseline="0" smtClean="0">
                          <a:ln>
                            <a:noFill/>
                          </a:ln>
                          <a:solidFill>
                            <a:srgbClr val="9E009E"/>
                          </a:solidFill>
                          <a:effectLst>
                            <a:outerShdw blurRad="38100" dist="38100" dir="2700000" algn="tl">
                              <a:srgbClr val="C0C0C0"/>
                            </a:outerShdw>
                          </a:effectLst>
                          <a:latin typeface="Book Antiqua" pitchFamily="18" charset="0"/>
                        </a:rPr>
                        <a:t>PSİKOSEKSÜEL GELİŞİM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gridSpan="2">
                  <a:txBody>
                    <a:bodyPr/>
                    <a:lstStyle/>
                    <a:p>
                      <a:pPr marL="0" marR="0" lvl="0" indent="0" algn="ctr"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endParaRPr kumimoji="0" lang="tr-TR" sz="1000" b="1" i="0" u="none" strike="noStrike" cap="none" normalizeH="0" baseline="0" smtClean="0">
                        <a:ln>
                          <a:noFill/>
                        </a:ln>
                        <a:solidFill>
                          <a:srgbClr val="9E009E"/>
                        </a:solidFill>
                        <a:effectLst>
                          <a:outerShdw blurRad="38100" dist="38100" dir="2700000" algn="tl">
                            <a:srgbClr val="C0C0C0"/>
                          </a:outerShdw>
                        </a:effectLst>
                        <a:latin typeface="Book Antiqua" pitchFamily="18" charset="0"/>
                      </a:endParaRPr>
                    </a:p>
                    <a:p>
                      <a:pPr marL="0" marR="0" lvl="0" indent="0" algn="ctr"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1" i="0" u="none" strike="noStrike" cap="none" normalizeH="0" baseline="0" smtClean="0">
                          <a:ln>
                            <a:noFill/>
                          </a:ln>
                          <a:solidFill>
                            <a:srgbClr val="9E009E"/>
                          </a:solidFill>
                          <a:effectLst>
                            <a:outerShdw blurRad="38100" dist="38100" dir="2700000" algn="tl">
                              <a:srgbClr val="C0C0C0"/>
                            </a:outerShdw>
                          </a:effectLst>
                          <a:latin typeface="Book Antiqua" pitchFamily="18" charset="0"/>
                        </a:rPr>
                        <a:t>PSİKOSOSYAL GELİŞİM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hMerge="1">
                  <a:txBody>
                    <a:bodyPr/>
                    <a:lstStyle/>
                    <a:p>
                      <a:endParaRPr lang="tr-TR"/>
                    </a:p>
                  </a:txBody>
                  <a:tcPr/>
                </a:tc>
                <a:tc gridSpan="2">
                  <a:txBody>
                    <a:bodyPr/>
                    <a:lstStyle/>
                    <a:p>
                      <a:pPr marL="0" marR="0" lvl="0" indent="0" algn="ctr"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endParaRPr kumimoji="0" lang="tr-TR" sz="1000" b="1" i="0" u="none" strike="noStrike" cap="none" normalizeH="0" baseline="0" smtClean="0">
                        <a:ln>
                          <a:noFill/>
                        </a:ln>
                        <a:solidFill>
                          <a:srgbClr val="9E009E"/>
                        </a:solidFill>
                        <a:effectLst>
                          <a:outerShdw blurRad="38100" dist="38100" dir="2700000" algn="tl">
                            <a:srgbClr val="C0C0C0"/>
                          </a:outerShdw>
                        </a:effectLst>
                        <a:latin typeface="Book Antiqua" pitchFamily="18" charset="0"/>
                      </a:endParaRPr>
                    </a:p>
                    <a:p>
                      <a:pPr marL="0" marR="0" lvl="0" indent="0" algn="ctr"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1" i="0" u="none" strike="noStrike" cap="none" normalizeH="0" baseline="0" smtClean="0">
                          <a:ln>
                            <a:noFill/>
                          </a:ln>
                          <a:solidFill>
                            <a:srgbClr val="9E009E"/>
                          </a:solidFill>
                          <a:effectLst>
                            <a:outerShdw blurRad="38100" dist="38100" dir="2700000" algn="tl">
                              <a:srgbClr val="C0C0C0"/>
                            </a:outerShdw>
                          </a:effectLst>
                          <a:latin typeface="Book Antiqua" pitchFamily="18" charset="0"/>
                        </a:rPr>
                        <a:t>NESNE İLİŞKİLERİNİN GELİŞİMİ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tr-TR"/>
                    </a:p>
                  </a:txBody>
                  <a:tcPr/>
                </a:tc>
              </a:tr>
              <a:tr h="106363">
                <a:tc vMerge="1">
                  <a:txBody>
                    <a:bodyPr/>
                    <a:lstStyle/>
                    <a:p>
                      <a:endParaRPr lang="tr-TR"/>
                    </a:p>
                  </a:txBody>
                  <a:tcPr/>
                </a:tc>
                <a:tc vMerge="1">
                  <a:txBody>
                    <a:bodyPr/>
                    <a:lstStyle/>
                    <a:p>
                      <a:endParaRPr lang="tr-TR"/>
                    </a:p>
                  </a:txBody>
                  <a:tcPr/>
                </a:tc>
                <a:tc gridSpan="2" vMerge="1">
                  <a:txBody>
                    <a:bodyPr/>
                    <a:lstStyle/>
                    <a:p>
                      <a:endParaRPr lang="tr-TR"/>
                    </a:p>
                  </a:txBody>
                  <a:tcPr/>
                </a:tc>
                <a:tc hMerge="1" vMerge="1">
                  <a:txBody>
                    <a:bodyPr/>
                    <a:lstStyle/>
                    <a:p>
                      <a:endParaRPr lang="tr-TR"/>
                    </a:p>
                  </a:txBody>
                  <a:tcPr/>
                </a:tc>
                <a:tc rowSpan="2">
                  <a:txBody>
                    <a:bodyPr/>
                    <a:lstStyle/>
                    <a:p>
                      <a:pPr marL="0" marR="0" lvl="0" indent="0" algn="ctr"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endParaRPr kumimoji="0" lang="tr-TR" sz="1000" b="1" i="0" u="none" strike="noStrike" cap="none" normalizeH="0" baseline="0" smtClean="0">
                        <a:ln>
                          <a:noFill/>
                        </a:ln>
                        <a:solidFill>
                          <a:srgbClr val="9E009E"/>
                        </a:solidFill>
                        <a:effectLst>
                          <a:outerShdw blurRad="38100" dist="38100" dir="2700000" algn="tl">
                            <a:srgbClr val="C0C0C0"/>
                          </a:outerShdw>
                        </a:effectLst>
                        <a:latin typeface="Book Antiqua" pitchFamily="18" charset="0"/>
                      </a:endParaRPr>
                    </a:p>
                    <a:p>
                      <a:pPr marL="0" marR="0" lvl="0" indent="0" algn="ctr"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1" i="0" u="none" strike="noStrike" cap="none" normalizeH="0" baseline="0" smtClean="0">
                          <a:ln>
                            <a:noFill/>
                          </a:ln>
                          <a:solidFill>
                            <a:srgbClr val="9E009E"/>
                          </a:solidFill>
                          <a:effectLst>
                            <a:outerShdw blurRad="38100" dist="38100" dir="2700000" algn="tl">
                              <a:srgbClr val="C0C0C0"/>
                            </a:outerShdw>
                          </a:effectLst>
                          <a:latin typeface="Book Antiqua" pitchFamily="18" charset="0"/>
                        </a:rPr>
                        <a:t>İÇSELLEŞTİRME AŞAMASI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endParaRPr kumimoji="0" lang="tr-TR" sz="1000" b="1" i="0" u="none" strike="noStrike" cap="none" normalizeH="0" baseline="0" smtClean="0">
                        <a:ln>
                          <a:noFill/>
                        </a:ln>
                        <a:solidFill>
                          <a:srgbClr val="9E009E"/>
                        </a:solidFill>
                        <a:effectLst>
                          <a:outerShdw blurRad="38100" dist="38100" dir="2700000" algn="tl">
                            <a:srgbClr val="C0C0C0"/>
                          </a:outerShdw>
                        </a:effectLst>
                        <a:latin typeface="Book Antiqua" pitchFamily="18" charset="0"/>
                      </a:endParaRPr>
                    </a:p>
                    <a:p>
                      <a:pPr marL="0" marR="0" lvl="0" indent="0" algn="ctr"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1" i="0" u="none" strike="noStrike" cap="none" normalizeH="0" baseline="0" smtClean="0">
                          <a:ln>
                            <a:noFill/>
                          </a:ln>
                          <a:solidFill>
                            <a:srgbClr val="9E009E"/>
                          </a:solidFill>
                          <a:effectLst>
                            <a:outerShdw blurRad="38100" dist="38100" dir="2700000" algn="tl">
                              <a:srgbClr val="C0C0C0"/>
                            </a:outerShdw>
                          </a:effectLst>
                          <a:latin typeface="Book Antiqua" pitchFamily="18" charset="0"/>
                        </a:rPr>
                        <a:t>AYRILMA BİREYLEŞME AŞAMASI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61988">
                <a:tc vMerge="1">
                  <a:txBody>
                    <a:bodyPr/>
                    <a:lstStyle/>
                    <a:p>
                      <a:endParaRPr lang="tr-TR"/>
                    </a:p>
                  </a:txBody>
                  <a:tcPr/>
                </a:tc>
                <a:tc vMerge="1">
                  <a:txBody>
                    <a:bodyPr/>
                    <a:lstStyle/>
                    <a:p>
                      <a:endParaRPr lang="tr-TR"/>
                    </a:p>
                  </a:txBody>
                  <a:tcPr/>
                </a:tc>
                <a:tc>
                  <a:txBody>
                    <a:bodyPr/>
                    <a:lstStyle/>
                    <a:p>
                      <a:pPr marL="0" marR="0" lvl="0" indent="0" algn="ctr"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1" i="0" u="none" strike="noStrike" cap="none" normalizeH="0" baseline="0" smtClean="0">
                          <a:ln>
                            <a:noFill/>
                          </a:ln>
                          <a:solidFill>
                            <a:srgbClr val="9E009E"/>
                          </a:solidFill>
                          <a:effectLst>
                            <a:outerShdw blurRad="38100" dist="38100" dir="2700000" algn="tl">
                              <a:srgbClr val="C0C0C0"/>
                            </a:outerShdw>
                          </a:effectLst>
                          <a:latin typeface="Book Antiqua" pitchFamily="18" charset="0"/>
                        </a:rPr>
                        <a:t>OLUMLU/OLUMSUZ DUYGU</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1" i="0" u="none" strike="noStrike" cap="none" normalizeH="0" baseline="0" smtClean="0">
                          <a:ln>
                            <a:noFill/>
                          </a:ln>
                          <a:solidFill>
                            <a:srgbClr val="9E009E"/>
                          </a:solidFill>
                          <a:effectLst>
                            <a:outerShdw blurRad="38100" dist="38100" dir="2700000" algn="tl">
                              <a:srgbClr val="C0C0C0"/>
                            </a:outerShdw>
                          </a:effectLst>
                          <a:latin typeface="Book Antiqua" pitchFamily="18" charset="0"/>
                        </a:rPr>
                        <a:t>OLUMLU </a:t>
                      </a:r>
                    </a:p>
                    <a:p>
                      <a:pPr marL="0" marR="0" lvl="0" indent="0" algn="ctr"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1" i="0" u="none" strike="noStrike" cap="none" normalizeH="0" baseline="0" smtClean="0">
                          <a:ln>
                            <a:noFill/>
                          </a:ln>
                          <a:solidFill>
                            <a:srgbClr val="9E009E"/>
                          </a:solidFill>
                          <a:effectLst>
                            <a:outerShdw blurRad="38100" dist="38100" dir="2700000" algn="tl">
                              <a:srgbClr val="C0C0C0"/>
                            </a:outerShdw>
                          </a:effectLst>
                          <a:latin typeface="Book Antiqua" pitchFamily="18" charset="0"/>
                        </a:rPr>
                        <a:t>PSİKOSOSYAL ÖRÜNTÜ</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tr-TR"/>
                    </a:p>
                  </a:txBody>
                  <a:tcPr/>
                </a:tc>
                <a:tc vMerge="1">
                  <a:txBody>
                    <a:bodyPr/>
                    <a:lstStyle/>
                    <a:p>
                      <a:endParaRPr lang="tr-TR"/>
                    </a:p>
                  </a:txBody>
                  <a:tcPr/>
                </a:tc>
              </a:tr>
              <a:tr h="442913">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Bebeklik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Oral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Güven/Güvensizlik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Umut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İçeatım</a:t>
                      </a:r>
                    </a:p>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endParaRPr kumimoji="0" lang="tr-TR" sz="1000" b="0" i="0" u="none" strike="noStrike" cap="none" normalizeH="0" baseline="0" smtClean="0">
                        <a:ln>
                          <a:noFill/>
                        </a:ln>
                        <a:solidFill>
                          <a:schemeClr val="tx1"/>
                        </a:solidFill>
                        <a:effectLst/>
                        <a:latin typeface="Book Antiqua"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Sembiyoz</a:t>
                      </a:r>
                    </a:p>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Ayrışma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1325">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Küçük Çocukluk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Anal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Özerklik/Utanç, Kuşku</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İrade Gücü</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İçeatım</a:t>
                      </a:r>
                      <a:r>
                        <a:rPr kumimoji="0" lang="tr-TR" sz="1000" b="1" i="0" u="none" strike="noStrike" cap="none" normalizeH="0" baseline="0" smtClean="0">
                          <a:ln>
                            <a:noFill/>
                          </a:ln>
                          <a:solidFill>
                            <a:schemeClr val="tx1"/>
                          </a:solidFill>
                          <a:effectLst/>
                          <a:latin typeface="Book Antiqua" pitchFamily="18" charset="0"/>
                          <a:sym typeface="Wingdings" pitchFamily="2" charset="2"/>
                        </a:rPr>
                        <a:t></a:t>
                      </a:r>
                      <a:r>
                        <a:rPr kumimoji="0" lang="tr-TR" sz="1000" b="0" i="0" u="none" strike="noStrike" cap="none" normalizeH="0" baseline="0" smtClean="0">
                          <a:ln>
                            <a:noFill/>
                          </a:ln>
                          <a:solidFill>
                            <a:schemeClr val="tx1"/>
                          </a:solidFill>
                          <a:effectLst/>
                          <a:latin typeface="Book Antiqua" pitchFamily="18" charset="0"/>
                        </a:rPr>
                        <a:t>özdeşim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Uygulama</a:t>
                      </a:r>
                    </a:p>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Uzlaş(tır)ma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9575">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Oyun Çağı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Fallik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Girişimcilik/Suçluluk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Amaç</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endParaRPr kumimoji="0" lang="tr-TR" sz="1000" b="0" i="0" u="none" strike="noStrike" cap="none" normalizeH="0" baseline="0" smtClean="0">
                        <a:ln>
                          <a:noFill/>
                        </a:ln>
                        <a:solidFill>
                          <a:schemeClr val="tx1"/>
                        </a:solidFill>
                        <a:effectLst/>
                        <a:latin typeface="Book Antiqua" pitchFamily="18" charset="0"/>
                      </a:endParaRPr>
                    </a:p>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Özdeşim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6">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endParaRPr kumimoji="0" lang="tr-TR" sz="1000" b="0" i="0" u="none" strike="noStrike" cap="none" normalizeH="0" baseline="0" smtClean="0">
                        <a:ln>
                          <a:noFill/>
                        </a:ln>
                        <a:solidFill>
                          <a:schemeClr val="tx1"/>
                        </a:solidFill>
                        <a:effectLst/>
                        <a:latin typeface="Book Antiqua" pitchFamily="18" charset="0"/>
                      </a:endParaRPr>
                    </a:p>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Libidinal Nesne İlişkilerinin Tutarlılığına Doğru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09575">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Okul Çağı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Latent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Çalışkanlık/Aşağılık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Yetkinlik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tr-TR"/>
                    </a:p>
                  </a:txBody>
                  <a:tcPr/>
                </a:tc>
                <a:tc vMerge="1">
                  <a:txBody>
                    <a:bodyPr/>
                    <a:lstStyle/>
                    <a:p>
                      <a:endParaRPr lang="tr-TR"/>
                    </a:p>
                  </a:txBody>
                  <a:tcPr/>
                </a:tc>
              </a:tr>
              <a:tr h="409575">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Ergenlik Ve Gençlik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4">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endParaRPr kumimoji="0" lang="tr-TR" sz="1000" b="0" i="0" u="none" strike="noStrike" cap="none" normalizeH="0" baseline="0" smtClean="0">
                        <a:ln>
                          <a:noFill/>
                        </a:ln>
                        <a:solidFill>
                          <a:schemeClr val="tx1"/>
                        </a:solidFill>
                        <a:effectLst/>
                        <a:latin typeface="Book Antiqua" pitchFamily="18" charset="0"/>
                      </a:endParaRPr>
                    </a:p>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endParaRPr kumimoji="0" lang="tr-TR" sz="1000" b="0" i="0" u="none" strike="noStrike" cap="none" normalizeH="0" baseline="0" smtClean="0">
                        <a:ln>
                          <a:noFill/>
                        </a:ln>
                        <a:solidFill>
                          <a:schemeClr val="tx1"/>
                        </a:solidFill>
                        <a:effectLst/>
                        <a:latin typeface="Book Antiqua" pitchFamily="18" charset="0"/>
                      </a:endParaRPr>
                    </a:p>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Genital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Kimlik/Kimlik Bocalaması</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Sadakat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Özdeşim</a:t>
                      </a:r>
                      <a:r>
                        <a:rPr kumimoji="0" lang="tr-TR" sz="1000" b="1" i="0" u="none" strike="noStrike" cap="none" normalizeH="0" baseline="0" smtClean="0">
                          <a:ln>
                            <a:noFill/>
                          </a:ln>
                          <a:solidFill>
                            <a:schemeClr val="tx1"/>
                          </a:solidFill>
                          <a:effectLst/>
                          <a:latin typeface="Book Antiqua" pitchFamily="18" charset="0"/>
                          <a:sym typeface="Wingdings" pitchFamily="2" charset="2"/>
                        </a:rPr>
                        <a:t></a:t>
                      </a:r>
                      <a:r>
                        <a:rPr kumimoji="0" lang="tr-TR" sz="1000" b="0" i="0" u="none" strike="noStrike" cap="none" normalizeH="0" baseline="0" smtClean="0">
                          <a:ln>
                            <a:noFill/>
                          </a:ln>
                          <a:solidFill>
                            <a:schemeClr val="tx1"/>
                          </a:solidFill>
                          <a:effectLst/>
                          <a:latin typeface="Book Antiqua" pitchFamily="18" charset="0"/>
                        </a:rPr>
                        <a:t> Ego Kimliği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tr-TR"/>
                    </a:p>
                  </a:txBody>
                  <a:tcPr/>
                </a:tc>
              </a:tr>
              <a:tr h="346075">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Genç Erişkinlik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tr-TR"/>
                    </a:p>
                  </a:txBody>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Yakınlık/Yalnızlık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Sevgi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3">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endParaRPr kumimoji="0" lang="tr-TR" sz="1000" b="0" i="0" u="none" strike="noStrike" cap="none" normalizeH="0" baseline="0" smtClean="0">
                        <a:ln>
                          <a:noFill/>
                        </a:ln>
                        <a:solidFill>
                          <a:schemeClr val="tx1"/>
                        </a:solidFill>
                        <a:effectLst/>
                        <a:latin typeface="Book Antiqua" pitchFamily="18" charset="0"/>
                      </a:endParaRPr>
                    </a:p>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Ego Kimliği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tr-TR"/>
                    </a:p>
                  </a:txBody>
                  <a:tcPr/>
                </a:tc>
              </a:tr>
              <a:tr h="409575">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Orta Yaşlılık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tr-TR"/>
                    </a:p>
                  </a:txBody>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Üretkenlik/Durağanlık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Bakım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tr-TR"/>
                    </a:p>
                  </a:txBody>
                  <a:tcPr/>
                </a:tc>
                <a:tc vMerge="1">
                  <a:txBody>
                    <a:bodyPr/>
                    <a:lstStyle/>
                    <a:p>
                      <a:endParaRPr lang="tr-TR"/>
                    </a:p>
                  </a:txBody>
                  <a:tcPr/>
                </a:tc>
              </a:tr>
              <a:tr h="346075">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Yaşlılık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tr-TR"/>
                    </a:p>
                  </a:txBody>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Bütünlük/Yılgınlık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0000"/>
                        <a:buFont typeface="Wingdings" pitchFamily="2" charset="2"/>
                        <a:buNone/>
                        <a:tabLst/>
                      </a:pPr>
                      <a:r>
                        <a:rPr kumimoji="0" lang="tr-TR" sz="1000" b="0" i="0" u="none" strike="noStrike" cap="none" normalizeH="0" baseline="0" smtClean="0">
                          <a:ln>
                            <a:noFill/>
                          </a:ln>
                          <a:solidFill>
                            <a:schemeClr val="tx1"/>
                          </a:solidFill>
                          <a:effectLst/>
                          <a:latin typeface="Book Antiqua" pitchFamily="18" charset="0"/>
                        </a:rPr>
                        <a:t>Bilgelik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tr-TR"/>
                    </a:p>
                  </a:txBody>
                  <a:tcPr/>
                </a:tc>
                <a:tc vMerge="1">
                  <a:txBody>
                    <a:bodyPr/>
                    <a:lstStyle/>
                    <a:p>
                      <a:endParaRPr lang="tr-TR"/>
                    </a:p>
                  </a:txBody>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Başlık 1"/>
          <p:cNvSpPr>
            <a:spLocks noGrp="1"/>
          </p:cNvSpPr>
          <p:nvPr>
            <p:ph type="title" idx="4294967295"/>
          </p:nvPr>
        </p:nvSpPr>
        <p:spPr>
          <a:xfrm>
            <a:off x="827088" y="620713"/>
            <a:ext cx="7772400" cy="1143000"/>
          </a:xfrm>
        </p:spPr>
        <p:txBody>
          <a:bodyPr lIns="0" rIns="0" anchor="ctr"/>
          <a:lstStyle/>
          <a:p>
            <a:pPr eaLnBrk="1" hangingPunct="1"/>
            <a:r>
              <a:rPr lang="tr-TR" sz="3200" b="1" smtClean="0">
                <a:solidFill>
                  <a:srgbClr val="631C6A"/>
                </a:solidFill>
                <a:latin typeface="Book Antiqua" pitchFamily="18" charset="0"/>
              </a:rPr>
              <a:t>KİŞİLİK BOZUKLUKLARI</a:t>
            </a:r>
            <a:endParaRPr lang="en-US" sz="3200" smtClean="0">
              <a:solidFill>
                <a:srgbClr val="631C6A"/>
              </a:solidFill>
              <a:latin typeface="Book Antiqua" pitchFamily="18" charset="0"/>
            </a:endParaRPr>
          </a:p>
        </p:txBody>
      </p:sp>
      <p:sp>
        <p:nvSpPr>
          <p:cNvPr id="38914" name="İçerik Yer Tutucusu 2"/>
          <p:cNvSpPr>
            <a:spLocks noGrp="1"/>
          </p:cNvSpPr>
          <p:nvPr>
            <p:ph idx="4294967295"/>
          </p:nvPr>
        </p:nvSpPr>
        <p:spPr>
          <a:xfrm>
            <a:off x="683568" y="2060575"/>
            <a:ext cx="7848872" cy="3548063"/>
          </a:xfrm>
        </p:spPr>
        <p:txBody>
          <a:bodyPr lIns="0" rIns="0"/>
          <a:lstStyle/>
          <a:p>
            <a:pPr marL="0" indent="0" eaLnBrk="1" hangingPunct="1">
              <a:buNone/>
            </a:pPr>
            <a:r>
              <a:rPr lang="tr-TR" sz="1800" b="1" dirty="0" smtClean="0">
                <a:latin typeface="Book Antiqua" pitchFamily="18" charset="0"/>
              </a:rPr>
              <a:t>Kişilik bozukluğu</a:t>
            </a:r>
            <a:r>
              <a:rPr lang="tr-TR" sz="1800" dirty="0" smtClean="0">
                <a:latin typeface="Book Antiqua" pitchFamily="18" charset="0"/>
              </a:rPr>
              <a:t>, bireyin içinde yaşadığı kültürün beklentilerinden önemli ölçüde sapmalar gösteren, iş yaşamında ve ilişkilerinde ciddi sorunlara yol açan, ergenlik ya da genç erişkinlik döneminde başlayan süreğen bir durumdur. </a:t>
            </a:r>
          </a:p>
          <a:p>
            <a:pPr eaLnBrk="1" hangingPunct="1"/>
            <a:endParaRPr lang="tr-TR" sz="1800" dirty="0" smtClean="0">
              <a:latin typeface="Book Antiqua" pitchFamily="18" charset="0"/>
            </a:endParaRPr>
          </a:p>
          <a:p>
            <a:pPr marL="0" indent="0" eaLnBrk="1" hangingPunct="1">
              <a:buNone/>
            </a:pPr>
            <a:r>
              <a:rPr lang="tr-TR" sz="1800" dirty="0" smtClean="0">
                <a:latin typeface="Book Antiqua" pitchFamily="18" charset="0"/>
              </a:rPr>
              <a:t>Kişilik bozukluğu gösteren hastalarda, düşünce, duygulanım, kişilerarası ilişkiler ve dürtü kontrolü gibi temel alanlarda sorunlar vardır.</a:t>
            </a:r>
            <a:endParaRPr lang="en-US"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İçerik Yer Tutucusu 2"/>
          <p:cNvSpPr>
            <a:spLocks noGrp="1"/>
          </p:cNvSpPr>
          <p:nvPr>
            <p:ph idx="4294967295"/>
          </p:nvPr>
        </p:nvSpPr>
        <p:spPr>
          <a:xfrm>
            <a:off x="684213" y="1773238"/>
            <a:ext cx="7772400" cy="4248150"/>
          </a:xfrm>
        </p:spPr>
        <p:txBody>
          <a:bodyPr lIns="0" rIns="0"/>
          <a:lstStyle/>
          <a:p>
            <a:pPr eaLnBrk="1" hangingPunct="1">
              <a:buFontTx/>
              <a:buChar char="■"/>
            </a:pPr>
            <a:r>
              <a:rPr lang="tr-TR" sz="1800" dirty="0" smtClean="0">
                <a:latin typeface="Book Antiqua" pitchFamily="18" charset="0"/>
              </a:rPr>
              <a:t>Belirtiler </a:t>
            </a:r>
            <a:r>
              <a:rPr lang="tr-TR" sz="1800" dirty="0" err="1" smtClean="0">
                <a:latin typeface="Book Antiqua" pitchFamily="18" charset="0"/>
              </a:rPr>
              <a:t>aloplastik</a:t>
            </a:r>
            <a:r>
              <a:rPr lang="tr-TR" sz="1800" dirty="0" smtClean="0">
                <a:latin typeface="Book Antiqua" pitchFamily="18" charset="0"/>
              </a:rPr>
              <a:t> (dış çevreyi değiştirme ve kendine uydurma) ve </a:t>
            </a:r>
            <a:r>
              <a:rPr lang="tr-TR" sz="1800" dirty="0" err="1" smtClean="0">
                <a:latin typeface="Book Antiqua" pitchFamily="18" charset="0"/>
              </a:rPr>
              <a:t>egosintonik</a:t>
            </a:r>
            <a:r>
              <a:rPr lang="tr-TR" sz="1800" dirty="0" smtClean="0">
                <a:latin typeface="Book Antiqua" pitchFamily="18" charset="0"/>
              </a:rPr>
              <a:t> (benlik ile uyumlu) yapıdadır.  Diğer bir deyişle bu bireyler eylemlerinden rahatsızlık duymazlar ve başkaları üzerinde yarattıkları etkinin, ya çoğu zaman farkında değildirler ya da bu etkiyi kendi gereksinimlerine yönelik olarak manipüle ederler. </a:t>
            </a:r>
          </a:p>
          <a:p>
            <a:pPr eaLnBrk="1" hangingPunct="1">
              <a:buFontTx/>
              <a:buChar char="■"/>
            </a:pPr>
            <a:endParaRPr lang="tr-TR" sz="1800" dirty="0" smtClean="0">
              <a:latin typeface="Book Antiqua" pitchFamily="18" charset="0"/>
            </a:endParaRPr>
          </a:p>
          <a:p>
            <a:pPr eaLnBrk="1" hangingPunct="1">
              <a:buFontTx/>
              <a:buChar char="■"/>
            </a:pPr>
            <a:r>
              <a:rPr lang="tr-TR" sz="1800" dirty="0" smtClean="0">
                <a:latin typeface="Book Antiqua" pitchFamily="18" charset="0"/>
              </a:rPr>
              <a:t>Kişilik bozukluklarında görülen bu özellikler pek çok insanda bulunan karakter özelliklerinin ötesinde bir durumdur.</a:t>
            </a:r>
            <a:r>
              <a:rPr lang="tr-TR" sz="1800" dirty="0" smtClean="0"/>
              <a:t> </a:t>
            </a:r>
          </a:p>
          <a:p>
            <a:pPr eaLnBrk="1" hangingPunct="1">
              <a:buFontTx/>
              <a:buChar char="■"/>
            </a:pPr>
            <a:endParaRPr lang="tr-TR" sz="1800" dirty="0" smtClean="0"/>
          </a:p>
          <a:p>
            <a:pPr eaLnBrk="1" hangingPunct="1">
              <a:buFontTx/>
              <a:buChar char="■"/>
            </a:pPr>
            <a:r>
              <a:rPr lang="tr-TR" sz="1800" dirty="0" smtClean="0">
                <a:latin typeface="Book Antiqua" pitchFamily="18" charset="0"/>
              </a:rPr>
              <a:t>Kişilik bozukluğu gösteren bireylerde hem çevreyi hem de kendilerini etkileyen, bununla ilişkili olarak derinlere yerleşmiş, esnek olmayan, işlevselliği ve uyumu bozucu özellikler vardır.</a:t>
            </a:r>
            <a:endParaRPr lang="en-US" sz="1800" dirty="0" smtClean="0">
              <a:latin typeface="Book Antiqua" pitchFamily="18" charset="0"/>
            </a:endParaRPr>
          </a:p>
          <a:p>
            <a:pPr eaLnBrk="1" hangingPunct="1">
              <a:buFontTx/>
              <a:buChar char="■"/>
            </a:pPr>
            <a:endParaRPr lang="en-US"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Başlık 1"/>
          <p:cNvSpPr>
            <a:spLocks noGrp="1"/>
          </p:cNvSpPr>
          <p:nvPr>
            <p:ph type="title" idx="4294967295"/>
          </p:nvPr>
        </p:nvSpPr>
        <p:spPr>
          <a:xfrm>
            <a:off x="684213" y="620713"/>
            <a:ext cx="8229600" cy="922337"/>
          </a:xfrm>
        </p:spPr>
        <p:txBody>
          <a:bodyPr lIns="0" rIns="0" anchor="ctr"/>
          <a:lstStyle/>
          <a:p>
            <a:pPr eaLnBrk="1" hangingPunct="1"/>
            <a:r>
              <a:rPr lang="tr-TR" sz="2800" b="1" smtClean="0"/>
              <a:t>KİŞİLİK BOZUKLUKLARININ ALT TİPLERİ</a:t>
            </a:r>
            <a:endParaRPr lang="en-US" sz="2800" b="1" smtClean="0"/>
          </a:p>
        </p:txBody>
      </p:sp>
      <p:sp>
        <p:nvSpPr>
          <p:cNvPr id="40962" name="İçerik Yer Tutucusu 2"/>
          <p:cNvSpPr>
            <a:spLocks noGrp="1"/>
          </p:cNvSpPr>
          <p:nvPr>
            <p:ph idx="4294967295"/>
          </p:nvPr>
        </p:nvSpPr>
        <p:spPr>
          <a:xfrm>
            <a:off x="468313" y="1773238"/>
            <a:ext cx="7918450" cy="4464050"/>
          </a:xfrm>
        </p:spPr>
        <p:txBody>
          <a:bodyPr lIns="0" rIns="0"/>
          <a:lstStyle/>
          <a:p>
            <a:pPr eaLnBrk="1" hangingPunct="1">
              <a:lnSpc>
                <a:spcPct val="90000"/>
              </a:lnSpc>
            </a:pPr>
            <a:r>
              <a:rPr lang="tr-TR" sz="1600" smtClean="0">
                <a:latin typeface="Book Antiqua" pitchFamily="18" charset="0"/>
              </a:rPr>
              <a:t>Kişilik bozuklukları, Mental Bozuklukların Tanısal ve Sayımsal El Kitabı’na (DSM) göre II. Eksen bozukluklar olarak ele alınır ve üç kümede gruplandırılır. </a:t>
            </a:r>
          </a:p>
          <a:p>
            <a:pPr lvl="1" eaLnBrk="1" hangingPunct="1">
              <a:lnSpc>
                <a:spcPct val="90000"/>
              </a:lnSpc>
              <a:buFont typeface="Wingdings" pitchFamily="2" charset="2"/>
              <a:buNone/>
            </a:pPr>
            <a:r>
              <a:rPr lang="tr-TR" sz="1600" b="1" smtClean="0">
                <a:latin typeface="Book Antiqua" pitchFamily="18" charset="0"/>
              </a:rPr>
              <a:t>	</a:t>
            </a:r>
          </a:p>
          <a:p>
            <a:pPr lvl="1" eaLnBrk="1" hangingPunct="1">
              <a:lnSpc>
                <a:spcPct val="90000"/>
              </a:lnSpc>
              <a:buFont typeface="Wingdings" pitchFamily="2" charset="2"/>
              <a:buNone/>
            </a:pPr>
            <a:r>
              <a:rPr lang="tr-TR" sz="1600" b="1" smtClean="0">
                <a:latin typeface="Book Antiqua" pitchFamily="18" charset="0"/>
              </a:rPr>
              <a:t>	</a:t>
            </a:r>
            <a:r>
              <a:rPr lang="tr-TR" sz="1800" b="1" u="sng" smtClean="0">
                <a:latin typeface="Book Antiqua" pitchFamily="18" charset="0"/>
              </a:rPr>
              <a:t>Bunlar; </a:t>
            </a:r>
          </a:p>
          <a:p>
            <a:pPr lvl="1" eaLnBrk="1" hangingPunct="1">
              <a:lnSpc>
                <a:spcPct val="90000"/>
              </a:lnSpc>
            </a:pPr>
            <a:r>
              <a:rPr lang="tr-TR" sz="1800" b="1" u="sng" smtClean="0">
                <a:latin typeface="Book Antiqua" pitchFamily="18" charset="0"/>
              </a:rPr>
              <a:t>A kümesi: </a:t>
            </a:r>
            <a:r>
              <a:rPr lang="tr-TR" sz="1600" smtClean="0">
                <a:latin typeface="Book Antiqua" pitchFamily="18" charset="0"/>
              </a:rPr>
              <a:t>Majör psikotik belirtilerden kognitif süreçlerdeki bozulmalara benzer belirtilerle ve tuhaf davranışlarla seyreden </a:t>
            </a:r>
            <a:r>
              <a:rPr lang="tr-TR" sz="1600" b="1" smtClean="0">
                <a:latin typeface="Book Antiqua" pitchFamily="18" charset="0"/>
              </a:rPr>
              <a:t>paranoid, şizoid </a:t>
            </a:r>
            <a:r>
              <a:rPr lang="tr-TR" sz="1600" smtClean="0">
                <a:latin typeface="Book Antiqua" pitchFamily="18" charset="0"/>
              </a:rPr>
              <a:t>ve </a:t>
            </a:r>
            <a:r>
              <a:rPr lang="tr-TR" sz="1600" b="1" smtClean="0">
                <a:latin typeface="Book Antiqua" pitchFamily="18" charset="0"/>
              </a:rPr>
              <a:t>şizotipal</a:t>
            </a:r>
            <a:r>
              <a:rPr lang="tr-TR" sz="1600" smtClean="0">
                <a:latin typeface="Book Antiqua" pitchFamily="18" charset="0"/>
              </a:rPr>
              <a:t> kişilik bozuklukları,</a:t>
            </a:r>
          </a:p>
          <a:p>
            <a:pPr lvl="1" eaLnBrk="1" hangingPunct="1">
              <a:lnSpc>
                <a:spcPct val="90000"/>
              </a:lnSpc>
            </a:pPr>
            <a:endParaRPr lang="tr-TR" sz="1600" smtClean="0">
              <a:latin typeface="Book Antiqua" pitchFamily="18" charset="0"/>
            </a:endParaRPr>
          </a:p>
          <a:p>
            <a:pPr lvl="1" eaLnBrk="1" hangingPunct="1">
              <a:lnSpc>
                <a:spcPct val="90000"/>
              </a:lnSpc>
            </a:pPr>
            <a:r>
              <a:rPr lang="tr-TR" sz="1800" b="1" u="sng" smtClean="0">
                <a:latin typeface="Book Antiqua" pitchFamily="18" charset="0"/>
              </a:rPr>
              <a:t>B kümesi: </a:t>
            </a:r>
            <a:r>
              <a:rPr lang="tr-TR" sz="1600" smtClean="0">
                <a:latin typeface="Book Antiqua" pitchFamily="18" charset="0"/>
              </a:rPr>
              <a:t>İmpulsivite, kendine yönelik yıkıcılık, katılık, duygusal değişkenlik, dramatizasyon, kararsızlık ve kalıcı olmayan ilişkilerle karakterize </a:t>
            </a:r>
            <a:r>
              <a:rPr lang="tr-TR" sz="1600" b="1" smtClean="0">
                <a:latin typeface="Book Antiqua" pitchFamily="18" charset="0"/>
              </a:rPr>
              <a:t>borderline, histrionik, antisosyal </a:t>
            </a:r>
            <a:r>
              <a:rPr lang="tr-TR" sz="1600" smtClean="0">
                <a:latin typeface="Book Antiqua" pitchFamily="18" charset="0"/>
              </a:rPr>
              <a:t>ve</a:t>
            </a:r>
            <a:r>
              <a:rPr lang="tr-TR" sz="1600" b="1" smtClean="0">
                <a:latin typeface="Book Antiqua" pitchFamily="18" charset="0"/>
              </a:rPr>
              <a:t> narsistik</a:t>
            </a:r>
            <a:r>
              <a:rPr lang="tr-TR" sz="1600" smtClean="0">
                <a:latin typeface="Book Antiqua" pitchFamily="18" charset="0"/>
              </a:rPr>
              <a:t> kişilik bozuklukları,</a:t>
            </a:r>
          </a:p>
          <a:p>
            <a:pPr lvl="1" eaLnBrk="1" hangingPunct="1">
              <a:lnSpc>
                <a:spcPct val="90000"/>
              </a:lnSpc>
            </a:pPr>
            <a:endParaRPr lang="tr-TR" sz="1600" smtClean="0">
              <a:latin typeface="Book Antiqua" pitchFamily="18" charset="0"/>
            </a:endParaRPr>
          </a:p>
          <a:p>
            <a:pPr lvl="1" eaLnBrk="1" hangingPunct="1">
              <a:lnSpc>
                <a:spcPct val="90000"/>
              </a:lnSpc>
            </a:pPr>
            <a:r>
              <a:rPr lang="tr-TR" sz="1800" b="1" u="sng" smtClean="0">
                <a:latin typeface="Book Antiqua" pitchFamily="18" charset="0"/>
              </a:rPr>
              <a:t>C kümesi: </a:t>
            </a:r>
            <a:r>
              <a:rPr lang="tr-TR" sz="1600" smtClean="0">
                <a:latin typeface="Book Antiqua" pitchFamily="18" charset="0"/>
              </a:rPr>
              <a:t>Anksiyetenin çeşitli formlarından oluşan ve endişeli görünümün hakim olduğu </a:t>
            </a:r>
            <a:r>
              <a:rPr lang="tr-TR" sz="1600" b="1" smtClean="0">
                <a:latin typeface="Book Antiqua" pitchFamily="18" charset="0"/>
              </a:rPr>
              <a:t>kaçıngan (avoidant), obsesif-kompulsif, bağımlı</a:t>
            </a:r>
            <a:r>
              <a:rPr lang="tr-TR" sz="1600" smtClean="0">
                <a:latin typeface="Book Antiqua" pitchFamily="18" charset="0"/>
              </a:rPr>
              <a:t> kişilik bozukluklarıdır.</a:t>
            </a:r>
            <a:endParaRPr lang="en-US" sz="1600" smtClean="0">
              <a:latin typeface="Book Antiqua"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ChangeArrowheads="1"/>
          </p:cNvSpPr>
          <p:nvPr>
            <p:ph type="title"/>
          </p:nvPr>
        </p:nvSpPr>
        <p:spPr>
          <a:xfrm>
            <a:off x="755576" y="836712"/>
            <a:ext cx="6562725" cy="592138"/>
          </a:xfrm>
        </p:spPr>
        <p:txBody>
          <a:bodyPr/>
          <a:lstStyle/>
          <a:p>
            <a:pPr algn="ctr"/>
            <a:r>
              <a:rPr lang="tr-TR" sz="3200" b="1" dirty="0" smtClean="0"/>
              <a:t>DSM -V</a:t>
            </a:r>
          </a:p>
        </p:txBody>
      </p:sp>
      <p:sp>
        <p:nvSpPr>
          <p:cNvPr id="41986" name="Rectangle 3"/>
          <p:cNvSpPr>
            <a:spLocks noGrp="1" noChangeArrowheads="1"/>
          </p:cNvSpPr>
          <p:nvPr>
            <p:ph type="body" idx="1"/>
          </p:nvPr>
        </p:nvSpPr>
        <p:spPr>
          <a:xfrm>
            <a:off x="971550" y="1916113"/>
            <a:ext cx="7200900" cy="4373562"/>
          </a:xfrm>
        </p:spPr>
        <p:txBody>
          <a:bodyPr/>
          <a:lstStyle/>
          <a:p>
            <a:pPr marL="0" indent="0" defTabSz="936625">
              <a:buFont typeface="Wingdings" pitchFamily="2" charset="2"/>
              <a:buNone/>
              <a:tabLst>
                <a:tab pos="4032250" algn="l"/>
                <a:tab pos="4398963" algn="l"/>
                <a:tab pos="5200650" algn="l"/>
                <a:tab pos="5294313" algn="l"/>
              </a:tabLst>
            </a:pPr>
            <a:r>
              <a:rPr lang="tr-TR" sz="1800" smtClean="0">
                <a:latin typeface="Book Antiqua" pitchFamily="18" charset="0"/>
              </a:rPr>
              <a:t>DSM-V kişilik bozukluklarını genel anlamda kavrayışımızı ve tanılayışımızı değiştirecek  birkaç önemli yenilik barındırıyor.</a:t>
            </a:r>
          </a:p>
          <a:p>
            <a:pPr marL="0" indent="0" defTabSz="936625">
              <a:buFont typeface="Wingdings" pitchFamily="2" charset="2"/>
              <a:buNone/>
              <a:tabLst>
                <a:tab pos="4032250" algn="l"/>
                <a:tab pos="4398963" algn="l"/>
                <a:tab pos="5200650" algn="l"/>
                <a:tab pos="5294313" algn="l"/>
              </a:tabLst>
            </a:pPr>
            <a:endParaRPr lang="tr-TR" sz="1800" smtClean="0">
              <a:latin typeface="Book Antiqua" pitchFamily="18" charset="0"/>
            </a:endParaRPr>
          </a:p>
          <a:p>
            <a:pPr marL="0" indent="0" defTabSz="936625">
              <a:buFont typeface="Wingdings" pitchFamily="2" charset="2"/>
              <a:buNone/>
              <a:tabLst>
                <a:tab pos="4032250" algn="l"/>
                <a:tab pos="4398963" algn="l"/>
                <a:tab pos="5200650" algn="l"/>
                <a:tab pos="5294313" algn="l"/>
              </a:tabLst>
            </a:pPr>
            <a:r>
              <a:rPr lang="tr-TR" sz="1800" smtClean="0">
                <a:latin typeface="Book Antiqua" pitchFamily="18" charset="0"/>
              </a:rPr>
              <a:t>Genel olarak kişilik bozuklukları, kişinin kültürel  normlar ve beklentiler bağlamında adaptif olan bir </a:t>
            </a:r>
          </a:p>
          <a:p>
            <a:pPr marL="0" indent="0" defTabSz="936625">
              <a:buFont typeface="Wingdings" pitchFamily="2" charset="2"/>
              <a:buNone/>
              <a:tabLst>
                <a:tab pos="4032250" algn="l"/>
                <a:tab pos="4398963" algn="l"/>
                <a:tab pos="5200650" algn="l"/>
                <a:tab pos="5294313" algn="l"/>
              </a:tabLst>
            </a:pPr>
            <a:r>
              <a:rPr lang="tr-TR" sz="1800" smtClean="0">
                <a:latin typeface="Book Antiqua" pitchFamily="18" charset="0"/>
              </a:rPr>
              <a:t>1.  Özkimliği duygusu ve  </a:t>
            </a:r>
          </a:p>
          <a:p>
            <a:pPr marL="0" indent="0" defTabSz="936625">
              <a:buFont typeface="Wingdings" pitchFamily="2" charset="2"/>
              <a:buNone/>
              <a:tabLst>
                <a:tab pos="4032250" algn="l"/>
                <a:tab pos="4398963" algn="l"/>
                <a:tab pos="5200650" algn="l"/>
                <a:tab pos="5294313" algn="l"/>
              </a:tabLst>
            </a:pPr>
            <a:r>
              <a:rPr lang="tr-TR" sz="1800" smtClean="0">
                <a:latin typeface="Book Antiqua" pitchFamily="18" charset="0"/>
              </a:rPr>
              <a:t>2.  Kişilerarası işlevsellik kapasitesi geliştirme yetersizliğinin temsilidir. </a:t>
            </a:r>
          </a:p>
          <a:p>
            <a:pPr marL="0" indent="0" defTabSz="936625">
              <a:buFont typeface="Wingdings" pitchFamily="2" charset="2"/>
              <a:buNone/>
              <a:tabLst>
                <a:tab pos="4032250" algn="l"/>
                <a:tab pos="4398963" algn="l"/>
                <a:tab pos="5200650" algn="l"/>
                <a:tab pos="5294313" algn="l"/>
              </a:tabLst>
            </a:pPr>
            <a:endParaRPr lang="tr-TR" sz="1800" smtClean="0">
              <a:latin typeface="Book Antiqua"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Başlık 1"/>
          <p:cNvSpPr>
            <a:spLocks noGrp="1"/>
          </p:cNvSpPr>
          <p:nvPr>
            <p:ph type="title" idx="4294967295"/>
          </p:nvPr>
        </p:nvSpPr>
        <p:spPr>
          <a:xfrm>
            <a:off x="1115616" y="836712"/>
            <a:ext cx="7643813" cy="922338"/>
          </a:xfrm>
        </p:spPr>
        <p:txBody>
          <a:bodyPr lIns="0" rIns="0" anchor="ctr"/>
          <a:lstStyle/>
          <a:p>
            <a:pPr eaLnBrk="1" hangingPunct="1"/>
            <a:r>
              <a:rPr lang="tr-TR" sz="2800" b="1" dirty="0" smtClean="0"/>
              <a:t>ETYOLOJİ</a:t>
            </a:r>
            <a:endParaRPr lang="en-US" sz="2800" b="1" dirty="0" smtClean="0"/>
          </a:p>
        </p:txBody>
      </p:sp>
      <p:sp>
        <p:nvSpPr>
          <p:cNvPr id="43010" name="İçerik Yer Tutucusu 2"/>
          <p:cNvSpPr>
            <a:spLocks noGrp="1"/>
          </p:cNvSpPr>
          <p:nvPr>
            <p:ph idx="4294967295"/>
          </p:nvPr>
        </p:nvSpPr>
        <p:spPr>
          <a:xfrm>
            <a:off x="611188" y="1844675"/>
            <a:ext cx="7489825" cy="2376488"/>
          </a:xfrm>
        </p:spPr>
        <p:txBody>
          <a:bodyPr lIns="0" rIns="0"/>
          <a:lstStyle/>
          <a:p>
            <a:pPr eaLnBrk="1" hangingPunct="1">
              <a:lnSpc>
                <a:spcPct val="90000"/>
              </a:lnSpc>
              <a:spcBef>
                <a:spcPct val="0"/>
              </a:spcBef>
              <a:buFont typeface="Wingdings" pitchFamily="2" charset="2"/>
              <a:buNone/>
            </a:pPr>
            <a:r>
              <a:rPr lang="tr-TR" sz="1800" smtClean="0"/>
              <a:t>	</a:t>
            </a:r>
          </a:p>
          <a:p>
            <a:pPr eaLnBrk="1" hangingPunct="1">
              <a:lnSpc>
                <a:spcPct val="90000"/>
              </a:lnSpc>
              <a:spcBef>
                <a:spcPct val="0"/>
              </a:spcBef>
              <a:buFont typeface="Wingdings" pitchFamily="2" charset="2"/>
              <a:buNone/>
            </a:pPr>
            <a:r>
              <a:rPr lang="tr-TR" sz="1800" smtClean="0"/>
              <a:t>	Kişilik bozukluklarının etyolojisinde çok çeşitli varsayımlar öne sürülmektedir. </a:t>
            </a:r>
          </a:p>
          <a:p>
            <a:pPr eaLnBrk="1" hangingPunct="1">
              <a:lnSpc>
                <a:spcPct val="90000"/>
              </a:lnSpc>
              <a:spcBef>
                <a:spcPct val="0"/>
              </a:spcBef>
            </a:pPr>
            <a:endParaRPr lang="tr-TR" sz="1800" smtClean="0"/>
          </a:p>
          <a:p>
            <a:pPr eaLnBrk="1" hangingPunct="1">
              <a:lnSpc>
                <a:spcPct val="90000"/>
              </a:lnSpc>
              <a:spcBef>
                <a:spcPct val="0"/>
              </a:spcBef>
            </a:pPr>
            <a:endParaRPr lang="tr-TR" sz="1800" smtClean="0"/>
          </a:p>
          <a:p>
            <a:pPr eaLnBrk="1" hangingPunct="1">
              <a:lnSpc>
                <a:spcPct val="90000"/>
              </a:lnSpc>
              <a:spcBef>
                <a:spcPct val="0"/>
              </a:spcBef>
              <a:buFont typeface="Wingdings" pitchFamily="2" charset="2"/>
              <a:buNone/>
            </a:pPr>
            <a:r>
              <a:rPr lang="tr-TR" sz="1800" smtClean="0"/>
              <a:t>	Öne sürülen görüşler; genetik, ailesel, çevresel, biyolojik, etkenlerin birlikteliğini vurgularken, farklı alt tiplerinde etkenlerin ağırlığının değiştiğine yönelik araştırmalar vardır.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a:xfrm>
            <a:off x="1403648" y="332656"/>
            <a:ext cx="4752975" cy="1143000"/>
          </a:xfrm>
        </p:spPr>
        <p:txBody>
          <a:bodyPr/>
          <a:lstStyle/>
          <a:p>
            <a:pPr eaLnBrk="1" hangingPunct="1"/>
            <a:r>
              <a:rPr lang="tr-TR" sz="2400" b="1" dirty="0" smtClean="0">
                <a:latin typeface="Book Antiqua" pitchFamily="18" charset="0"/>
              </a:rPr>
              <a:t>Genetik özellikler</a:t>
            </a:r>
          </a:p>
        </p:txBody>
      </p:sp>
      <p:sp>
        <p:nvSpPr>
          <p:cNvPr id="44034" name="Rectangle 3"/>
          <p:cNvSpPr>
            <a:spLocks noGrp="1" noChangeArrowheads="1"/>
          </p:cNvSpPr>
          <p:nvPr>
            <p:ph type="body" idx="1"/>
          </p:nvPr>
        </p:nvSpPr>
        <p:spPr>
          <a:xfrm>
            <a:off x="251520" y="1844824"/>
            <a:ext cx="8229600" cy="4302125"/>
          </a:xfrm>
        </p:spPr>
        <p:txBody>
          <a:bodyPr/>
          <a:lstStyle/>
          <a:p>
            <a:pPr eaLnBrk="1" hangingPunct="1">
              <a:lnSpc>
                <a:spcPct val="90000"/>
              </a:lnSpc>
              <a:spcBef>
                <a:spcPct val="0"/>
              </a:spcBef>
              <a:buFont typeface="Wingdings" pitchFamily="2" charset="2"/>
              <a:buNone/>
            </a:pPr>
            <a:r>
              <a:rPr lang="tr-TR" sz="1800" dirty="0" smtClean="0"/>
              <a:t>		</a:t>
            </a:r>
            <a:r>
              <a:rPr lang="tr-TR" sz="1800" dirty="0" smtClean="0">
                <a:latin typeface="Book Antiqua" pitchFamily="18" charset="0"/>
              </a:rPr>
              <a:t>Özellikle ikizler ve aileler üzerinde yapılan genetik çalışmalarda;  </a:t>
            </a:r>
          </a:p>
          <a:p>
            <a:pPr eaLnBrk="1" hangingPunct="1">
              <a:lnSpc>
                <a:spcPct val="90000"/>
              </a:lnSpc>
              <a:spcBef>
                <a:spcPct val="0"/>
              </a:spcBef>
            </a:pPr>
            <a:endParaRPr lang="tr-TR" sz="1800" dirty="0" smtClean="0">
              <a:latin typeface="Book Antiqua" pitchFamily="18" charset="0"/>
            </a:endParaRPr>
          </a:p>
          <a:p>
            <a:pPr lvl="1" eaLnBrk="1" hangingPunct="1">
              <a:lnSpc>
                <a:spcPct val="90000"/>
              </a:lnSpc>
              <a:spcBef>
                <a:spcPct val="0"/>
              </a:spcBef>
            </a:pPr>
            <a:r>
              <a:rPr lang="tr-TR" sz="1800" dirty="0" smtClean="0">
                <a:latin typeface="Book Antiqua" pitchFamily="18" charset="0"/>
              </a:rPr>
              <a:t>A kümesi kişilik bozukluklarının (</a:t>
            </a:r>
            <a:r>
              <a:rPr lang="tr-TR" sz="1800" dirty="0" err="1" smtClean="0">
                <a:latin typeface="Book Antiqua" pitchFamily="18" charset="0"/>
              </a:rPr>
              <a:t>paranoid</a:t>
            </a:r>
            <a:r>
              <a:rPr lang="tr-TR" sz="1800" dirty="0" smtClean="0">
                <a:latin typeface="Book Antiqua" pitchFamily="18" charset="0"/>
              </a:rPr>
              <a:t>, </a:t>
            </a:r>
            <a:r>
              <a:rPr lang="tr-TR" sz="1800" dirty="0" err="1" smtClean="0">
                <a:latin typeface="Book Antiqua" pitchFamily="18" charset="0"/>
              </a:rPr>
              <a:t>şizoid</a:t>
            </a:r>
            <a:r>
              <a:rPr lang="tr-TR" sz="1800" dirty="0" smtClean="0">
                <a:latin typeface="Book Antiqua" pitchFamily="18" charset="0"/>
              </a:rPr>
              <a:t> ve </a:t>
            </a:r>
            <a:r>
              <a:rPr lang="tr-TR" sz="1800" dirty="0" err="1" smtClean="0">
                <a:latin typeface="Book Antiqua" pitchFamily="18" charset="0"/>
              </a:rPr>
              <a:t>şizotipal</a:t>
            </a:r>
            <a:r>
              <a:rPr lang="tr-TR" sz="1800" dirty="0" smtClean="0">
                <a:latin typeface="Book Antiqua" pitchFamily="18" charset="0"/>
              </a:rPr>
              <a:t>) ailelerinde kontrollere göre şizofreninin daha yaygın olduğu, </a:t>
            </a:r>
          </a:p>
          <a:p>
            <a:pPr lvl="1" eaLnBrk="1" hangingPunct="1">
              <a:lnSpc>
                <a:spcPct val="90000"/>
              </a:lnSpc>
              <a:spcBef>
                <a:spcPct val="0"/>
              </a:spcBef>
            </a:pPr>
            <a:endParaRPr lang="tr-TR" sz="1800" dirty="0" smtClean="0">
              <a:latin typeface="Book Antiqua" pitchFamily="18" charset="0"/>
            </a:endParaRPr>
          </a:p>
          <a:p>
            <a:pPr lvl="1" eaLnBrk="1" hangingPunct="1">
              <a:lnSpc>
                <a:spcPct val="90000"/>
              </a:lnSpc>
              <a:spcBef>
                <a:spcPct val="0"/>
              </a:spcBef>
            </a:pPr>
            <a:r>
              <a:rPr lang="tr-TR" sz="1800" dirty="0" err="1" smtClean="0">
                <a:latin typeface="Book Antiqua" pitchFamily="18" charset="0"/>
              </a:rPr>
              <a:t>Borderline</a:t>
            </a:r>
            <a:r>
              <a:rPr lang="tr-TR" sz="1800" dirty="0" smtClean="0">
                <a:latin typeface="Book Antiqua" pitchFamily="18" charset="0"/>
              </a:rPr>
              <a:t> hastaların aile geçmişinde depresyonun yaygın olduğu, daha fazla </a:t>
            </a:r>
            <a:r>
              <a:rPr lang="tr-TR" sz="1800" dirty="0" err="1" smtClean="0">
                <a:latin typeface="Book Antiqua" pitchFamily="18" charset="0"/>
              </a:rPr>
              <a:t>duygudurum</a:t>
            </a:r>
            <a:r>
              <a:rPr lang="tr-TR" sz="1800" dirty="0" smtClean="0">
                <a:latin typeface="Book Antiqua" pitchFamily="18" charset="0"/>
              </a:rPr>
              <a:t> bozukluğu görüldüğü, </a:t>
            </a:r>
          </a:p>
          <a:p>
            <a:pPr lvl="1" eaLnBrk="1" hangingPunct="1">
              <a:lnSpc>
                <a:spcPct val="90000"/>
              </a:lnSpc>
              <a:spcBef>
                <a:spcPct val="0"/>
              </a:spcBef>
            </a:pPr>
            <a:endParaRPr lang="tr-TR" sz="1800" dirty="0" smtClean="0">
              <a:latin typeface="Book Antiqua" pitchFamily="18" charset="0"/>
            </a:endParaRPr>
          </a:p>
          <a:p>
            <a:pPr lvl="1" eaLnBrk="1" hangingPunct="1">
              <a:lnSpc>
                <a:spcPct val="90000"/>
              </a:lnSpc>
              <a:spcBef>
                <a:spcPct val="0"/>
              </a:spcBef>
            </a:pPr>
            <a:r>
              <a:rPr lang="tr-TR" sz="1800" dirty="0" smtClean="0">
                <a:latin typeface="Book Antiqua" pitchFamily="18" charset="0"/>
              </a:rPr>
              <a:t>Obsesif </a:t>
            </a:r>
            <a:r>
              <a:rPr lang="tr-TR" sz="1800" dirty="0" err="1" smtClean="0">
                <a:latin typeface="Book Antiqua" pitchFamily="18" charset="0"/>
              </a:rPr>
              <a:t>kompulsif</a:t>
            </a:r>
            <a:r>
              <a:rPr lang="tr-TR" sz="1800" dirty="0" smtClean="0">
                <a:latin typeface="Book Antiqua" pitchFamily="18" charset="0"/>
              </a:rPr>
              <a:t> belirtilerin </a:t>
            </a:r>
            <a:r>
              <a:rPr lang="tr-TR" sz="1800" dirty="0" err="1" smtClean="0">
                <a:latin typeface="Book Antiqua" pitchFamily="18" charset="0"/>
              </a:rPr>
              <a:t>monozigot</a:t>
            </a:r>
            <a:r>
              <a:rPr lang="tr-TR" sz="1800" dirty="0" smtClean="0">
                <a:latin typeface="Book Antiqua" pitchFamily="18" charset="0"/>
              </a:rPr>
              <a:t> ikizlerde daha belirgin olduğu, </a:t>
            </a:r>
          </a:p>
          <a:p>
            <a:pPr lvl="1" eaLnBrk="1" hangingPunct="1">
              <a:lnSpc>
                <a:spcPct val="90000"/>
              </a:lnSpc>
              <a:spcBef>
                <a:spcPct val="0"/>
              </a:spcBef>
            </a:pPr>
            <a:endParaRPr lang="tr-TR" sz="1800" dirty="0" smtClean="0">
              <a:latin typeface="Book Antiqua" pitchFamily="18" charset="0"/>
            </a:endParaRPr>
          </a:p>
          <a:p>
            <a:pPr lvl="1" eaLnBrk="1" hangingPunct="1">
              <a:lnSpc>
                <a:spcPct val="90000"/>
              </a:lnSpc>
              <a:spcBef>
                <a:spcPct val="0"/>
              </a:spcBef>
            </a:pPr>
            <a:r>
              <a:rPr lang="tr-TR" sz="1800" dirty="0" err="1" smtClean="0">
                <a:latin typeface="Book Antiqua" pitchFamily="18" charset="0"/>
              </a:rPr>
              <a:t>Antisosyal</a:t>
            </a:r>
            <a:r>
              <a:rPr lang="tr-TR" sz="1800" dirty="0" smtClean="0">
                <a:latin typeface="Book Antiqua" pitchFamily="18" charset="0"/>
              </a:rPr>
              <a:t> kişilikte saldırganlığın </a:t>
            </a:r>
            <a:r>
              <a:rPr lang="tr-TR" sz="1800" dirty="0" err="1" smtClean="0">
                <a:latin typeface="Book Antiqua" pitchFamily="18" charset="0"/>
              </a:rPr>
              <a:t>kortikal</a:t>
            </a:r>
            <a:r>
              <a:rPr lang="tr-TR" sz="1800" dirty="0" smtClean="0">
                <a:latin typeface="Book Antiqua" pitchFamily="18" charset="0"/>
              </a:rPr>
              <a:t> </a:t>
            </a:r>
            <a:r>
              <a:rPr lang="tr-TR" sz="1800" dirty="0" err="1" smtClean="0">
                <a:latin typeface="Book Antiqua" pitchFamily="18" charset="0"/>
              </a:rPr>
              <a:t>eksitabilite</a:t>
            </a:r>
            <a:r>
              <a:rPr lang="tr-TR" sz="1800" dirty="0" smtClean="0">
                <a:latin typeface="Book Antiqua" pitchFamily="18" charset="0"/>
              </a:rPr>
              <a:t> ve </a:t>
            </a:r>
            <a:r>
              <a:rPr lang="tr-TR" sz="1800" dirty="0" err="1" smtClean="0">
                <a:latin typeface="Book Antiqua" pitchFamily="18" charset="0"/>
              </a:rPr>
              <a:t>inhibisyonla</a:t>
            </a:r>
            <a:r>
              <a:rPr lang="tr-TR" sz="1800" dirty="0" smtClean="0">
                <a:latin typeface="Book Antiqua" pitchFamily="18" charset="0"/>
              </a:rPr>
              <a:t> ve erken çocuklukta yaşanan şiddetle ilişkili olduğu görüşleri, öne sürülen varsayımlardan bazılarıdır.</a:t>
            </a:r>
            <a:endParaRPr lang="en-US" sz="1800" dirty="0" smtClean="0">
              <a:latin typeface="Book Antiqua" pitchFamily="18" charset="0"/>
            </a:endParaRPr>
          </a:p>
          <a:p>
            <a:pPr eaLnBrk="1" hangingPunct="1"/>
            <a:endParaRPr lang="tr-TR" dirty="0" smtClean="0">
              <a:latin typeface="Book Antiqua"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İçerik Yer Tutucusu 2"/>
          <p:cNvSpPr>
            <a:spLocks noGrp="1"/>
          </p:cNvSpPr>
          <p:nvPr>
            <p:ph idx="4294967295"/>
          </p:nvPr>
        </p:nvSpPr>
        <p:spPr>
          <a:xfrm>
            <a:off x="611188" y="1962150"/>
            <a:ext cx="7777162" cy="2474913"/>
          </a:xfrm>
        </p:spPr>
        <p:txBody>
          <a:bodyPr lIns="0" rIns="0"/>
          <a:lstStyle/>
          <a:p>
            <a:pPr eaLnBrk="1" hangingPunct="1">
              <a:lnSpc>
                <a:spcPct val="90000"/>
              </a:lnSpc>
              <a:buClr>
                <a:schemeClr val="accent2"/>
              </a:buClr>
              <a:buSzPct val="135000"/>
              <a:buFont typeface="Wingdings" pitchFamily="2" charset="2"/>
              <a:buChar char="§"/>
            </a:pPr>
            <a:r>
              <a:rPr lang="tr-TR" sz="1800" smtClean="0">
                <a:latin typeface="Book Antiqua" pitchFamily="18" charset="0"/>
              </a:rPr>
              <a:t>Hormon düzeyleri, </a:t>
            </a:r>
          </a:p>
          <a:p>
            <a:pPr eaLnBrk="1" hangingPunct="1">
              <a:lnSpc>
                <a:spcPct val="90000"/>
              </a:lnSpc>
              <a:buClr>
                <a:schemeClr val="accent2"/>
              </a:buClr>
              <a:buSzPct val="135000"/>
              <a:buFont typeface="Wingdings" pitchFamily="2" charset="2"/>
              <a:buChar char="§"/>
            </a:pPr>
            <a:r>
              <a:rPr lang="tr-TR" sz="1800" smtClean="0">
                <a:latin typeface="Book Antiqua" pitchFamily="18" charset="0"/>
              </a:rPr>
              <a:t>Nörotransmitterlerin etkileri, </a:t>
            </a:r>
          </a:p>
          <a:p>
            <a:pPr eaLnBrk="1" hangingPunct="1">
              <a:lnSpc>
                <a:spcPct val="90000"/>
              </a:lnSpc>
              <a:buClr>
                <a:schemeClr val="accent2"/>
              </a:buClr>
              <a:buSzPct val="135000"/>
              <a:buFont typeface="Wingdings" pitchFamily="2" charset="2"/>
              <a:buChar char="§"/>
            </a:pPr>
            <a:r>
              <a:rPr lang="tr-TR" sz="1800" smtClean="0">
                <a:latin typeface="Book Antiqua" pitchFamily="18" charset="0"/>
              </a:rPr>
              <a:t>Elektrofizyolojik değişiklikler, </a:t>
            </a:r>
          </a:p>
          <a:p>
            <a:pPr eaLnBrk="1" hangingPunct="1">
              <a:lnSpc>
                <a:spcPct val="90000"/>
              </a:lnSpc>
              <a:buClr>
                <a:schemeClr val="accent2"/>
              </a:buClr>
              <a:buSzPct val="135000"/>
              <a:buFont typeface="Wingdings" pitchFamily="2" charset="2"/>
              <a:buChar char="§"/>
            </a:pPr>
            <a:r>
              <a:rPr lang="tr-TR" sz="1800" smtClean="0">
                <a:latin typeface="Book Antiqua" pitchFamily="18" charset="0"/>
              </a:rPr>
              <a:t>Perinatal travma, </a:t>
            </a:r>
          </a:p>
          <a:p>
            <a:pPr eaLnBrk="1" hangingPunct="1">
              <a:lnSpc>
                <a:spcPct val="90000"/>
              </a:lnSpc>
              <a:buClr>
                <a:schemeClr val="accent2"/>
              </a:buClr>
              <a:buSzPct val="135000"/>
              <a:buFont typeface="Wingdings" pitchFamily="2" charset="2"/>
              <a:buChar char="§"/>
            </a:pPr>
            <a:r>
              <a:rPr lang="tr-TR" sz="1800" smtClean="0">
                <a:latin typeface="Book Antiqua" pitchFamily="18" charset="0"/>
              </a:rPr>
              <a:t>Ensefalit veya kafa travması kişilik bozukluklarına neden olan biyolojik faktörler arasında incelenmektedir. </a:t>
            </a:r>
          </a:p>
          <a:p>
            <a:pPr eaLnBrk="1" hangingPunct="1">
              <a:lnSpc>
                <a:spcPct val="90000"/>
              </a:lnSpc>
              <a:buClr>
                <a:schemeClr val="accent2"/>
              </a:buClr>
              <a:buSzPct val="135000"/>
              <a:buFont typeface="Wingdings" pitchFamily="2" charset="2"/>
              <a:buChar char="§"/>
            </a:pPr>
            <a:endParaRPr lang="tr-TR" sz="1800" smtClean="0">
              <a:latin typeface="Book Antiqua" pitchFamily="18" charset="0"/>
            </a:endParaRPr>
          </a:p>
          <a:p>
            <a:pPr eaLnBrk="1" hangingPunct="1">
              <a:lnSpc>
                <a:spcPct val="90000"/>
              </a:lnSpc>
              <a:buClr>
                <a:schemeClr val="accent2"/>
              </a:buClr>
              <a:buSzPct val="135000"/>
              <a:buFont typeface="Wingdings" pitchFamily="2" charset="2"/>
              <a:buChar char="§"/>
            </a:pPr>
            <a:endParaRPr lang="en-US" sz="1800" smtClean="0">
              <a:latin typeface="Book Antiqua" pitchFamily="18" charset="0"/>
            </a:endParaRPr>
          </a:p>
        </p:txBody>
      </p:sp>
      <p:sp>
        <p:nvSpPr>
          <p:cNvPr id="45058" name="Rectangle 3"/>
          <p:cNvSpPr>
            <a:spLocks noChangeArrowheads="1"/>
          </p:cNvSpPr>
          <p:nvPr/>
        </p:nvSpPr>
        <p:spPr bwMode="auto">
          <a:xfrm>
            <a:off x="827088" y="981075"/>
            <a:ext cx="2878137" cy="457200"/>
          </a:xfrm>
          <a:prstGeom prst="rect">
            <a:avLst/>
          </a:prstGeom>
          <a:noFill/>
          <a:ln w="9525">
            <a:noFill/>
            <a:miter lim="800000"/>
            <a:headEnd/>
            <a:tailEnd/>
          </a:ln>
        </p:spPr>
        <p:txBody>
          <a:bodyPr wrap="none">
            <a:spAutoFit/>
          </a:bodyPr>
          <a:lstStyle/>
          <a:p>
            <a:r>
              <a:rPr lang="tr-TR" sz="2400" b="1">
                <a:solidFill>
                  <a:schemeClr val="tx2"/>
                </a:solidFill>
              </a:rPr>
              <a:t>Biyolojik etmenler;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p:cNvSpPr>
          <p:nvPr>
            <p:ph type="title" idx="4294967295"/>
          </p:nvPr>
        </p:nvSpPr>
        <p:spPr>
          <a:xfrm>
            <a:off x="1043608" y="533400"/>
            <a:ext cx="7643192" cy="1143000"/>
          </a:xfrm>
        </p:spPr>
        <p:txBody>
          <a:bodyPr lIns="0" rIns="0" anchor="ctr"/>
          <a:lstStyle/>
          <a:p>
            <a:pPr eaLnBrk="1" hangingPunct="1"/>
            <a:r>
              <a:rPr lang="tr-TR" sz="3200" b="1" dirty="0" smtClean="0">
                <a:latin typeface="Book Antiqua" pitchFamily="18" charset="0"/>
              </a:rPr>
              <a:t>Kişilikle İlgili Tanımlar</a:t>
            </a:r>
          </a:p>
        </p:txBody>
      </p:sp>
      <p:sp>
        <p:nvSpPr>
          <p:cNvPr id="26626" name="Rectangle 3"/>
          <p:cNvSpPr>
            <a:spLocks noGrp="1"/>
          </p:cNvSpPr>
          <p:nvPr>
            <p:ph type="body" idx="4294967295"/>
          </p:nvPr>
        </p:nvSpPr>
        <p:spPr>
          <a:xfrm>
            <a:off x="539552" y="1988840"/>
            <a:ext cx="7632848" cy="4302125"/>
          </a:xfrm>
        </p:spPr>
        <p:txBody>
          <a:bodyPr lIns="0" rIns="0"/>
          <a:lstStyle/>
          <a:p>
            <a:pPr lvl="1" eaLnBrk="1" hangingPunct="1"/>
            <a:r>
              <a:rPr lang="tr-TR" sz="1800" dirty="0" smtClean="0">
                <a:latin typeface="Book Antiqua" pitchFamily="18" charset="0"/>
              </a:rPr>
              <a:t>Kişilik (</a:t>
            </a:r>
            <a:r>
              <a:rPr lang="tr-TR" sz="1800" dirty="0" err="1" smtClean="0">
                <a:latin typeface="Book Antiqua" pitchFamily="18" charset="0"/>
              </a:rPr>
              <a:t>personality</a:t>
            </a:r>
            <a:r>
              <a:rPr lang="tr-TR" sz="1800" dirty="0" smtClean="0">
                <a:latin typeface="Book Antiqua" pitchFamily="18" charset="0"/>
              </a:rPr>
              <a:t>), kapsamı ve sınırları oldukça geniş bir kavramdır. Bireyin </a:t>
            </a:r>
            <a:r>
              <a:rPr lang="tr-TR" sz="1800" dirty="0" err="1" smtClean="0">
                <a:latin typeface="Book Antiqua" pitchFamily="18" charset="0"/>
              </a:rPr>
              <a:t>biyo</a:t>
            </a:r>
            <a:r>
              <a:rPr lang="tr-TR" sz="1800" dirty="0" smtClean="0">
                <a:latin typeface="Book Antiqua" pitchFamily="18" charset="0"/>
              </a:rPr>
              <a:t>-</a:t>
            </a:r>
            <a:r>
              <a:rPr lang="tr-TR" sz="1800" dirty="0" err="1" smtClean="0">
                <a:latin typeface="Book Antiqua" pitchFamily="18" charset="0"/>
              </a:rPr>
              <a:t>psiko</a:t>
            </a:r>
            <a:r>
              <a:rPr lang="tr-TR" sz="1800" dirty="0" smtClean="0">
                <a:latin typeface="Book Antiqua" pitchFamily="18" charset="0"/>
              </a:rPr>
              <a:t>-sosyal gelişimini ve bütünlüğünü içeren </a:t>
            </a:r>
            <a:r>
              <a:rPr lang="en-US" sz="1800" dirty="0" smtClean="0">
                <a:latin typeface="Book Antiqua" pitchFamily="18" charset="0"/>
              </a:rPr>
              <a:t>hem </a:t>
            </a:r>
            <a:r>
              <a:rPr lang="en-US" sz="1800" dirty="0" err="1" smtClean="0">
                <a:latin typeface="Book Antiqua" pitchFamily="18" charset="0"/>
              </a:rPr>
              <a:t>içsel</a:t>
            </a:r>
            <a:r>
              <a:rPr lang="en-US" sz="1800" dirty="0" smtClean="0">
                <a:latin typeface="Book Antiqua" pitchFamily="18" charset="0"/>
              </a:rPr>
              <a:t> </a:t>
            </a:r>
            <a:r>
              <a:rPr lang="en-US" sz="1800" dirty="0" err="1" smtClean="0">
                <a:latin typeface="Book Antiqua" pitchFamily="18" charset="0"/>
              </a:rPr>
              <a:t>süreçlerin</a:t>
            </a:r>
            <a:r>
              <a:rPr lang="en-US" sz="1800" dirty="0" smtClean="0">
                <a:latin typeface="Book Antiqua" pitchFamily="18" charset="0"/>
              </a:rPr>
              <a:t> hem de </a:t>
            </a:r>
            <a:r>
              <a:rPr lang="en-US" sz="1800" dirty="0" err="1" smtClean="0">
                <a:latin typeface="Book Antiqua" pitchFamily="18" charset="0"/>
              </a:rPr>
              <a:t>dışa</a:t>
            </a:r>
            <a:r>
              <a:rPr lang="en-US" sz="1800" dirty="0" smtClean="0">
                <a:latin typeface="Book Antiqua" pitchFamily="18" charset="0"/>
              </a:rPr>
              <a:t> </a:t>
            </a:r>
            <a:r>
              <a:rPr lang="en-US" sz="1800" dirty="0" err="1" smtClean="0">
                <a:latin typeface="Book Antiqua" pitchFamily="18" charset="0"/>
              </a:rPr>
              <a:t>yansıyan</a:t>
            </a:r>
            <a:r>
              <a:rPr lang="en-US" sz="1800" dirty="0" smtClean="0">
                <a:latin typeface="Book Antiqua" pitchFamily="18" charset="0"/>
              </a:rPr>
              <a:t> </a:t>
            </a:r>
            <a:r>
              <a:rPr lang="en-US" sz="1800" dirty="0" err="1" smtClean="0">
                <a:latin typeface="Book Antiqua" pitchFamily="18" charset="0"/>
              </a:rPr>
              <a:t>özelliklerin</a:t>
            </a:r>
            <a:r>
              <a:rPr lang="en-US" sz="1800" dirty="0" smtClean="0">
                <a:latin typeface="Book Antiqua" pitchFamily="18" charset="0"/>
              </a:rPr>
              <a:t> </a:t>
            </a:r>
            <a:r>
              <a:rPr lang="en-US" sz="1800" dirty="0" err="1" smtClean="0">
                <a:latin typeface="Book Antiqua" pitchFamily="18" charset="0"/>
              </a:rPr>
              <a:t>tümünü</a:t>
            </a:r>
            <a:r>
              <a:rPr lang="en-US" sz="1800" dirty="0" smtClean="0">
                <a:latin typeface="Book Antiqua" pitchFamily="18" charset="0"/>
              </a:rPr>
              <a:t> </a:t>
            </a:r>
            <a:r>
              <a:rPr lang="en-US" sz="1800" dirty="0" err="1" smtClean="0">
                <a:latin typeface="Book Antiqua" pitchFamily="18" charset="0"/>
              </a:rPr>
              <a:t>kapsamaktadır</a:t>
            </a:r>
            <a:r>
              <a:rPr lang="en-US" sz="1800" dirty="0" smtClean="0">
                <a:latin typeface="Book Antiqua" pitchFamily="18" charset="0"/>
              </a:rPr>
              <a:t>. </a:t>
            </a:r>
            <a:endParaRPr lang="tr-TR" sz="1800" dirty="0" smtClean="0">
              <a:latin typeface="Book Antiqua" pitchFamily="18" charset="0"/>
            </a:endParaRPr>
          </a:p>
          <a:p>
            <a:pPr eaLnBrk="1" hangingPunct="1"/>
            <a:endParaRPr lang="tr-TR" sz="1800" dirty="0" smtClean="0">
              <a:latin typeface="Book Antiqua" pitchFamily="18" charset="0"/>
            </a:endParaRPr>
          </a:p>
          <a:p>
            <a:pPr lvl="1" eaLnBrk="1" hangingPunct="1"/>
            <a:r>
              <a:rPr lang="en-US" sz="1800" dirty="0" err="1" smtClean="0">
                <a:latin typeface="Book Antiqua" pitchFamily="18" charset="0"/>
              </a:rPr>
              <a:t>Biyolojik</a:t>
            </a:r>
            <a:r>
              <a:rPr lang="en-US" sz="1800" dirty="0" smtClean="0">
                <a:latin typeface="Book Antiqua" pitchFamily="18" charset="0"/>
              </a:rPr>
              <a:t> </a:t>
            </a:r>
            <a:r>
              <a:rPr lang="en-US" sz="1800" dirty="0" err="1" smtClean="0">
                <a:latin typeface="Book Antiqua" pitchFamily="18" charset="0"/>
              </a:rPr>
              <a:t>olarak</a:t>
            </a:r>
            <a:r>
              <a:rPr lang="en-US" sz="1800" dirty="0" smtClean="0">
                <a:latin typeface="Book Antiqua" pitchFamily="18" charset="0"/>
              </a:rPr>
              <a:t> </a:t>
            </a:r>
            <a:r>
              <a:rPr lang="en-US" sz="1800" dirty="0" err="1" smtClean="0">
                <a:latin typeface="Book Antiqua" pitchFamily="18" charset="0"/>
              </a:rPr>
              <a:t>doğuştan</a:t>
            </a:r>
            <a:r>
              <a:rPr lang="en-US" sz="1800" dirty="0" smtClean="0">
                <a:latin typeface="Book Antiqua" pitchFamily="18" charset="0"/>
              </a:rPr>
              <a:t> </a:t>
            </a:r>
            <a:r>
              <a:rPr lang="en-US" sz="1800" dirty="0" err="1" smtClean="0">
                <a:latin typeface="Book Antiqua" pitchFamily="18" charset="0"/>
              </a:rPr>
              <a:t>getirilenlerle</a:t>
            </a:r>
            <a:r>
              <a:rPr lang="en-US" sz="1800" dirty="0" smtClean="0">
                <a:latin typeface="Book Antiqua" pitchFamily="18" charset="0"/>
              </a:rPr>
              <a:t> </a:t>
            </a:r>
            <a:r>
              <a:rPr lang="en-US" sz="1800" dirty="0" err="1" smtClean="0">
                <a:latin typeface="Book Antiqua" pitchFamily="18" charset="0"/>
              </a:rPr>
              <a:t>psiko-sosyal</a:t>
            </a:r>
            <a:r>
              <a:rPr lang="en-US" sz="1800" dirty="0" smtClean="0">
                <a:latin typeface="Book Antiqua" pitchFamily="18" charset="0"/>
              </a:rPr>
              <a:t> </a:t>
            </a:r>
            <a:r>
              <a:rPr lang="en-US" sz="1800" dirty="0" err="1" smtClean="0">
                <a:latin typeface="Book Antiqua" pitchFamily="18" charset="0"/>
              </a:rPr>
              <a:t>etkenlerin</a:t>
            </a:r>
            <a:r>
              <a:rPr lang="en-US" sz="1800" dirty="0" smtClean="0">
                <a:latin typeface="Book Antiqua" pitchFamily="18" charset="0"/>
              </a:rPr>
              <a:t> </a:t>
            </a:r>
            <a:r>
              <a:rPr lang="en-US" sz="1800" dirty="0" err="1" smtClean="0">
                <a:latin typeface="Book Antiqua" pitchFamily="18" charset="0"/>
              </a:rPr>
              <a:t>etkileşimi</a:t>
            </a:r>
            <a:r>
              <a:rPr lang="en-US" sz="1800" dirty="0" smtClean="0">
                <a:latin typeface="Book Antiqua" pitchFamily="18" charset="0"/>
              </a:rPr>
              <a:t> </a:t>
            </a:r>
            <a:r>
              <a:rPr lang="en-US" sz="1800" dirty="0" err="1" smtClean="0">
                <a:latin typeface="Book Antiqua" pitchFamily="18" charset="0"/>
              </a:rPr>
              <a:t>boyunca</a:t>
            </a:r>
            <a:r>
              <a:rPr lang="en-US" sz="1800" dirty="0" smtClean="0">
                <a:latin typeface="Book Antiqua" pitchFamily="18" charset="0"/>
              </a:rPr>
              <a:t>, </a:t>
            </a:r>
            <a:r>
              <a:rPr lang="en-US" sz="1800" dirty="0" err="1" smtClean="0">
                <a:latin typeface="Book Antiqua" pitchFamily="18" charset="0"/>
              </a:rPr>
              <a:t>bireyin</a:t>
            </a:r>
            <a:r>
              <a:rPr lang="en-US" sz="1800" dirty="0" smtClean="0">
                <a:latin typeface="Book Antiqua" pitchFamily="18" charset="0"/>
              </a:rPr>
              <a:t> </a:t>
            </a:r>
            <a:r>
              <a:rPr lang="en-US" sz="1800" dirty="0" err="1" smtClean="0">
                <a:latin typeface="Book Antiqua" pitchFamily="18" charset="0"/>
              </a:rPr>
              <a:t>özgün</a:t>
            </a:r>
            <a:r>
              <a:rPr lang="en-US" sz="1800" dirty="0" smtClean="0">
                <a:latin typeface="Book Antiqua" pitchFamily="18" charset="0"/>
              </a:rPr>
              <a:t> </a:t>
            </a:r>
            <a:r>
              <a:rPr lang="en-US" sz="1800" dirty="0" err="1" smtClean="0">
                <a:latin typeface="Book Antiqua" pitchFamily="18" charset="0"/>
              </a:rPr>
              <a:t>yapısal</a:t>
            </a:r>
            <a:r>
              <a:rPr lang="en-US" sz="1800" dirty="0" smtClean="0">
                <a:latin typeface="Book Antiqua" pitchFamily="18" charset="0"/>
              </a:rPr>
              <a:t> </a:t>
            </a:r>
            <a:r>
              <a:rPr lang="en-US" sz="1800" dirty="0" err="1" smtClean="0">
                <a:latin typeface="Book Antiqua" pitchFamily="18" charset="0"/>
              </a:rPr>
              <a:t>ve</a:t>
            </a:r>
            <a:r>
              <a:rPr lang="en-US" sz="1800" dirty="0" smtClean="0">
                <a:latin typeface="Book Antiqua" pitchFamily="18" charset="0"/>
              </a:rPr>
              <a:t> </a:t>
            </a:r>
            <a:r>
              <a:rPr lang="en-US" sz="1800" dirty="0" err="1" smtClean="0">
                <a:latin typeface="Book Antiqua" pitchFamily="18" charset="0"/>
              </a:rPr>
              <a:t>psikodinamik</a:t>
            </a:r>
            <a:r>
              <a:rPr lang="en-US" sz="1800" dirty="0" smtClean="0">
                <a:latin typeface="Book Antiqua" pitchFamily="18" charset="0"/>
              </a:rPr>
              <a:t> </a:t>
            </a:r>
            <a:r>
              <a:rPr lang="en-US" sz="1800" dirty="0" err="1" smtClean="0">
                <a:latin typeface="Book Antiqua" pitchFamily="18" charset="0"/>
              </a:rPr>
              <a:t>kalıplarını</a:t>
            </a:r>
            <a:r>
              <a:rPr lang="en-US" sz="1800" dirty="0" smtClean="0">
                <a:latin typeface="Book Antiqua" pitchFamily="18" charset="0"/>
              </a:rPr>
              <a:t> </a:t>
            </a:r>
            <a:r>
              <a:rPr lang="en-US" sz="1800" dirty="0" err="1" smtClean="0">
                <a:latin typeface="Book Antiqua" pitchFamily="18" charset="0"/>
              </a:rPr>
              <a:t>oluşturan</a:t>
            </a:r>
            <a:r>
              <a:rPr lang="en-US" sz="1800" dirty="0" smtClean="0">
                <a:latin typeface="Book Antiqua" pitchFamily="18" charset="0"/>
              </a:rPr>
              <a:t> </a:t>
            </a:r>
            <a:r>
              <a:rPr lang="en-US" sz="1800" dirty="0" err="1" smtClean="0">
                <a:latin typeface="Book Antiqua" pitchFamily="18" charset="0"/>
              </a:rPr>
              <a:t>bir</a:t>
            </a:r>
            <a:r>
              <a:rPr lang="en-US" sz="1800" dirty="0" smtClean="0">
                <a:latin typeface="Book Antiqua" pitchFamily="18" charset="0"/>
              </a:rPr>
              <a:t> </a:t>
            </a:r>
            <a:r>
              <a:rPr lang="en-US" sz="1800" dirty="0" err="1" smtClean="0">
                <a:latin typeface="Book Antiqua" pitchFamily="18" charset="0"/>
              </a:rPr>
              <a:t>örgütlenme</a:t>
            </a:r>
            <a:r>
              <a:rPr lang="en-US" sz="1800" dirty="0" smtClean="0">
                <a:latin typeface="Book Antiqua" pitchFamily="18" charset="0"/>
              </a:rPr>
              <a:t> </a:t>
            </a:r>
            <a:r>
              <a:rPr lang="en-US" sz="1800" dirty="0" err="1" smtClean="0">
                <a:latin typeface="Book Antiqua" pitchFamily="18" charset="0"/>
              </a:rPr>
              <a:t>sürecinde</a:t>
            </a:r>
            <a:r>
              <a:rPr lang="en-US" sz="1800" dirty="0" smtClean="0">
                <a:latin typeface="Book Antiqua" pitchFamily="18" charset="0"/>
              </a:rPr>
              <a:t> </a:t>
            </a:r>
            <a:r>
              <a:rPr lang="en-US" sz="1800" dirty="0" err="1" smtClean="0">
                <a:latin typeface="Book Antiqua" pitchFamily="18" charset="0"/>
              </a:rPr>
              <a:t>gelişir</a:t>
            </a:r>
            <a:r>
              <a:rPr lang="en-US" sz="1800" dirty="0" smtClean="0">
                <a:latin typeface="Book Antiqua" pitchFamily="18" charset="0"/>
              </a:rPr>
              <a:t>. </a:t>
            </a:r>
            <a:endParaRPr lang="tr-TR" sz="1800" dirty="0" smtClean="0">
              <a:latin typeface="Book Antiqua" pitchFamily="18" charset="0"/>
            </a:endParaRPr>
          </a:p>
          <a:p>
            <a:pPr eaLnBrk="1" hangingPunct="1"/>
            <a:endParaRPr lang="tr-TR" sz="1800" dirty="0" smtClean="0">
              <a:latin typeface="Book Antiqua" pitchFamily="18" charset="0"/>
            </a:endParaRPr>
          </a:p>
          <a:p>
            <a:pPr lvl="1" eaLnBrk="1" hangingPunct="1"/>
            <a:r>
              <a:rPr lang="en-US" sz="1800" dirty="0" err="1" smtClean="0">
                <a:latin typeface="Book Antiqua" pitchFamily="18" charset="0"/>
              </a:rPr>
              <a:t>Kişiliği</a:t>
            </a:r>
            <a:r>
              <a:rPr lang="en-US" sz="1800" dirty="0" smtClean="0">
                <a:latin typeface="Book Antiqua" pitchFamily="18" charset="0"/>
              </a:rPr>
              <a:t> </a:t>
            </a:r>
            <a:r>
              <a:rPr lang="en-US" sz="1800" dirty="0" err="1" smtClean="0">
                <a:latin typeface="Book Antiqua" pitchFamily="18" charset="0"/>
              </a:rPr>
              <a:t>tanımlarken</a:t>
            </a:r>
            <a:r>
              <a:rPr lang="en-US" sz="1800" dirty="0" smtClean="0">
                <a:latin typeface="Book Antiqua" pitchFamily="18" charset="0"/>
              </a:rPr>
              <a:t> </a:t>
            </a:r>
            <a:r>
              <a:rPr lang="tr-TR" sz="1800" dirty="0" smtClean="0">
                <a:latin typeface="Book Antiqua" pitchFamily="18" charset="0"/>
              </a:rPr>
              <a:t>kişiliği oluşturan unsurlardan; </a:t>
            </a:r>
            <a:r>
              <a:rPr lang="en-US" sz="1800" dirty="0" err="1" smtClean="0">
                <a:latin typeface="Book Antiqua" pitchFamily="18" charset="0"/>
              </a:rPr>
              <a:t>mizaç</a:t>
            </a:r>
            <a:r>
              <a:rPr lang="en-US" sz="1800" dirty="0" smtClean="0">
                <a:latin typeface="Book Antiqua" pitchFamily="18" charset="0"/>
              </a:rPr>
              <a:t>, </a:t>
            </a:r>
            <a:r>
              <a:rPr lang="en-US" sz="1800" dirty="0" err="1" smtClean="0">
                <a:latin typeface="Book Antiqua" pitchFamily="18" charset="0"/>
              </a:rPr>
              <a:t>karakter</a:t>
            </a:r>
            <a:r>
              <a:rPr lang="en-US" sz="1800" dirty="0" smtClean="0">
                <a:latin typeface="Book Antiqua" pitchFamily="18" charset="0"/>
              </a:rPr>
              <a:t>, </a:t>
            </a:r>
            <a:r>
              <a:rPr lang="en-US" sz="1800" dirty="0" err="1" smtClean="0">
                <a:latin typeface="Book Antiqua" pitchFamily="18" charset="0"/>
              </a:rPr>
              <a:t>kimlik</a:t>
            </a:r>
            <a:r>
              <a:rPr lang="en-US" sz="1800" dirty="0" smtClean="0">
                <a:latin typeface="Book Antiqua" pitchFamily="18" charset="0"/>
              </a:rPr>
              <a:t> </a:t>
            </a:r>
            <a:r>
              <a:rPr lang="en-US" sz="1800" dirty="0" err="1" smtClean="0">
                <a:latin typeface="Book Antiqua" pitchFamily="18" charset="0"/>
              </a:rPr>
              <a:t>gibi</a:t>
            </a:r>
            <a:r>
              <a:rPr lang="en-US" sz="1800" dirty="0" smtClean="0">
                <a:latin typeface="Book Antiqua" pitchFamily="18" charset="0"/>
              </a:rPr>
              <a:t> </a:t>
            </a:r>
            <a:r>
              <a:rPr lang="en-US" sz="1800" dirty="0" err="1" smtClean="0">
                <a:latin typeface="Book Antiqua" pitchFamily="18" charset="0"/>
              </a:rPr>
              <a:t>kavramlara</a:t>
            </a:r>
            <a:r>
              <a:rPr lang="en-US" sz="1800" dirty="0" smtClean="0">
                <a:latin typeface="Book Antiqua" pitchFamily="18" charset="0"/>
              </a:rPr>
              <a:t> da </a:t>
            </a:r>
            <a:r>
              <a:rPr lang="en-US" sz="1800" dirty="0" err="1" smtClean="0">
                <a:latin typeface="Book Antiqua" pitchFamily="18" charset="0"/>
              </a:rPr>
              <a:t>açıklık</a:t>
            </a:r>
            <a:r>
              <a:rPr lang="en-US" sz="1800" dirty="0" smtClean="0">
                <a:latin typeface="Book Antiqua" pitchFamily="18" charset="0"/>
              </a:rPr>
              <a:t> </a:t>
            </a:r>
            <a:r>
              <a:rPr lang="en-US" sz="1800" dirty="0" err="1" smtClean="0">
                <a:latin typeface="Book Antiqua" pitchFamily="18" charset="0"/>
              </a:rPr>
              <a:t>getirmek</a:t>
            </a:r>
            <a:r>
              <a:rPr lang="en-US" sz="1800" dirty="0" smtClean="0">
                <a:latin typeface="Book Antiqua" pitchFamily="18" charset="0"/>
              </a:rPr>
              <a:t> </a:t>
            </a:r>
            <a:r>
              <a:rPr lang="en-US" sz="1800" dirty="0" err="1" smtClean="0">
                <a:latin typeface="Book Antiqua" pitchFamily="18" charset="0"/>
              </a:rPr>
              <a:t>gerekmektedir</a:t>
            </a:r>
            <a:r>
              <a:rPr lang="en-US" sz="1800" dirty="0" smtClean="0">
                <a:latin typeface="Book Antiqua" pitchFamily="18" charset="0"/>
              </a:rPr>
              <a:t>. </a:t>
            </a:r>
            <a:endParaRPr lang="tr-TR"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a:xfrm>
            <a:off x="914400" y="836613"/>
            <a:ext cx="8229600" cy="566737"/>
          </a:xfrm>
        </p:spPr>
        <p:txBody>
          <a:bodyPr/>
          <a:lstStyle/>
          <a:p>
            <a:pPr eaLnBrk="1" hangingPunct="1"/>
            <a:r>
              <a:rPr lang="tr-TR" sz="2400" b="1" dirty="0" smtClean="0">
                <a:latin typeface="Book Antiqua" pitchFamily="18" charset="0"/>
              </a:rPr>
              <a:t>Psikolojik etmenler;</a:t>
            </a:r>
          </a:p>
        </p:txBody>
      </p:sp>
      <p:sp>
        <p:nvSpPr>
          <p:cNvPr id="46082" name="Rectangle 3"/>
          <p:cNvSpPr>
            <a:spLocks noGrp="1" noChangeArrowheads="1"/>
          </p:cNvSpPr>
          <p:nvPr>
            <p:ph type="body" idx="1"/>
          </p:nvPr>
        </p:nvSpPr>
        <p:spPr/>
        <p:txBody>
          <a:bodyPr/>
          <a:lstStyle/>
          <a:p>
            <a:pPr lvl="1" eaLnBrk="1" hangingPunct="1">
              <a:lnSpc>
                <a:spcPct val="90000"/>
              </a:lnSpc>
            </a:pPr>
            <a:r>
              <a:rPr lang="tr-TR" sz="1800" smtClean="0">
                <a:latin typeface="Book Antiqua" pitchFamily="18" charset="0"/>
              </a:rPr>
              <a:t>Psikoseksüel gelişimin erken döneminde oluşan saplanmalar, </a:t>
            </a:r>
          </a:p>
          <a:p>
            <a:pPr lvl="1" eaLnBrk="1" hangingPunct="1">
              <a:lnSpc>
                <a:spcPct val="90000"/>
              </a:lnSpc>
            </a:pPr>
            <a:r>
              <a:rPr lang="tr-TR" sz="1800" smtClean="0">
                <a:latin typeface="Book Antiqua" pitchFamily="18" charset="0"/>
              </a:rPr>
              <a:t>Olumsuz ebeveyn tutumları, </a:t>
            </a:r>
          </a:p>
          <a:p>
            <a:pPr lvl="1" eaLnBrk="1" hangingPunct="1">
              <a:lnSpc>
                <a:spcPct val="90000"/>
              </a:lnSpc>
            </a:pPr>
            <a:r>
              <a:rPr lang="tr-TR" sz="1800" smtClean="0">
                <a:latin typeface="Book Antiqua" pitchFamily="18" charset="0"/>
              </a:rPr>
              <a:t>Çocuklukta yaşanan yetersizlikler, </a:t>
            </a:r>
          </a:p>
          <a:p>
            <a:pPr lvl="1" eaLnBrk="1" hangingPunct="1">
              <a:lnSpc>
                <a:spcPct val="90000"/>
              </a:lnSpc>
            </a:pPr>
            <a:r>
              <a:rPr lang="tr-TR" sz="1800" smtClean="0">
                <a:latin typeface="Book Antiqua" pitchFamily="18" charset="0"/>
              </a:rPr>
              <a:t>Fiziksel ve cinsel travmalar, </a:t>
            </a:r>
          </a:p>
          <a:p>
            <a:pPr lvl="1" eaLnBrk="1" hangingPunct="1">
              <a:lnSpc>
                <a:spcPct val="90000"/>
              </a:lnSpc>
            </a:pPr>
            <a:r>
              <a:rPr lang="tr-TR" sz="1800" smtClean="0">
                <a:latin typeface="Book Antiqua" pitchFamily="18" charset="0"/>
              </a:rPr>
              <a:t>Agresif ve libidinal dürtülerdeki aşırılığın kapsanamaması, </a:t>
            </a:r>
          </a:p>
          <a:p>
            <a:pPr lvl="1" eaLnBrk="1" hangingPunct="1">
              <a:lnSpc>
                <a:spcPct val="90000"/>
              </a:lnSpc>
            </a:pPr>
            <a:r>
              <a:rPr lang="tr-TR" sz="1800" smtClean="0">
                <a:latin typeface="Book Antiqua" pitchFamily="18" charset="0"/>
              </a:rPr>
              <a:t>Yetersiz savunmaların yoğun kullanımı, </a:t>
            </a:r>
          </a:p>
          <a:p>
            <a:pPr lvl="1" eaLnBrk="1" hangingPunct="1">
              <a:lnSpc>
                <a:spcPct val="90000"/>
              </a:lnSpc>
            </a:pPr>
            <a:r>
              <a:rPr lang="tr-TR" sz="1800" smtClean="0">
                <a:latin typeface="Book Antiqua" pitchFamily="18" charset="0"/>
              </a:rPr>
              <a:t>Öğrenilmiş uyum bozucu şemaların oluşması, </a:t>
            </a:r>
          </a:p>
          <a:p>
            <a:pPr lvl="1" eaLnBrk="1" hangingPunct="1">
              <a:lnSpc>
                <a:spcPct val="90000"/>
              </a:lnSpc>
            </a:pPr>
            <a:r>
              <a:rPr lang="tr-TR" sz="1800" smtClean="0">
                <a:latin typeface="Book Antiqua" pitchFamily="18" charset="0"/>
              </a:rPr>
              <a:t>İçselleştirilmiş patolojik kendilik ve nesne ilişkilerinin etkileri gibi çeşitli nedenlerle açıklamaktadır </a:t>
            </a:r>
            <a:endParaRPr lang="en-US" sz="1800" smtClean="0">
              <a:latin typeface="Book Antiqua" pitchFamily="18" charset="0"/>
            </a:endParaRPr>
          </a:p>
          <a:p>
            <a:pPr eaLnBrk="1" hangingPunct="1">
              <a:lnSpc>
                <a:spcPct val="90000"/>
              </a:lnSpc>
            </a:pPr>
            <a:endParaRPr lang="tr-TR" sz="1800" smtClean="0">
              <a:latin typeface="Book Antiqua"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Başlık 1"/>
          <p:cNvSpPr>
            <a:spLocks noGrp="1"/>
          </p:cNvSpPr>
          <p:nvPr>
            <p:ph type="title" idx="4294967295"/>
          </p:nvPr>
        </p:nvSpPr>
        <p:spPr>
          <a:xfrm>
            <a:off x="323528" y="692696"/>
            <a:ext cx="8229600" cy="1143000"/>
          </a:xfrm>
        </p:spPr>
        <p:txBody>
          <a:bodyPr lIns="0" rIns="0" anchor="ctr"/>
          <a:lstStyle/>
          <a:p>
            <a:pPr algn="ctr" eaLnBrk="1" hangingPunct="1">
              <a:defRPr/>
            </a:pPr>
            <a:r>
              <a:rPr lang="tr-TR" sz="2400" b="1" dirty="0" smtClean="0">
                <a:effectLst>
                  <a:outerShdw blurRad="38100" dist="38100" dir="2700000" algn="tl">
                    <a:srgbClr val="C0C0C0"/>
                  </a:outerShdw>
                </a:effectLst>
                <a:latin typeface="Book Antiqua" pitchFamily="18" charset="0"/>
              </a:rPr>
              <a:t>Kişilik Bozukluklarına </a:t>
            </a:r>
            <a:r>
              <a:rPr lang="tr-TR" sz="2400" b="1" dirty="0" err="1" smtClean="0">
                <a:effectLst>
                  <a:outerShdw blurRad="38100" dist="38100" dir="2700000" algn="tl">
                    <a:srgbClr val="C0C0C0"/>
                  </a:outerShdw>
                </a:effectLst>
                <a:latin typeface="Book Antiqua" pitchFamily="18" charset="0"/>
              </a:rPr>
              <a:t>Psikodinamik</a:t>
            </a:r>
            <a:r>
              <a:rPr lang="tr-TR" sz="2400" b="1" dirty="0" smtClean="0">
                <a:effectLst>
                  <a:outerShdw blurRad="38100" dist="38100" dir="2700000" algn="tl">
                    <a:srgbClr val="C0C0C0"/>
                  </a:outerShdw>
                </a:effectLst>
                <a:latin typeface="Book Antiqua" pitchFamily="18" charset="0"/>
              </a:rPr>
              <a:t> Bakış</a:t>
            </a:r>
            <a:endParaRPr lang="en-US" sz="2400" b="1" dirty="0" smtClean="0">
              <a:effectLst>
                <a:outerShdw blurRad="38100" dist="38100" dir="2700000" algn="tl">
                  <a:srgbClr val="C0C0C0"/>
                </a:outerShdw>
              </a:effectLst>
              <a:latin typeface="Book Antiqua" pitchFamily="18" charset="0"/>
            </a:endParaRPr>
          </a:p>
        </p:txBody>
      </p:sp>
      <p:sp>
        <p:nvSpPr>
          <p:cNvPr id="47106" name="İçerik Yer Tutucusu 2"/>
          <p:cNvSpPr>
            <a:spLocks noGrp="1"/>
          </p:cNvSpPr>
          <p:nvPr>
            <p:ph idx="4294967295"/>
          </p:nvPr>
        </p:nvSpPr>
        <p:spPr>
          <a:xfrm>
            <a:off x="684213" y="1989138"/>
            <a:ext cx="7772400" cy="4105275"/>
          </a:xfrm>
        </p:spPr>
        <p:txBody>
          <a:bodyPr lIns="0" rIns="0"/>
          <a:lstStyle/>
          <a:p>
            <a:pPr eaLnBrk="1" hangingPunct="1"/>
            <a:r>
              <a:rPr lang="tr-TR" sz="1600" dirty="0" smtClean="0">
                <a:latin typeface="Book Antiqua" pitchFamily="18" charset="0"/>
              </a:rPr>
              <a:t>DSM ve diğer deskriptif tanılama sistemleri, kişilik bozukluklarını belirtilere ve davranış boyutuna göre değerlendirmekte ve kişilik bozukluğu kümelerinin ayrıştırılmasını sağlamaktadır. </a:t>
            </a:r>
          </a:p>
          <a:p>
            <a:pPr eaLnBrk="1" hangingPunct="1"/>
            <a:endParaRPr lang="tr-TR" sz="1600" dirty="0" smtClean="0">
              <a:latin typeface="Book Antiqua" pitchFamily="18" charset="0"/>
            </a:endParaRPr>
          </a:p>
          <a:p>
            <a:pPr eaLnBrk="1" hangingPunct="1"/>
            <a:r>
              <a:rPr lang="tr-TR" sz="1600" dirty="0" smtClean="0">
                <a:latin typeface="Book Antiqua" pitchFamily="18" charset="0"/>
              </a:rPr>
              <a:t>Ancak bu tanılama sistemlerinde kişilik yapılanmaları ve bunları oluşturan iç dinamikler yeterince değerlendirilememektedir. </a:t>
            </a:r>
          </a:p>
          <a:p>
            <a:pPr eaLnBrk="1" hangingPunct="1"/>
            <a:endParaRPr lang="tr-TR" sz="1600" dirty="0" smtClean="0">
              <a:latin typeface="Book Antiqua" pitchFamily="18" charset="0"/>
            </a:endParaRPr>
          </a:p>
          <a:p>
            <a:pPr eaLnBrk="1" hangingPunct="1"/>
            <a:r>
              <a:rPr lang="tr-TR" sz="1600" dirty="0" smtClean="0">
                <a:latin typeface="Book Antiqua" pitchFamily="18" charset="0"/>
              </a:rPr>
              <a:t>Kişilik bozukluklarının teorisine ve kliniğine yönelik önemli çalışmaları olan nesne ilişkileri kuramcısı </a:t>
            </a:r>
            <a:r>
              <a:rPr lang="tr-TR" sz="1600" dirty="0" err="1" smtClean="0">
                <a:latin typeface="Book Antiqua" pitchFamily="18" charset="0"/>
              </a:rPr>
              <a:t>Kernberg</a:t>
            </a:r>
            <a:r>
              <a:rPr lang="tr-TR" sz="1600" dirty="0" smtClean="0">
                <a:latin typeface="Book Antiqua" pitchFamily="18" charset="0"/>
              </a:rPr>
              <a:t>,  ruhsal yapının farklı örgütlenme düzeyleri ile içselleştirilmiş nesne ilişkilerinin yapısal kökenleri arasındaki ilişkiyi inceleyerek, kişilik bozukluklarına ve kliniğine dinamik bir bakış sağlamıştır. </a:t>
            </a:r>
          </a:p>
          <a:p>
            <a:pPr eaLnBrk="1" hangingPunct="1"/>
            <a:endParaRPr lang="tr-TR" sz="1600" dirty="0" smtClean="0">
              <a:latin typeface="Book Antiqua" pitchFamily="18" charset="0"/>
            </a:endParaRPr>
          </a:p>
          <a:p>
            <a:pPr eaLnBrk="1" hangingPunct="1"/>
            <a:r>
              <a:rPr lang="tr-TR" sz="1600" dirty="0" smtClean="0">
                <a:latin typeface="Book Antiqua" pitchFamily="18" charset="0"/>
              </a:rPr>
              <a:t>Bu yaklaşımda </a:t>
            </a:r>
            <a:r>
              <a:rPr lang="tr-TR" sz="1600" dirty="0" err="1" smtClean="0">
                <a:latin typeface="Book Antiqua" pitchFamily="18" charset="0"/>
              </a:rPr>
              <a:t>etyolojiye</a:t>
            </a:r>
            <a:r>
              <a:rPr lang="tr-TR" sz="1600" dirty="0" smtClean="0">
                <a:latin typeface="Book Antiqua" pitchFamily="18" charset="0"/>
              </a:rPr>
              <a:t>; kalıtımsal, yapısal, biyokimyasal, ailesel, </a:t>
            </a:r>
            <a:r>
              <a:rPr lang="tr-TR" sz="1600" dirty="0" err="1" smtClean="0">
                <a:latin typeface="Book Antiqua" pitchFamily="18" charset="0"/>
              </a:rPr>
              <a:t>psikodinamik</a:t>
            </a:r>
            <a:r>
              <a:rPr lang="tr-TR" sz="1600" dirty="0" smtClean="0">
                <a:latin typeface="Book Antiqua" pitchFamily="18" charset="0"/>
              </a:rPr>
              <a:t> ve </a:t>
            </a:r>
            <a:r>
              <a:rPr lang="tr-TR" sz="1600" dirty="0" err="1" smtClean="0">
                <a:latin typeface="Book Antiqua" pitchFamily="18" charset="0"/>
              </a:rPr>
              <a:t>psikososyal</a:t>
            </a:r>
            <a:r>
              <a:rPr lang="tr-TR" sz="1600" dirty="0" smtClean="0">
                <a:latin typeface="Book Antiqua" pitchFamily="18" charset="0"/>
              </a:rPr>
              <a:t> etmenlerin katkısı göz önünde tutulmaktadır. </a:t>
            </a:r>
            <a:endParaRPr lang="en-US" sz="1600" dirty="0" smtClean="0">
              <a:latin typeface="Book Antiqua"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İçerik Yer Tutucusu 2"/>
          <p:cNvSpPr>
            <a:spLocks noGrp="1"/>
          </p:cNvSpPr>
          <p:nvPr>
            <p:ph idx="4294967295"/>
          </p:nvPr>
        </p:nvSpPr>
        <p:spPr>
          <a:xfrm>
            <a:off x="468313" y="836613"/>
            <a:ext cx="7988300" cy="5184775"/>
          </a:xfrm>
        </p:spPr>
        <p:txBody>
          <a:bodyPr lIns="0" rIns="0"/>
          <a:lstStyle/>
          <a:p>
            <a:pPr eaLnBrk="1" hangingPunct="1">
              <a:buFont typeface="Wingdings" pitchFamily="2" charset="2"/>
              <a:buNone/>
            </a:pPr>
            <a:r>
              <a:rPr lang="tr-TR" sz="1800" dirty="0" smtClean="0">
                <a:latin typeface="Book Antiqua" pitchFamily="18" charset="0"/>
              </a:rPr>
              <a:t>	</a:t>
            </a:r>
            <a:r>
              <a:rPr lang="tr-TR" sz="1800" dirty="0" err="1" smtClean="0">
                <a:latin typeface="Book Antiqua" pitchFamily="18" charset="0"/>
              </a:rPr>
              <a:t>Kernberg</a:t>
            </a:r>
            <a:r>
              <a:rPr lang="tr-TR" sz="1800" dirty="0" smtClean="0">
                <a:latin typeface="Book Antiqua" pitchFamily="18" charset="0"/>
              </a:rPr>
              <a:t> bu ilişkileri açıklamada </a:t>
            </a:r>
            <a:r>
              <a:rPr lang="tr-TR" sz="1800" b="1" dirty="0" smtClean="0">
                <a:latin typeface="Book Antiqua" pitchFamily="18" charset="0"/>
              </a:rPr>
              <a:t>“yapısal analiz”</a:t>
            </a:r>
            <a:r>
              <a:rPr lang="tr-TR" sz="1800" dirty="0" smtClean="0">
                <a:latin typeface="Book Antiqua" pitchFamily="18" charset="0"/>
              </a:rPr>
              <a:t> terimini kullanmış ve </a:t>
            </a:r>
            <a:r>
              <a:rPr lang="tr-TR" sz="1800" dirty="0" err="1" smtClean="0">
                <a:latin typeface="Book Antiqua" pitchFamily="18" charset="0"/>
              </a:rPr>
              <a:t>psikotik</a:t>
            </a:r>
            <a:r>
              <a:rPr lang="tr-TR" sz="1800" dirty="0" smtClean="0">
                <a:latin typeface="Book Antiqua" pitchFamily="18" charset="0"/>
              </a:rPr>
              <a:t>, </a:t>
            </a:r>
            <a:r>
              <a:rPr lang="tr-TR" sz="1800" dirty="0" err="1" smtClean="0">
                <a:latin typeface="Book Antiqua" pitchFamily="18" charset="0"/>
              </a:rPr>
              <a:t>borderline</a:t>
            </a:r>
            <a:r>
              <a:rPr lang="tr-TR" sz="1800" dirty="0" smtClean="0">
                <a:latin typeface="Book Antiqua" pitchFamily="18" charset="0"/>
              </a:rPr>
              <a:t> ve </a:t>
            </a:r>
            <a:r>
              <a:rPr lang="tr-TR" sz="1800" dirty="0" err="1" smtClean="0">
                <a:latin typeface="Book Antiqua" pitchFamily="18" charset="0"/>
              </a:rPr>
              <a:t>nevrotik</a:t>
            </a:r>
            <a:r>
              <a:rPr lang="tr-TR" sz="1800" dirty="0" smtClean="0">
                <a:latin typeface="Book Antiqua" pitchFamily="18" charset="0"/>
              </a:rPr>
              <a:t> kişilik örgütlenmesi tanımlamalarını yapmıştır. </a:t>
            </a:r>
          </a:p>
          <a:p>
            <a:pPr eaLnBrk="1" hangingPunct="1">
              <a:buFont typeface="Wingdings" pitchFamily="2" charset="2"/>
              <a:buNone/>
            </a:pPr>
            <a:endParaRPr lang="tr-TR" sz="1800" dirty="0" smtClean="0">
              <a:latin typeface="Book Antiqua" pitchFamily="18" charset="0"/>
            </a:endParaRPr>
          </a:p>
          <a:p>
            <a:pPr lvl="1" eaLnBrk="1" hangingPunct="1">
              <a:buFont typeface="Wingdings" pitchFamily="2" charset="2"/>
              <a:buNone/>
            </a:pPr>
            <a:r>
              <a:rPr lang="tr-TR" sz="1600" b="1" dirty="0" smtClean="0">
                <a:latin typeface="Book Antiqua" pitchFamily="18" charset="0"/>
              </a:rPr>
              <a:t>	</a:t>
            </a:r>
            <a:r>
              <a:rPr lang="tr-TR" sz="1800" b="1" u="sng" dirty="0" err="1" smtClean="0">
                <a:latin typeface="Book Antiqua" pitchFamily="18" charset="0"/>
              </a:rPr>
              <a:t>Kernberg’e</a:t>
            </a:r>
            <a:r>
              <a:rPr lang="tr-TR" sz="1800" b="1" u="sng" dirty="0" smtClean="0">
                <a:latin typeface="Book Antiqua" pitchFamily="18" charset="0"/>
              </a:rPr>
              <a:t> göre, </a:t>
            </a:r>
          </a:p>
          <a:p>
            <a:pPr lvl="1" eaLnBrk="1" hangingPunct="1"/>
            <a:r>
              <a:rPr lang="tr-TR" sz="1600" b="1" dirty="0" err="1" smtClean="0">
                <a:latin typeface="Book Antiqua" pitchFamily="18" charset="0"/>
              </a:rPr>
              <a:t>Nevrotik</a:t>
            </a:r>
            <a:r>
              <a:rPr lang="tr-TR" sz="1600" b="1" dirty="0" smtClean="0">
                <a:latin typeface="Book Antiqua" pitchFamily="18" charset="0"/>
              </a:rPr>
              <a:t> kişilik örgütlenmesi </a:t>
            </a:r>
            <a:r>
              <a:rPr lang="tr-TR" sz="1600" dirty="0" smtClean="0">
                <a:latin typeface="Book Antiqua" pitchFamily="18" charset="0"/>
              </a:rPr>
              <a:t>içinde, </a:t>
            </a:r>
            <a:r>
              <a:rPr lang="tr-TR" sz="1600" dirty="0" err="1" smtClean="0">
                <a:latin typeface="Book Antiqua" pitchFamily="18" charset="0"/>
              </a:rPr>
              <a:t>semptomatik</a:t>
            </a:r>
            <a:r>
              <a:rPr lang="tr-TR" sz="1600" dirty="0" smtClean="0">
                <a:latin typeface="Book Antiqua" pitchFamily="18" charset="0"/>
              </a:rPr>
              <a:t> nevrozlar ve </a:t>
            </a:r>
            <a:r>
              <a:rPr lang="tr-TR" sz="1600" dirty="0" err="1" smtClean="0">
                <a:latin typeface="Book Antiqua" pitchFamily="18" charset="0"/>
              </a:rPr>
              <a:t>borderline</a:t>
            </a:r>
            <a:r>
              <a:rPr lang="tr-TR" sz="1600" dirty="0" smtClean="0">
                <a:latin typeface="Book Antiqua" pitchFamily="18" charset="0"/>
              </a:rPr>
              <a:t> kişilik patolojileri dışında kalan hastalar yer almaktadır. </a:t>
            </a:r>
          </a:p>
          <a:p>
            <a:pPr lvl="1" eaLnBrk="1" hangingPunct="1"/>
            <a:endParaRPr lang="tr-TR" sz="1600" dirty="0" smtClean="0">
              <a:latin typeface="Book Antiqua" pitchFamily="18" charset="0"/>
            </a:endParaRPr>
          </a:p>
          <a:p>
            <a:pPr lvl="1" eaLnBrk="1" hangingPunct="1"/>
            <a:r>
              <a:rPr lang="tr-TR" sz="1600" b="1" dirty="0" err="1" smtClean="0">
                <a:latin typeface="Book Antiqua" pitchFamily="18" charset="0"/>
              </a:rPr>
              <a:t>Borderline</a:t>
            </a:r>
            <a:r>
              <a:rPr lang="tr-TR" sz="1600" b="1" dirty="0" smtClean="0">
                <a:latin typeface="Book Antiqua" pitchFamily="18" charset="0"/>
              </a:rPr>
              <a:t> kişilik örgütlenmesi</a:t>
            </a:r>
            <a:r>
              <a:rPr lang="tr-TR" sz="1600" dirty="0" smtClean="0">
                <a:latin typeface="Book Antiqua" pitchFamily="18" charset="0"/>
              </a:rPr>
              <a:t> içinde, </a:t>
            </a:r>
            <a:r>
              <a:rPr lang="tr-TR" sz="1600" b="1" dirty="0" smtClean="0">
                <a:latin typeface="Book Antiqua" pitchFamily="18" charset="0"/>
              </a:rPr>
              <a:t>üst düzeyde; </a:t>
            </a:r>
            <a:r>
              <a:rPr lang="tr-TR" sz="1600" dirty="0" smtClean="0">
                <a:latin typeface="Book Antiqua" pitchFamily="18" charset="0"/>
              </a:rPr>
              <a:t>klinik açıdan çoğu histerik, obsesif-</a:t>
            </a:r>
            <a:r>
              <a:rPr lang="tr-TR" sz="1600" dirty="0" err="1" smtClean="0">
                <a:latin typeface="Book Antiqua" pitchFamily="18" charset="0"/>
              </a:rPr>
              <a:t>kompulsif</a:t>
            </a:r>
            <a:r>
              <a:rPr lang="tr-TR" sz="1600" dirty="0" smtClean="0">
                <a:latin typeface="Book Antiqua" pitchFamily="18" charset="0"/>
              </a:rPr>
              <a:t>, depresif kişilikler ve daha organize </a:t>
            </a:r>
            <a:r>
              <a:rPr lang="tr-TR" sz="1600" dirty="0" err="1" smtClean="0">
                <a:latin typeface="Book Antiqua" pitchFamily="18" charset="0"/>
              </a:rPr>
              <a:t>mazoşistik</a:t>
            </a:r>
            <a:r>
              <a:rPr lang="tr-TR" sz="1600" dirty="0" smtClean="0">
                <a:latin typeface="Book Antiqua" pitchFamily="18" charset="0"/>
              </a:rPr>
              <a:t> kişilikler, orta düzeyde; pasif-agresif, </a:t>
            </a:r>
            <a:r>
              <a:rPr lang="tr-TR" sz="1600" dirty="0" err="1" smtClean="0">
                <a:latin typeface="Book Antiqua" pitchFamily="18" charset="0"/>
              </a:rPr>
              <a:t>sadomazoşistik</a:t>
            </a:r>
            <a:r>
              <a:rPr lang="tr-TR" sz="1600" dirty="0" smtClean="0">
                <a:latin typeface="Book Antiqua" pitchFamily="18" charset="0"/>
              </a:rPr>
              <a:t>, </a:t>
            </a:r>
            <a:r>
              <a:rPr lang="tr-TR" sz="1600" dirty="0" err="1" smtClean="0">
                <a:latin typeface="Book Antiqua" pitchFamily="18" charset="0"/>
              </a:rPr>
              <a:t>histrionik</a:t>
            </a:r>
            <a:r>
              <a:rPr lang="tr-TR" sz="1600" dirty="0" smtClean="0">
                <a:latin typeface="Book Antiqua" pitchFamily="18" charset="0"/>
              </a:rPr>
              <a:t> ve narsistik kişilikler, </a:t>
            </a:r>
            <a:r>
              <a:rPr lang="tr-TR" sz="1600" b="1" dirty="0" smtClean="0">
                <a:latin typeface="Book Antiqua" pitchFamily="18" charset="0"/>
              </a:rPr>
              <a:t>alt düzeyde; </a:t>
            </a:r>
            <a:r>
              <a:rPr lang="tr-TR" sz="1600" dirty="0" err="1" smtClean="0">
                <a:latin typeface="Book Antiqua" pitchFamily="18" charset="0"/>
              </a:rPr>
              <a:t>borderline</a:t>
            </a:r>
            <a:r>
              <a:rPr lang="tr-TR" sz="1600" dirty="0" smtClean="0">
                <a:latin typeface="Book Antiqua" pitchFamily="18" charset="0"/>
              </a:rPr>
              <a:t>, düşük düzeyde narsistik, </a:t>
            </a:r>
            <a:r>
              <a:rPr lang="tr-TR" sz="1600" dirty="0" err="1" smtClean="0">
                <a:latin typeface="Book Antiqua" pitchFamily="18" charset="0"/>
              </a:rPr>
              <a:t>antisosyal</a:t>
            </a:r>
            <a:r>
              <a:rPr lang="tr-TR" sz="1600" dirty="0" smtClean="0">
                <a:latin typeface="Book Antiqua" pitchFamily="18" charset="0"/>
              </a:rPr>
              <a:t> kişilikler ve </a:t>
            </a:r>
            <a:r>
              <a:rPr lang="tr-TR" sz="1600" dirty="0" err="1" smtClean="0">
                <a:latin typeface="Book Antiqua" pitchFamily="18" charset="0"/>
              </a:rPr>
              <a:t>hipomanik</a:t>
            </a:r>
            <a:r>
              <a:rPr lang="tr-TR" sz="1600" dirty="0" smtClean="0">
                <a:latin typeface="Book Antiqua" pitchFamily="18" charset="0"/>
              </a:rPr>
              <a:t>, </a:t>
            </a:r>
            <a:r>
              <a:rPr lang="tr-TR" sz="1600" dirty="0" err="1" smtClean="0">
                <a:latin typeface="Book Antiqua" pitchFamily="18" charset="0"/>
              </a:rPr>
              <a:t>şizoid</a:t>
            </a:r>
            <a:r>
              <a:rPr lang="tr-TR" sz="1600" dirty="0" smtClean="0">
                <a:latin typeface="Book Antiqua" pitchFamily="18" charset="0"/>
              </a:rPr>
              <a:t>, </a:t>
            </a:r>
            <a:r>
              <a:rPr lang="tr-TR" sz="1600" dirty="0" err="1" smtClean="0">
                <a:latin typeface="Book Antiqua" pitchFamily="18" charset="0"/>
              </a:rPr>
              <a:t>paranoid</a:t>
            </a:r>
            <a:r>
              <a:rPr lang="tr-TR" sz="1600" dirty="0" smtClean="0">
                <a:latin typeface="Book Antiqua" pitchFamily="18" charset="0"/>
              </a:rPr>
              <a:t> kişilikler yer almaktadır. </a:t>
            </a:r>
          </a:p>
          <a:p>
            <a:pPr lvl="1" eaLnBrk="1" hangingPunct="1"/>
            <a:endParaRPr lang="tr-TR" sz="1600" dirty="0" smtClean="0">
              <a:latin typeface="Book Antiqua" pitchFamily="18" charset="0"/>
            </a:endParaRPr>
          </a:p>
          <a:p>
            <a:pPr lvl="1" eaLnBrk="1" hangingPunct="1"/>
            <a:r>
              <a:rPr lang="tr-TR" sz="1600" b="1" dirty="0" err="1" smtClean="0">
                <a:latin typeface="Book Antiqua" pitchFamily="18" charset="0"/>
              </a:rPr>
              <a:t>Psikotik</a:t>
            </a:r>
            <a:r>
              <a:rPr lang="tr-TR" sz="1600" b="1" dirty="0" smtClean="0">
                <a:latin typeface="Book Antiqua" pitchFamily="18" charset="0"/>
              </a:rPr>
              <a:t> kişilik örgütlenmesi</a:t>
            </a:r>
            <a:r>
              <a:rPr lang="tr-TR" sz="1600" dirty="0" smtClean="0">
                <a:latin typeface="Book Antiqua" pitchFamily="18" charset="0"/>
              </a:rPr>
              <a:t> gösteren hastalarda ise, birincil süreç düşüncesine yatkınlık vardır. Şizofreni ve </a:t>
            </a:r>
            <a:r>
              <a:rPr lang="tr-TR" sz="1600" dirty="0" err="1" smtClean="0">
                <a:latin typeface="Book Antiqua" pitchFamily="18" charset="0"/>
              </a:rPr>
              <a:t>şizofreniform</a:t>
            </a:r>
            <a:r>
              <a:rPr lang="tr-TR" sz="1600" dirty="0" smtClean="0">
                <a:latin typeface="Book Antiqua" pitchFamily="18" charset="0"/>
              </a:rPr>
              <a:t> bozukluklar, majör </a:t>
            </a:r>
            <a:r>
              <a:rPr lang="tr-TR" sz="1600" dirty="0" err="1" smtClean="0">
                <a:latin typeface="Book Antiqua" pitchFamily="18" charset="0"/>
              </a:rPr>
              <a:t>affektif</a:t>
            </a:r>
            <a:r>
              <a:rPr lang="tr-TR" sz="1600" dirty="0" smtClean="0">
                <a:latin typeface="Book Antiqua" pitchFamily="18" charset="0"/>
              </a:rPr>
              <a:t> bozukluklar ve </a:t>
            </a:r>
            <a:r>
              <a:rPr lang="tr-TR" sz="1600" dirty="0" err="1" smtClean="0">
                <a:latin typeface="Book Antiqua" pitchFamily="18" charset="0"/>
              </a:rPr>
              <a:t>paranoid</a:t>
            </a:r>
            <a:r>
              <a:rPr lang="tr-TR" sz="1600" dirty="0" smtClean="0">
                <a:latin typeface="Book Antiqua" pitchFamily="18" charset="0"/>
              </a:rPr>
              <a:t> psikozların tümünü içermektedir </a:t>
            </a:r>
            <a:endParaRPr lang="en-US" sz="1600" dirty="0" smtClean="0">
              <a:latin typeface="Book Antiqua"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İçerik Yer Tutucusu 2"/>
          <p:cNvSpPr>
            <a:spLocks noGrp="1"/>
          </p:cNvSpPr>
          <p:nvPr>
            <p:ph idx="4294967295"/>
          </p:nvPr>
        </p:nvSpPr>
        <p:spPr>
          <a:xfrm>
            <a:off x="755650" y="908050"/>
            <a:ext cx="7843838" cy="4968875"/>
          </a:xfrm>
        </p:spPr>
        <p:txBody>
          <a:bodyPr lIns="0" rIns="0"/>
          <a:lstStyle/>
          <a:p>
            <a:pPr eaLnBrk="1" hangingPunct="1">
              <a:lnSpc>
                <a:spcPct val="90000"/>
              </a:lnSpc>
              <a:buFont typeface="Wingdings" pitchFamily="2" charset="2"/>
              <a:buNone/>
            </a:pPr>
            <a:r>
              <a:rPr lang="tr-TR" sz="2000" b="1" dirty="0" smtClean="0">
                <a:latin typeface="Book Antiqua" pitchFamily="18" charset="0"/>
              </a:rPr>
              <a:t>	</a:t>
            </a:r>
            <a:r>
              <a:rPr lang="tr-TR" sz="2000" b="1" dirty="0" smtClean="0">
                <a:solidFill>
                  <a:schemeClr val="bg2"/>
                </a:solidFill>
                <a:effectLst>
                  <a:outerShdw blurRad="38100" dist="38100" dir="2700000" algn="tl">
                    <a:srgbClr val="000000">
                      <a:alpha val="43137"/>
                    </a:srgbClr>
                  </a:outerShdw>
                </a:effectLst>
                <a:latin typeface="Book Antiqua" pitchFamily="18" charset="0"/>
              </a:rPr>
              <a:t>Kişilik Örgütlenmesi ayrımı neye göre yapılmakta?</a:t>
            </a:r>
          </a:p>
          <a:p>
            <a:pPr eaLnBrk="1" hangingPunct="1">
              <a:lnSpc>
                <a:spcPct val="90000"/>
              </a:lnSpc>
            </a:pPr>
            <a:endParaRPr lang="tr-TR" sz="2000" b="1" dirty="0" smtClean="0">
              <a:solidFill>
                <a:schemeClr val="bg2"/>
              </a:solidFill>
              <a:latin typeface="Book Antiqua" pitchFamily="18" charset="0"/>
            </a:endParaRPr>
          </a:p>
          <a:p>
            <a:pPr eaLnBrk="1" hangingPunct="1">
              <a:lnSpc>
                <a:spcPct val="90000"/>
              </a:lnSpc>
            </a:pPr>
            <a:endParaRPr lang="tr-TR" sz="1600" dirty="0" smtClean="0">
              <a:latin typeface="Book Antiqua" pitchFamily="18" charset="0"/>
            </a:endParaRPr>
          </a:p>
          <a:p>
            <a:pPr lvl="1" eaLnBrk="1" hangingPunct="1">
              <a:lnSpc>
                <a:spcPct val="90000"/>
              </a:lnSpc>
              <a:buSzPct val="130000"/>
              <a:buFont typeface="Wingdings" pitchFamily="2" charset="2"/>
              <a:buChar char="§"/>
            </a:pPr>
            <a:r>
              <a:rPr lang="tr-TR" sz="1600" dirty="0" smtClean="0">
                <a:latin typeface="Book Antiqua" pitchFamily="18" charset="0"/>
              </a:rPr>
              <a:t>Hastanın kimlik bütünlüğünün derecesine, </a:t>
            </a:r>
          </a:p>
          <a:p>
            <a:pPr lvl="1" eaLnBrk="1" hangingPunct="1">
              <a:lnSpc>
                <a:spcPct val="90000"/>
              </a:lnSpc>
              <a:buSzPct val="130000"/>
              <a:buFont typeface="Wingdings" pitchFamily="2" charset="2"/>
              <a:buChar char="§"/>
            </a:pPr>
            <a:r>
              <a:rPr lang="tr-TR" sz="1600" dirty="0" smtClean="0">
                <a:latin typeface="Book Antiqua" pitchFamily="18" charset="0"/>
              </a:rPr>
              <a:t>Savunma girişimlerinin tiplerine ve </a:t>
            </a:r>
          </a:p>
          <a:p>
            <a:pPr lvl="1" eaLnBrk="1" hangingPunct="1">
              <a:lnSpc>
                <a:spcPct val="90000"/>
              </a:lnSpc>
              <a:buSzPct val="130000"/>
              <a:buFont typeface="Wingdings" pitchFamily="2" charset="2"/>
              <a:buChar char="§"/>
            </a:pPr>
            <a:r>
              <a:rPr lang="tr-TR" sz="1600" dirty="0" smtClean="0">
                <a:latin typeface="Book Antiqua" pitchFamily="18" charset="0"/>
              </a:rPr>
              <a:t>Gerçeği değerlendirme kapasitesine göre kişilik örgütlenmesi ayırımı yapılmaktadır. </a:t>
            </a:r>
          </a:p>
          <a:p>
            <a:pPr eaLnBrk="1" hangingPunct="1">
              <a:lnSpc>
                <a:spcPct val="90000"/>
              </a:lnSpc>
            </a:pPr>
            <a:endParaRPr lang="tr-TR" sz="1600" dirty="0" smtClean="0">
              <a:latin typeface="Book Antiqua" pitchFamily="18" charset="0"/>
            </a:endParaRPr>
          </a:p>
          <a:p>
            <a:pPr eaLnBrk="1" hangingPunct="1">
              <a:lnSpc>
                <a:spcPct val="90000"/>
              </a:lnSpc>
            </a:pPr>
            <a:r>
              <a:rPr lang="tr-TR" sz="1600" dirty="0" smtClean="0">
                <a:latin typeface="Book Antiqua" pitchFamily="18" charset="0"/>
              </a:rPr>
              <a:t>Bu yaklaşım içselleştirilmiş kendilik ve nesne ilişkilerini ön plana çıkarmakta ve işlevselliği irdeleyen yanıyla belli bir oranda esnekliğe izin veren, bu nedenle  bilhassa tedavi, ruhsal bakım ve psikoterapide çok önemli yararlar sağlayan bir yaklaşım sunmaktadır.</a:t>
            </a:r>
          </a:p>
          <a:p>
            <a:pPr eaLnBrk="1" hangingPunct="1">
              <a:lnSpc>
                <a:spcPct val="90000"/>
              </a:lnSpc>
            </a:pPr>
            <a:endParaRPr lang="tr-TR" sz="1600" dirty="0" smtClean="0">
              <a:latin typeface="Book Antiqua" pitchFamily="18" charset="0"/>
            </a:endParaRPr>
          </a:p>
          <a:p>
            <a:pPr eaLnBrk="1" hangingPunct="1">
              <a:lnSpc>
                <a:spcPct val="90000"/>
              </a:lnSpc>
            </a:pPr>
            <a:r>
              <a:rPr lang="tr-TR" sz="1600" dirty="0" smtClean="0">
                <a:latin typeface="Book Antiqua" pitchFamily="18" charset="0"/>
              </a:rPr>
              <a:t>Kişinin değişik anlarda belirli zorlanmalar ya da destekler karşısında farklı kişilik örgütlenmesi gösterebileceğini ancak olağan koşullarda temel bir kişilik örgütlenmesi içinde kalabileceğini belirtir</a:t>
            </a:r>
            <a:r>
              <a:rPr lang="tr-TR" sz="1600" dirty="0">
                <a:latin typeface="Book Antiqua" pitchFamily="18" charset="0"/>
              </a:rPr>
              <a:t>.</a:t>
            </a:r>
            <a:endParaRPr lang="tr-TR" sz="1600" dirty="0" smtClean="0">
              <a:latin typeface="Book Antiqua" pitchFamily="18" charset="0"/>
            </a:endParaRPr>
          </a:p>
          <a:p>
            <a:pPr eaLnBrk="1" hangingPunct="1">
              <a:lnSpc>
                <a:spcPct val="90000"/>
              </a:lnSpc>
            </a:pPr>
            <a:endParaRPr lang="tr-TR" sz="1600" dirty="0" smtClean="0">
              <a:latin typeface="Book Antiqua" pitchFamily="18" charset="0"/>
            </a:endParaRPr>
          </a:p>
          <a:p>
            <a:pPr eaLnBrk="1" hangingPunct="1">
              <a:lnSpc>
                <a:spcPct val="90000"/>
              </a:lnSpc>
            </a:pPr>
            <a:r>
              <a:rPr lang="tr-TR" sz="1600" dirty="0" smtClean="0">
                <a:latin typeface="Book Antiqua" pitchFamily="18" charset="0"/>
              </a:rPr>
              <a:t>Yani hastayı sadece belirtilerine göre değil, bütünsel olarak anlamayı, tedavi, bakım ve psikoterapiyi bir süreç olarak görebilmeyi kolaylaştırır.</a:t>
            </a:r>
            <a:endParaRPr lang="en-US" sz="1600" dirty="0" smtClean="0">
              <a:latin typeface="Book Antiqua" pitchFamily="18" charset="0"/>
            </a:endParaRPr>
          </a:p>
          <a:p>
            <a:pPr eaLnBrk="1" hangingPunct="1">
              <a:lnSpc>
                <a:spcPct val="90000"/>
              </a:lnSpc>
            </a:pPr>
            <a:endParaRPr lang="en-US" sz="1600" dirty="0" smtClean="0">
              <a:latin typeface="Book Antiqua"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Başlık 1"/>
          <p:cNvSpPr>
            <a:spLocks noGrp="1"/>
          </p:cNvSpPr>
          <p:nvPr>
            <p:ph type="title" idx="4294967295"/>
          </p:nvPr>
        </p:nvSpPr>
        <p:spPr>
          <a:xfrm>
            <a:off x="971550" y="620713"/>
            <a:ext cx="6048375" cy="1038225"/>
          </a:xfrm>
        </p:spPr>
        <p:txBody>
          <a:bodyPr lIns="0" rIns="0" anchor="ctr"/>
          <a:lstStyle/>
          <a:p>
            <a:pPr algn="ctr" eaLnBrk="1" hangingPunct="1"/>
            <a:r>
              <a:rPr lang="tr-TR" sz="3200" b="1" smtClean="0">
                <a:latin typeface="Book Antiqua" pitchFamily="18" charset="0"/>
              </a:rPr>
              <a:t>Epidemiyolojisi</a:t>
            </a:r>
            <a:endParaRPr lang="en-US" sz="3200" b="1" smtClean="0">
              <a:latin typeface="Book Antiqua" pitchFamily="18" charset="0"/>
            </a:endParaRPr>
          </a:p>
        </p:txBody>
      </p:sp>
      <p:sp>
        <p:nvSpPr>
          <p:cNvPr id="50178" name="İçerik Yer Tutucusu 2"/>
          <p:cNvSpPr>
            <a:spLocks noGrp="1"/>
          </p:cNvSpPr>
          <p:nvPr>
            <p:ph idx="4294967295"/>
          </p:nvPr>
        </p:nvSpPr>
        <p:spPr>
          <a:xfrm>
            <a:off x="457200" y="1828800"/>
            <a:ext cx="8229600" cy="3548063"/>
          </a:xfrm>
        </p:spPr>
        <p:txBody>
          <a:bodyPr lIns="0" rIns="0"/>
          <a:lstStyle/>
          <a:p>
            <a:pPr marL="68263" indent="0" eaLnBrk="1" hangingPunct="1">
              <a:buFont typeface="Wingdings" pitchFamily="2" charset="2"/>
              <a:buNone/>
            </a:pPr>
            <a:r>
              <a:rPr lang="tr-TR" dirty="0" smtClean="0"/>
              <a:t>    </a:t>
            </a:r>
            <a:r>
              <a:rPr lang="tr-TR" dirty="0"/>
              <a:t> </a:t>
            </a:r>
            <a:r>
              <a:rPr lang="tr-TR" dirty="0" smtClean="0"/>
              <a:t>  </a:t>
            </a:r>
            <a:r>
              <a:rPr lang="tr-TR" sz="1800" b="1" dirty="0" smtClean="0">
                <a:latin typeface="Book Antiqua" pitchFamily="18" charset="0"/>
              </a:rPr>
              <a:t>Epidemiyolojik çalışmalar;</a:t>
            </a:r>
          </a:p>
          <a:p>
            <a:pPr marL="742950" lvl="1" indent="-285750" eaLnBrk="1" hangingPunct="1"/>
            <a:r>
              <a:rPr lang="tr-TR" sz="1600" dirty="0" smtClean="0">
                <a:latin typeface="Book Antiqua" pitchFamily="18" charset="0"/>
              </a:rPr>
              <a:t>Genel toplumda kişilik bozukluğu yaygınlığının %10-13 olduğunu,  </a:t>
            </a:r>
          </a:p>
          <a:p>
            <a:pPr marL="742950" lvl="1" indent="-285750" eaLnBrk="1" hangingPunct="1"/>
            <a:endParaRPr lang="tr-TR" sz="1600" dirty="0" smtClean="0">
              <a:latin typeface="Book Antiqua" pitchFamily="18" charset="0"/>
            </a:endParaRPr>
          </a:p>
          <a:p>
            <a:pPr marL="742950" lvl="1" indent="-285750" eaLnBrk="1" hangingPunct="1"/>
            <a:r>
              <a:rPr lang="tr-TR" sz="1600" dirty="0" smtClean="0">
                <a:latin typeface="Book Antiqua" pitchFamily="18" charset="0"/>
              </a:rPr>
              <a:t>Ayaktan başvuran hastalarda %30-50 oranında kişilik bozukluğu saptandığını, </a:t>
            </a:r>
          </a:p>
          <a:p>
            <a:pPr marL="742950" lvl="1" indent="-285750" eaLnBrk="1" hangingPunct="1"/>
            <a:endParaRPr lang="tr-TR" sz="1600" dirty="0" smtClean="0">
              <a:latin typeface="Book Antiqua" pitchFamily="18" charset="0"/>
            </a:endParaRPr>
          </a:p>
          <a:p>
            <a:pPr marL="742950" lvl="1" indent="-285750" eaLnBrk="1" hangingPunct="1"/>
            <a:r>
              <a:rPr lang="tr-TR" sz="1600" dirty="0" smtClean="0">
                <a:latin typeface="Book Antiqua" pitchFamily="18" charset="0"/>
              </a:rPr>
              <a:t>Acil servislere başvuran hastaların neredeyse %25’ini oluşturduğunu ve bunların en sıklıkla </a:t>
            </a:r>
            <a:r>
              <a:rPr lang="tr-TR" sz="1600" dirty="0" err="1" smtClean="0">
                <a:latin typeface="Book Antiqua" pitchFamily="18" charset="0"/>
              </a:rPr>
              <a:t>borderline</a:t>
            </a:r>
            <a:r>
              <a:rPr lang="tr-TR" sz="1600" dirty="0" smtClean="0">
                <a:latin typeface="Book Antiqua" pitchFamily="18" charset="0"/>
              </a:rPr>
              <a:t> ve </a:t>
            </a:r>
            <a:r>
              <a:rPr lang="tr-TR" sz="1600" dirty="0" err="1" smtClean="0">
                <a:latin typeface="Book Antiqua" pitchFamily="18" charset="0"/>
              </a:rPr>
              <a:t>histrionik</a:t>
            </a:r>
            <a:r>
              <a:rPr lang="tr-TR" sz="1600" dirty="0" smtClean="0">
                <a:latin typeface="Book Antiqua" pitchFamily="18" charset="0"/>
              </a:rPr>
              <a:t> kişilik bozukluğu hastaları olduğunu, </a:t>
            </a:r>
          </a:p>
          <a:p>
            <a:pPr marL="742950" lvl="1" indent="-285750" eaLnBrk="1" hangingPunct="1"/>
            <a:endParaRPr lang="tr-TR" sz="1600" dirty="0" smtClean="0">
              <a:latin typeface="Book Antiqua" pitchFamily="18" charset="0"/>
            </a:endParaRPr>
          </a:p>
          <a:p>
            <a:pPr marL="742950" lvl="1" indent="-285750" eaLnBrk="1" hangingPunct="1"/>
            <a:r>
              <a:rPr lang="tr-TR" sz="1600" dirty="0" smtClean="0">
                <a:latin typeface="Book Antiqua" pitchFamily="18" charset="0"/>
              </a:rPr>
              <a:t>Yataklı servislerde en çok </a:t>
            </a:r>
            <a:r>
              <a:rPr lang="tr-TR" sz="1600" dirty="0" err="1" smtClean="0">
                <a:latin typeface="Book Antiqua" pitchFamily="18" charset="0"/>
              </a:rPr>
              <a:t>borderline</a:t>
            </a:r>
            <a:r>
              <a:rPr lang="tr-TR" sz="1600" dirty="0" smtClean="0">
                <a:latin typeface="Book Antiqua" pitchFamily="18" charset="0"/>
              </a:rPr>
              <a:t> hastaların bulunduğunu bildirmektedir.</a:t>
            </a:r>
            <a:endParaRPr lang="en-US" sz="1600" dirty="0" smtClean="0">
              <a:latin typeface="Book Antiqua"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Başlık 1"/>
          <p:cNvSpPr>
            <a:spLocks noGrp="1"/>
          </p:cNvSpPr>
          <p:nvPr>
            <p:ph type="title" idx="4294967295"/>
          </p:nvPr>
        </p:nvSpPr>
        <p:spPr>
          <a:xfrm>
            <a:off x="900113" y="476250"/>
            <a:ext cx="7772400" cy="1143000"/>
          </a:xfrm>
        </p:spPr>
        <p:txBody>
          <a:bodyPr lIns="0" rIns="0" anchor="ctr"/>
          <a:lstStyle/>
          <a:p>
            <a:pPr eaLnBrk="1" hangingPunct="1"/>
            <a:r>
              <a:rPr lang="tr-TR" sz="3200" b="1" smtClean="0"/>
              <a:t>Klinik Görünüm</a:t>
            </a:r>
            <a:endParaRPr lang="en-US" sz="3200" b="1" smtClean="0"/>
          </a:p>
        </p:txBody>
      </p:sp>
      <p:sp>
        <p:nvSpPr>
          <p:cNvPr id="51202" name="İçerik Yer Tutucusu 2"/>
          <p:cNvSpPr>
            <a:spLocks noGrp="1"/>
          </p:cNvSpPr>
          <p:nvPr>
            <p:ph idx="4294967295"/>
          </p:nvPr>
        </p:nvSpPr>
        <p:spPr>
          <a:xfrm>
            <a:off x="611188" y="1773238"/>
            <a:ext cx="7847012" cy="4824412"/>
          </a:xfrm>
        </p:spPr>
        <p:txBody>
          <a:bodyPr lIns="0" rIns="0"/>
          <a:lstStyle/>
          <a:p>
            <a:pPr eaLnBrk="1" hangingPunct="1">
              <a:lnSpc>
                <a:spcPct val="90000"/>
              </a:lnSpc>
            </a:pPr>
            <a:r>
              <a:rPr lang="tr-TR" sz="1800" dirty="0" smtClean="0">
                <a:latin typeface="Book Antiqua" pitchFamily="18" charset="0"/>
              </a:rPr>
              <a:t>Kişilik bozukluğu olan bireyler zihinsel tasarımlarının etkisiyle kendi içlerinde yaşadıkları karmaşık süreçleri dış dünyaya ve ilişkide oldukları kişilere yansıtarak, diğerleri üzerinden yaşama eğilimi gösterirler . </a:t>
            </a:r>
          </a:p>
          <a:p>
            <a:pPr eaLnBrk="1" hangingPunct="1">
              <a:lnSpc>
                <a:spcPct val="90000"/>
              </a:lnSpc>
            </a:pPr>
            <a:endParaRPr lang="tr-TR" sz="1800" dirty="0" smtClean="0">
              <a:latin typeface="Book Antiqua" pitchFamily="18" charset="0"/>
            </a:endParaRPr>
          </a:p>
          <a:p>
            <a:pPr eaLnBrk="1" hangingPunct="1">
              <a:lnSpc>
                <a:spcPct val="90000"/>
              </a:lnSpc>
            </a:pPr>
            <a:r>
              <a:rPr lang="tr-TR" sz="1800" b="1" dirty="0" smtClean="0">
                <a:latin typeface="Book Antiqua" pitchFamily="18" charset="0"/>
              </a:rPr>
              <a:t>Örneğin,</a:t>
            </a:r>
            <a:r>
              <a:rPr lang="tr-TR" sz="1800" dirty="0" smtClean="0">
                <a:latin typeface="Book Antiqua" pitchFamily="18" charset="0"/>
              </a:rPr>
              <a:t> yetersiz bir kendilik imgesi ve ihmal eden ebeveyn tasarımına sahip bir hasta, kendini yetersiz biri olarak algılar ve sürekli ihmal edildiğinden yakınır. </a:t>
            </a:r>
          </a:p>
          <a:p>
            <a:pPr eaLnBrk="1" hangingPunct="1">
              <a:lnSpc>
                <a:spcPct val="90000"/>
              </a:lnSpc>
            </a:pPr>
            <a:endParaRPr lang="tr-TR" sz="1800" dirty="0" smtClean="0">
              <a:latin typeface="Book Antiqua" pitchFamily="18" charset="0"/>
            </a:endParaRPr>
          </a:p>
          <a:p>
            <a:pPr eaLnBrk="1" hangingPunct="1">
              <a:lnSpc>
                <a:spcPct val="90000"/>
              </a:lnSpc>
            </a:pPr>
            <a:r>
              <a:rPr lang="tr-TR" sz="1800" dirty="0" smtClean="0">
                <a:latin typeface="Book Antiqua" pitchFamily="18" charset="0"/>
              </a:rPr>
              <a:t>İlişkilerinde daima çarpıtılmış ve bozuk algılamalara bağlı sorunlar ortaya çıkar. </a:t>
            </a:r>
          </a:p>
          <a:p>
            <a:pPr eaLnBrk="1" hangingPunct="1">
              <a:lnSpc>
                <a:spcPct val="90000"/>
              </a:lnSpc>
            </a:pPr>
            <a:endParaRPr lang="tr-TR" sz="1800" dirty="0" smtClean="0">
              <a:latin typeface="Book Antiqua" pitchFamily="18" charset="0"/>
            </a:endParaRPr>
          </a:p>
          <a:p>
            <a:pPr eaLnBrk="1" hangingPunct="1">
              <a:lnSpc>
                <a:spcPct val="90000"/>
              </a:lnSpc>
            </a:pPr>
            <a:r>
              <a:rPr lang="tr-TR" sz="1800" dirty="0" smtClean="0">
                <a:latin typeface="Book Antiqua" pitchFamily="18" charset="0"/>
              </a:rPr>
              <a:t>Çoğu zaman bu durum tedavi ekibine yönelik karşılanması zor, yoğun beklentilere yol açar.</a:t>
            </a:r>
          </a:p>
          <a:p>
            <a:pPr eaLnBrk="1" hangingPunct="1">
              <a:lnSpc>
                <a:spcPct val="90000"/>
              </a:lnSpc>
            </a:pPr>
            <a:endParaRPr lang="tr-TR" sz="1800" dirty="0" smtClean="0">
              <a:latin typeface="Book Antiqua" pitchFamily="18" charset="0"/>
            </a:endParaRPr>
          </a:p>
          <a:p>
            <a:pPr eaLnBrk="1" hangingPunct="1">
              <a:lnSpc>
                <a:spcPct val="90000"/>
              </a:lnSpc>
            </a:pPr>
            <a:r>
              <a:rPr lang="tr-TR" sz="1800" dirty="0" smtClean="0">
                <a:latin typeface="Book Antiqua" pitchFamily="18" charset="0"/>
              </a:rPr>
              <a:t>Diğerleriyle ilişkide güçlükler yaratan, huzursuz, beklentili, düşmanca veya </a:t>
            </a:r>
            <a:r>
              <a:rPr lang="tr-TR" sz="1800" dirty="0" err="1" smtClean="0">
                <a:latin typeface="Book Antiqua" pitchFamily="18" charset="0"/>
              </a:rPr>
              <a:t>manipülatif</a:t>
            </a:r>
            <a:r>
              <a:rPr lang="tr-TR" sz="1800" dirty="0" smtClean="0">
                <a:latin typeface="Book Antiqua" pitchFamily="18" charset="0"/>
              </a:rPr>
              <a:t> davranışlar gösterirler.</a:t>
            </a:r>
            <a:endParaRPr lang="en-US"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İçerik Yer Tutucusu 2"/>
          <p:cNvSpPr>
            <a:spLocks noGrp="1"/>
          </p:cNvSpPr>
          <p:nvPr>
            <p:ph idx="4294967295"/>
          </p:nvPr>
        </p:nvSpPr>
        <p:spPr>
          <a:xfrm>
            <a:off x="611560" y="1196752"/>
            <a:ext cx="7772400" cy="4641850"/>
          </a:xfrm>
        </p:spPr>
        <p:txBody>
          <a:bodyPr lIns="0" rIns="0"/>
          <a:lstStyle/>
          <a:p>
            <a:pPr marL="68263" indent="0" eaLnBrk="1" hangingPunct="1">
              <a:lnSpc>
                <a:spcPct val="80000"/>
              </a:lnSpc>
              <a:buFont typeface="Wingdings" pitchFamily="2" charset="2"/>
              <a:buNone/>
            </a:pPr>
            <a:r>
              <a:rPr lang="tr-TR" sz="2600" dirty="0" smtClean="0"/>
              <a:t>      </a:t>
            </a:r>
            <a:r>
              <a:rPr lang="tr-TR" sz="2000" b="1" dirty="0" smtClean="0">
                <a:solidFill>
                  <a:schemeClr val="tx2">
                    <a:lumMod val="75000"/>
                  </a:schemeClr>
                </a:solidFill>
                <a:latin typeface="Book Antiqua" pitchFamily="18" charset="0"/>
              </a:rPr>
              <a:t>Özellikle ağır kişilik bozukluklarında;</a:t>
            </a:r>
          </a:p>
          <a:p>
            <a:pPr marL="68263" indent="0" eaLnBrk="1" hangingPunct="1">
              <a:lnSpc>
                <a:spcPct val="80000"/>
              </a:lnSpc>
              <a:buFont typeface="Wingdings" pitchFamily="2" charset="2"/>
              <a:buNone/>
            </a:pPr>
            <a:endParaRPr lang="tr-TR" sz="1800" b="1" dirty="0" smtClean="0">
              <a:latin typeface="Book Antiqua" pitchFamily="18" charset="0"/>
            </a:endParaRPr>
          </a:p>
          <a:p>
            <a:pPr marL="742950" lvl="1" indent="-285750" eaLnBrk="1" hangingPunct="1">
              <a:lnSpc>
                <a:spcPct val="80000"/>
              </a:lnSpc>
            </a:pPr>
            <a:r>
              <a:rPr lang="tr-TR" sz="1800" dirty="0" err="1" smtClean="0">
                <a:latin typeface="Book Antiqua" pitchFamily="18" charset="0"/>
              </a:rPr>
              <a:t>Anksiyete</a:t>
            </a:r>
            <a:r>
              <a:rPr lang="tr-TR" sz="1800" dirty="0" smtClean="0">
                <a:latin typeface="Book Antiqua" pitchFamily="18" charset="0"/>
              </a:rPr>
              <a:t> toleransı düşüktür,</a:t>
            </a:r>
          </a:p>
          <a:p>
            <a:pPr marL="68263" indent="0" eaLnBrk="1" hangingPunct="1">
              <a:lnSpc>
                <a:spcPct val="80000"/>
              </a:lnSpc>
            </a:pPr>
            <a:endParaRPr lang="tr-TR" sz="1800" dirty="0" smtClean="0">
              <a:latin typeface="Book Antiqua" pitchFamily="18" charset="0"/>
            </a:endParaRPr>
          </a:p>
          <a:p>
            <a:pPr marL="742950" lvl="1" indent="-285750" eaLnBrk="1" hangingPunct="1">
              <a:lnSpc>
                <a:spcPct val="80000"/>
              </a:lnSpc>
            </a:pPr>
            <a:r>
              <a:rPr lang="tr-TR" sz="1800" dirty="0" smtClean="0">
                <a:latin typeface="Book Antiqua" pitchFamily="18" charset="0"/>
              </a:rPr>
              <a:t>Ayrılık ve engellenme gibi kaygı yaratan durumlar karşısında regresyona girme eğilimleri vardır, </a:t>
            </a:r>
          </a:p>
          <a:p>
            <a:pPr marL="68263" indent="0" eaLnBrk="1" hangingPunct="1">
              <a:lnSpc>
                <a:spcPct val="80000"/>
              </a:lnSpc>
            </a:pPr>
            <a:endParaRPr lang="tr-TR" sz="1800" dirty="0" smtClean="0">
              <a:latin typeface="Book Antiqua" pitchFamily="18" charset="0"/>
            </a:endParaRPr>
          </a:p>
          <a:p>
            <a:pPr marL="742950" lvl="1" indent="-285750" eaLnBrk="1" hangingPunct="1">
              <a:lnSpc>
                <a:spcPct val="80000"/>
              </a:lnSpc>
            </a:pPr>
            <a:r>
              <a:rPr lang="tr-TR" sz="1800" dirty="0" smtClean="0">
                <a:latin typeface="Book Antiqua" pitchFamily="18" charset="0"/>
              </a:rPr>
              <a:t>Zorlandıkları durumlarla başa çıkmak için alkol ve madde kullanımı, </a:t>
            </a:r>
            <a:r>
              <a:rPr lang="tr-TR" sz="1800" dirty="0" err="1" smtClean="0">
                <a:latin typeface="Book Antiqua" pitchFamily="18" charset="0"/>
              </a:rPr>
              <a:t>impulsif</a:t>
            </a:r>
            <a:r>
              <a:rPr lang="tr-TR" sz="1800" dirty="0" smtClean="0">
                <a:latin typeface="Book Antiqua" pitchFamily="18" charset="0"/>
              </a:rPr>
              <a:t> biçimde intihar, kendini yaralama (self </a:t>
            </a:r>
            <a:r>
              <a:rPr lang="tr-TR" sz="1800" dirty="0" err="1" smtClean="0">
                <a:latin typeface="Book Antiqua" pitchFamily="18" charset="0"/>
              </a:rPr>
              <a:t>mutilasyon</a:t>
            </a:r>
            <a:r>
              <a:rPr lang="tr-TR" sz="1800" dirty="0" smtClean="0">
                <a:latin typeface="Book Antiqua" pitchFamily="18" charset="0"/>
              </a:rPr>
              <a:t>) ve eyleme vuruk (</a:t>
            </a:r>
            <a:r>
              <a:rPr lang="tr-TR" sz="1800" dirty="0" err="1" smtClean="0">
                <a:latin typeface="Book Antiqua" pitchFamily="18" charset="0"/>
              </a:rPr>
              <a:t>acting</a:t>
            </a:r>
            <a:r>
              <a:rPr lang="tr-TR" sz="1800" dirty="0" smtClean="0">
                <a:latin typeface="Book Antiqua" pitchFamily="18" charset="0"/>
              </a:rPr>
              <a:t> </a:t>
            </a:r>
            <a:r>
              <a:rPr lang="tr-TR" sz="1800" dirty="0" err="1" smtClean="0">
                <a:latin typeface="Book Antiqua" pitchFamily="18" charset="0"/>
              </a:rPr>
              <a:t>out</a:t>
            </a:r>
            <a:r>
              <a:rPr lang="tr-TR" sz="1800" dirty="0" smtClean="0">
                <a:latin typeface="Book Antiqua" pitchFamily="18" charset="0"/>
              </a:rPr>
              <a:t>) davranışlar gösterirler,</a:t>
            </a:r>
          </a:p>
          <a:p>
            <a:pPr marL="68263" indent="0" eaLnBrk="1" hangingPunct="1">
              <a:lnSpc>
                <a:spcPct val="80000"/>
              </a:lnSpc>
            </a:pPr>
            <a:endParaRPr lang="tr-TR" sz="1800" dirty="0" smtClean="0">
              <a:latin typeface="Book Antiqua" pitchFamily="18" charset="0"/>
            </a:endParaRPr>
          </a:p>
          <a:p>
            <a:pPr marL="742950" lvl="1" indent="-285750" eaLnBrk="1" hangingPunct="1">
              <a:lnSpc>
                <a:spcPct val="80000"/>
              </a:lnSpc>
            </a:pPr>
            <a:r>
              <a:rPr lang="tr-TR" sz="1800" dirty="0" err="1" smtClean="0">
                <a:latin typeface="Book Antiqua" pitchFamily="18" charset="0"/>
              </a:rPr>
              <a:t>Polisemptomatik</a:t>
            </a:r>
            <a:r>
              <a:rPr lang="tr-TR" sz="1800" dirty="0" smtClean="0">
                <a:latin typeface="Book Antiqua" pitchFamily="18" charset="0"/>
              </a:rPr>
              <a:t> bir klinik görünüm vardır: depresyon belirtileri, </a:t>
            </a:r>
            <a:r>
              <a:rPr lang="tr-TR" sz="1800" dirty="0" err="1" smtClean="0">
                <a:latin typeface="Book Antiqua" pitchFamily="18" charset="0"/>
              </a:rPr>
              <a:t>perversiyonlar</a:t>
            </a:r>
            <a:r>
              <a:rPr lang="tr-TR" sz="1800" dirty="0" smtClean="0">
                <a:latin typeface="Book Antiqua" pitchFamily="18" charset="0"/>
              </a:rPr>
              <a:t>,  </a:t>
            </a:r>
            <a:r>
              <a:rPr lang="tr-TR" sz="1800" dirty="0" err="1" smtClean="0">
                <a:latin typeface="Book Antiqua" pitchFamily="18" charset="0"/>
              </a:rPr>
              <a:t>anksiyete</a:t>
            </a:r>
            <a:r>
              <a:rPr lang="tr-TR" sz="1800" dirty="0" smtClean="0">
                <a:latin typeface="Book Antiqua" pitchFamily="18" charset="0"/>
              </a:rPr>
              <a:t> belirtileri, cinsel işlev bozuklukları,  obsesif belirtiler, </a:t>
            </a:r>
            <a:r>
              <a:rPr lang="tr-TR" sz="1800" dirty="0" err="1" smtClean="0">
                <a:latin typeface="Book Antiqua" pitchFamily="18" charset="0"/>
              </a:rPr>
              <a:t>psikotik</a:t>
            </a:r>
            <a:r>
              <a:rPr lang="tr-TR" sz="1800" dirty="0" smtClean="0">
                <a:latin typeface="Book Antiqua" pitchFamily="18" charset="0"/>
              </a:rPr>
              <a:t> belirtiler, </a:t>
            </a:r>
            <a:r>
              <a:rPr lang="tr-TR" sz="1800" dirty="0" err="1" smtClean="0">
                <a:latin typeface="Book Antiqua" pitchFamily="18" charset="0"/>
              </a:rPr>
              <a:t>disosiyasyon</a:t>
            </a:r>
            <a:r>
              <a:rPr lang="tr-TR" sz="1800" dirty="0" smtClean="0">
                <a:latin typeface="Book Antiqua" pitchFamily="18" charset="0"/>
              </a:rPr>
              <a:t>, </a:t>
            </a:r>
            <a:r>
              <a:rPr lang="tr-TR" sz="1800" dirty="0" err="1" smtClean="0">
                <a:latin typeface="Book Antiqua" pitchFamily="18" charset="0"/>
              </a:rPr>
              <a:t>duygudurum</a:t>
            </a:r>
            <a:r>
              <a:rPr lang="tr-TR" sz="1800" dirty="0" smtClean="0">
                <a:latin typeface="Book Antiqua" pitchFamily="18" charset="0"/>
              </a:rPr>
              <a:t> dalgalanmaları vb..</a:t>
            </a:r>
          </a:p>
          <a:p>
            <a:pPr marL="68263" indent="0" eaLnBrk="1" hangingPunct="1">
              <a:lnSpc>
                <a:spcPct val="80000"/>
              </a:lnSpc>
            </a:pPr>
            <a:endParaRPr lang="tr-TR" sz="1800" dirty="0" smtClean="0">
              <a:latin typeface="Book Antiqua" pitchFamily="18" charset="0"/>
            </a:endParaRPr>
          </a:p>
          <a:p>
            <a:pPr marL="742950" lvl="1" indent="-285750" eaLnBrk="1" hangingPunct="1">
              <a:lnSpc>
                <a:spcPct val="80000"/>
              </a:lnSpc>
            </a:pPr>
            <a:r>
              <a:rPr lang="tr-TR" sz="1800" dirty="0" smtClean="0">
                <a:latin typeface="Book Antiqua" pitchFamily="18" charset="0"/>
              </a:rPr>
              <a:t>İşlevsellikleri değişkendir. </a:t>
            </a:r>
          </a:p>
          <a:p>
            <a:pPr marL="68263" indent="0" eaLnBrk="1" hangingPunct="1">
              <a:lnSpc>
                <a:spcPct val="80000"/>
              </a:lnSpc>
            </a:pPr>
            <a:endParaRPr lang="en-US"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Başlık 1"/>
          <p:cNvSpPr>
            <a:spLocks noGrp="1"/>
          </p:cNvSpPr>
          <p:nvPr>
            <p:ph type="title" idx="4294967295"/>
          </p:nvPr>
        </p:nvSpPr>
        <p:spPr>
          <a:xfrm>
            <a:off x="1042988" y="625475"/>
            <a:ext cx="7556500" cy="1038225"/>
          </a:xfrm>
        </p:spPr>
        <p:txBody>
          <a:bodyPr lIns="0" rIns="0" anchor="ctr"/>
          <a:lstStyle/>
          <a:p>
            <a:pPr eaLnBrk="1" hangingPunct="1"/>
            <a:r>
              <a:rPr lang="tr-TR" sz="2400" b="1" smtClean="0">
                <a:latin typeface="Book Antiqua" pitchFamily="18" charset="0"/>
              </a:rPr>
              <a:t>A Kümesi Kişilik Bozuklukları</a:t>
            </a:r>
            <a:endParaRPr lang="en-US" sz="2400" smtClean="0">
              <a:latin typeface="Book Antiqua" pitchFamily="18" charset="0"/>
            </a:endParaRPr>
          </a:p>
        </p:txBody>
      </p:sp>
      <p:sp>
        <p:nvSpPr>
          <p:cNvPr id="55298" name="İçerik Yer Tutucusu 2"/>
          <p:cNvSpPr>
            <a:spLocks noGrp="1"/>
          </p:cNvSpPr>
          <p:nvPr>
            <p:ph idx="4294967295"/>
          </p:nvPr>
        </p:nvSpPr>
        <p:spPr>
          <a:xfrm>
            <a:off x="323850" y="1773238"/>
            <a:ext cx="7772400" cy="4392612"/>
          </a:xfrm>
        </p:spPr>
        <p:txBody>
          <a:bodyPr lIns="0" rIns="0"/>
          <a:lstStyle/>
          <a:p>
            <a:pPr marL="742950" lvl="1" indent="-285750" eaLnBrk="1" hangingPunct="1">
              <a:lnSpc>
                <a:spcPct val="90000"/>
              </a:lnSpc>
            </a:pPr>
            <a:r>
              <a:rPr lang="tr-TR" sz="1600" b="1" u="sng" smtClean="0">
                <a:latin typeface="Book Antiqua" pitchFamily="18" charset="0"/>
              </a:rPr>
              <a:t>Paranoid kişilik bozukluğu </a:t>
            </a:r>
            <a:r>
              <a:rPr lang="tr-TR" sz="1600" smtClean="0">
                <a:latin typeface="Book Antiqua" pitchFamily="18" charset="0"/>
              </a:rPr>
              <a:t>olan kişiler, diğerlerinin davranışlarını kötü niyetli olarak yorumlama, sürekli şüphecilik ve güvensizlikle karakterizedirler. </a:t>
            </a:r>
          </a:p>
          <a:p>
            <a:pPr marL="742950" lvl="1" indent="-285750" eaLnBrk="1" hangingPunct="1">
              <a:lnSpc>
                <a:spcPct val="90000"/>
              </a:lnSpc>
            </a:pPr>
            <a:r>
              <a:rPr lang="tr-TR" sz="1600" smtClean="0">
                <a:latin typeface="Book Antiqua" pitchFamily="18" charset="0"/>
              </a:rPr>
              <a:t>Sık olarak düşmanca, huzursuz ve kızgındırlar. </a:t>
            </a:r>
          </a:p>
          <a:p>
            <a:pPr marL="742950" lvl="1" indent="-285750" eaLnBrk="1" hangingPunct="1">
              <a:lnSpc>
                <a:spcPct val="90000"/>
              </a:lnSpc>
            </a:pPr>
            <a:r>
              <a:rPr lang="tr-TR" sz="1600" smtClean="0">
                <a:latin typeface="Book Antiqua" pitchFamily="18" charset="0"/>
              </a:rPr>
              <a:t>Tutucu, haksızlıkları biriktiren, takıntılı biçimde adalet arayışı içinde olan, patolojik kıskançlık davranışları gösteren kişilerdir. </a:t>
            </a:r>
          </a:p>
          <a:p>
            <a:pPr marL="742950" lvl="1" indent="-285750" eaLnBrk="1" hangingPunct="1">
              <a:lnSpc>
                <a:spcPct val="90000"/>
              </a:lnSpc>
            </a:pPr>
            <a:r>
              <a:rPr lang="tr-TR" sz="1600" smtClean="0">
                <a:latin typeface="Book Antiqua" pitchFamily="18" charset="0"/>
              </a:rPr>
              <a:t>Sürekli kendilerinin sömürüleceği hissi ile en yakın ilişkilerinde bile açık olmazlar. </a:t>
            </a:r>
          </a:p>
          <a:p>
            <a:pPr marL="742950" lvl="1" indent="-285750" eaLnBrk="1" hangingPunct="1">
              <a:lnSpc>
                <a:spcPct val="90000"/>
              </a:lnSpc>
            </a:pPr>
            <a:r>
              <a:rPr lang="tr-TR" sz="1600" smtClean="0">
                <a:latin typeface="Book Antiqua" pitchFamily="18" charset="0"/>
              </a:rPr>
              <a:t>Yeterli bir temele dayanmaksızın başkalarının niyet ve davranışlarını kendilerine yönelik aşağılama olarak algıladıkları referans fikirleri nedeniyle olaylardan gerçek olmayan sonuçlar çıkarırlar. </a:t>
            </a:r>
          </a:p>
          <a:p>
            <a:pPr marL="742950" lvl="1" indent="-285750" eaLnBrk="1" hangingPunct="1">
              <a:lnSpc>
                <a:spcPct val="90000"/>
              </a:lnSpc>
            </a:pPr>
            <a:endParaRPr lang="tr-TR" sz="1600" smtClean="0">
              <a:latin typeface="Book Antiqua" pitchFamily="18" charset="0"/>
            </a:endParaRPr>
          </a:p>
          <a:p>
            <a:pPr marL="742950" lvl="1" indent="-285750" eaLnBrk="1" hangingPunct="1">
              <a:lnSpc>
                <a:spcPct val="90000"/>
              </a:lnSpc>
            </a:pPr>
            <a:endParaRPr lang="tr-TR" sz="1600" smtClean="0">
              <a:latin typeface="Book Antiqua" pitchFamily="18" charset="0"/>
            </a:endParaRPr>
          </a:p>
          <a:p>
            <a:pPr marL="742950" lvl="1" indent="-285750" eaLnBrk="1" hangingPunct="1">
              <a:lnSpc>
                <a:spcPct val="90000"/>
              </a:lnSpc>
              <a:buFont typeface="Wingdings" pitchFamily="2" charset="2"/>
              <a:buNone/>
            </a:pPr>
            <a:r>
              <a:rPr lang="tr-TR" sz="1600" smtClean="0">
                <a:latin typeface="Book Antiqua" pitchFamily="18" charset="0"/>
              </a:rPr>
              <a:t>	Paranoid kişilik bozukluğunun yaygınlığı toplumda % 0,5-2,5 arasındadır. Bu kişiler nadiren tedavi arayışı  içindedirler ve  genellikle yakınlarının teşviki ile tedaviye gelirler. </a:t>
            </a:r>
            <a:endParaRPr lang="en-US" sz="1600" smtClean="0">
              <a:latin typeface="Book Antiqua"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İçerik Yer Tutucusu 2"/>
          <p:cNvSpPr>
            <a:spLocks noGrp="1"/>
          </p:cNvSpPr>
          <p:nvPr>
            <p:ph idx="4294967295"/>
          </p:nvPr>
        </p:nvSpPr>
        <p:spPr>
          <a:xfrm>
            <a:off x="468313" y="1844675"/>
            <a:ext cx="7772400" cy="4497388"/>
          </a:xfrm>
        </p:spPr>
        <p:txBody>
          <a:bodyPr lIns="0" rIns="0"/>
          <a:lstStyle/>
          <a:p>
            <a:pPr marL="742950" lvl="1" indent="-285750" eaLnBrk="1" hangingPunct="1"/>
            <a:r>
              <a:rPr lang="tr-TR" sz="1600" b="1" u="sng" smtClean="0">
                <a:latin typeface="Book Antiqua" pitchFamily="18" charset="0"/>
              </a:rPr>
              <a:t>Şizoid kişilik bozukluğu </a:t>
            </a:r>
            <a:r>
              <a:rPr lang="tr-TR" sz="1600" smtClean="0">
                <a:latin typeface="Book Antiqua" pitchFamily="18" charset="0"/>
              </a:rPr>
              <a:t>olan kişiler yaşam boyu sosyal çekingenlik içindedirler. İlişkilerinde yetersiz, duygulanımları kısıtlı, donuk, içe dönük ve insan ilişkilerinde yakınlık kurmaya karşı isteksizdirler. </a:t>
            </a:r>
          </a:p>
          <a:p>
            <a:pPr marL="742950" lvl="1" indent="-285750" eaLnBrk="1" hangingPunct="1"/>
            <a:r>
              <a:rPr lang="tr-TR" sz="1600" smtClean="0">
                <a:latin typeface="Book Antiqua" pitchFamily="18" charset="0"/>
              </a:rPr>
              <a:t>Şizoid kişilik bozukluğunun yaygınlığı kesin olarak saptanamamıştır. </a:t>
            </a:r>
          </a:p>
          <a:p>
            <a:pPr marL="742950" lvl="1" indent="-285750" eaLnBrk="1" hangingPunct="1"/>
            <a:r>
              <a:rPr lang="tr-TR" sz="1600" smtClean="0">
                <a:latin typeface="Book Antiqua" pitchFamily="18" charset="0"/>
              </a:rPr>
              <a:t>Yalnız başına yapılan işlerde çalışmaya yatkındırlar.  </a:t>
            </a:r>
          </a:p>
          <a:p>
            <a:pPr marL="742950" lvl="1" indent="-285750" eaLnBrk="1" hangingPunct="1"/>
            <a:r>
              <a:rPr lang="tr-TR" sz="1600" smtClean="0">
                <a:latin typeface="Book Antiqua" pitchFamily="18" charset="0"/>
              </a:rPr>
              <a:t>Kızgınlık duygularını doğrudan gösteremezler. </a:t>
            </a:r>
          </a:p>
          <a:p>
            <a:pPr marL="742950" lvl="1" indent="-285750" eaLnBrk="1" hangingPunct="1"/>
            <a:r>
              <a:rPr lang="tr-TR" sz="1600" smtClean="0">
                <a:latin typeface="Book Antiqua" pitchFamily="18" charset="0"/>
              </a:rPr>
              <a:t>Matematik ve astronomi gibi insansız ilgilerde affektif enerjilerini kullanabilirler. </a:t>
            </a:r>
          </a:p>
          <a:p>
            <a:pPr marL="742950" lvl="1" indent="-285750" eaLnBrk="1" hangingPunct="1"/>
            <a:r>
              <a:rPr lang="tr-TR" sz="1600" smtClean="0">
                <a:latin typeface="Book Antiqua" pitchFamily="18" charset="0"/>
              </a:rPr>
              <a:t>Hayvanlara, diyet ve sağlıkla ilgili konulara, felsefi hareketlere ve özellikle kişisellik içermeyen toplumsal ilerleme projelerine ilgi duyabilirler . </a:t>
            </a:r>
            <a:endParaRPr lang="en-US" sz="1600" smtClean="0">
              <a:latin typeface="Book Antiqua" pitchFamily="18" charset="0"/>
            </a:endParaRPr>
          </a:p>
          <a:p>
            <a:pPr eaLnBrk="1" hangingPunct="1"/>
            <a:endParaRPr lang="en-US" sz="1800" smtClean="0">
              <a:latin typeface="Book Antiqua"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İçerik Yer Tutucusu 2"/>
          <p:cNvSpPr>
            <a:spLocks noGrp="1"/>
          </p:cNvSpPr>
          <p:nvPr>
            <p:ph idx="4294967295"/>
          </p:nvPr>
        </p:nvSpPr>
        <p:spPr>
          <a:xfrm>
            <a:off x="684213" y="1916113"/>
            <a:ext cx="7772400" cy="4497387"/>
          </a:xfrm>
        </p:spPr>
        <p:txBody>
          <a:bodyPr lIns="0" rIns="0"/>
          <a:lstStyle/>
          <a:p>
            <a:pPr marL="742950" lvl="1" indent="-285750" eaLnBrk="1" hangingPunct="1"/>
            <a:r>
              <a:rPr lang="tr-TR" sz="1800" b="1" u="sng" smtClean="0">
                <a:latin typeface="Book Antiqua" pitchFamily="18" charset="0"/>
              </a:rPr>
              <a:t>Şizotipal kişilik bozukluğu </a:t>
            </a:r>
            <a:r>
              <a:rPr lang="tr-TR" sz="1800" smtClean="0">
                <a:latin typeface="Book Antiqua" pitchFamily="18" charset="0"/>
              </a:rPr>
              <a:t>gösteren hastalar tuhaf ve yabancıdırlar. </a:t>
            </a:r>
          </a:p>
          <a:p>
            <a:pPr marL="742950" lvl="1" indent="-285750" eaLnBrk="1" hangingPunct="1"/>
            <a:r>
              <a:rPr lang="tr-TR" sz="1800" smtClean="0">
                <a:latin typeface="Book Antiqua" pitchFamily="18" charset="0"/>
              </a:rPr>
              <a:t>Düşünce yapısı ve ilişkileri bozulmuştur. </a:t>
            </a:r>
          </a:p>
          <a:p>
            <a:pPr marL="742950" lvl="1" indent="-285750" eaLnBrk="1" hangingPunct="1"/>
            <a:r>
              <a:rPr lang="tr-TR" sz="1800" smtClean="0">
                <a:latin typeface="Book Antiqua" pitchFamily="18" charset="0"/>
              </a:rPr>
              <a:t>Büyüsel düşünce, garip fikirler, referans fikirleri, illüzyonlar ve yabancılaşma (depersonalizasyon) belirtileri mevcuttur. </a:t>
            </a:r>
          </a:p>
          <a:p>
            <a:pPr marL="742950" lvl="1" indent="-285750" eaLnBrk="1" hangingPunct="1"/>
            <a:r>
              <a:rPr lang="tr-TR" sz="1800" smtClean="0">
                <a:latin typeface="Book Antiqua" pitchFamily="18" charset="0"/>
              </a:rPr>
              <a:t>Batıl inançları olabilir ve gelecekten haber verebildiklerini iddia ederler. </a:t>
            </a:r>
          </a:p>
          <a:p>
            <a:pPr marL="742950" lvl="1" indent="-285750" eaLnBrk="1" hangingPunct="1"/>
            <a:r>
              <a:rPr lang="tr-TR" sz="1800" smtClean="0">
                <a:latin typeface="Book Antiqua" pitchFamily="18" charset="0"/>
              </a:rPr>
              <a:t>İç dünyaları, çok canlı hayali ilişkilerle ve çocuksu korku ve hayallerle doludur. </a:t>
            </a:r>
          </a:p>
          <a:p>
            <a:pPr marL="742950" lvl="1" indent="-285750" eaLnBrk="1" hangingPunct="1"/>
            <a:r>
              <a:rPr lang="tr-TR" sz="1800" smtClean="0">
                <a:latin typeface="Book Antiqua" pitchFamily="18" charset="0"/>
              </a:rPr>
              <a:t>Yakın ilişkilerde birdenbire rahatsızlık duyma ve geri çekilme görülebilir. </a:t>
            </a:r>
          </a:p>
          <a:p>
            <a:pPr marL="742950" lvl="1" indent="-285750" eaLnBrk="1" hangingPunct="1">
              <a:buFont typeface="Wingdings" pitchFamily="2" charset="2"/>
              <a:buNone/>
            </a:pPr>
            <a:endParaRPr lang="tr-TR" sz="1800" smtClean="0">
              <a:latin typeface="Book Antiqua" pitchFamily="18" charset="0"/>
            </a:endParaRPr>
          </a:p>
          <a:p>
            <a:pPr marL="742950" lvl="1" indent="-285750" eaLnBrk="1" hangingPunct="1">
              <a:buFont typeface="Wingdings" pitchFamily="2" charset="2"/>
              <a:buNone/>
            </a:pPr>
            <a:r>
              <a:rPr lang="tr-TR" sz="1800" smtClean="0">
                <a:latin typeface="Book Antiqua" pitchFamily="18" charset="0"/>
              </a:rPr>
              <a:t>	Toplumda %3 oranında görülür </a:t>
            </a:r>
            <a:endParaRPr lang="en-US" sz="1800" smtClean="0">
              <a:latin typeface="Book Antiqua"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p:cNvSpPr>
          <p:nvPr>
            <p:ph type="title" idx="4294967295"/>
          </p:nvPr>
        </p:nvSpPr>
        <p:spPr>
          <a:xfrm>
            <a:off x="971600" y="404813"/>
            <a:ext cx="7772350" cy="1143000"/>
          </a:xfrm>
        </p:spPr>
        <p:txBody>
          <a:bodyPr lIns="0" rIns="0" anchor="ctr"/>
          <a:lstStyle/>
          <a:p>
            <a:pPr eaLnBrk="1" hangingPunct="1"/>
            <a:r>
              <a:rPr lang="en-US" sz="3200" b="1" dirty="0" err="1" smtClean="0">
                <a:latin typeface="Book Antiqua" pitchFamily="18" charset="0"/>
              </a:rPr>
              <a:t>Mizaç</a:t>
            </a:r>
            <a:r>
              <a:rPr lang="en-US" sz="3200" b="1" dirty="0" smtClean="0">
                <a:latin typeface="Book Antiqua" pitchFamily="18" charset="0"/>
              </a:rPr>
              <a:t> (Temperament)</a:t>
            </a:r>
            <a:r>
              <a:rPr lang="en-US" dirty="0" smtClean="0"/>
              <a:t> </a:t>
            </a:r>
            <a:endParaRPr lang="tr-TR" dirty="0" smtClean="0"/>
          </a:p>
        </p:txBody>
      </p:sp>
      <p:sp>
        <p:nvSpPr>
          <p:cNvPr id="27650" name="Rectangle 3"/>
          <p:cNvSpPr>
            <a:spLocks noGrp="1"/>
          </p:cNvSpPr>
          <p:nvPr>
            <p:ph type="body" idx="4294967295"/>
          </p:nvPr>
        </p:nvSpPr>
        <p:spPr>
          <a:xfrm>
            <a:off x="323528" y="1828800"/>
            <a:ext cx="8363272" cy="4302125"/>
          </a:xfrm>
        </p:spPr>
        <p:txBody>
          <a:bodyPr lIns="0" rIns="0"/>
          <a:lstStyle/>
          <a:p>
            <a:pPr lvl="1" eaLnBrk="1" hangingPunct="1"/>
            <a:r>
              <a:rPr lang="en-US" sz="1800" dirty="0" err="1" smtClean="0">
                <a:latin typeface="Book Antiqua" pitchFamily="18" charset="0"/>
              </a:rPr>
              <a:t>Mizaç</a:t>
            </a:r>
            <a:r>
              <a:rPr lang="en-US" sz="1800" dirty="0" smtClean="0">
                <a:latin typeface="Book Antiqua" pitchFamily="18" charset="0"/>
              </a:rPr>
              <a:t>, </a:t>
            </a:r>
            <a:r>
              <a:rPr lang="en-US" sz="1800" dirty="0" err="1" smtClean="0">
                <a:latin typeface="Book Antiqua" pitchFamily="18" charset="0"/>
              </a:rPr>
              <a:t>kişinin</a:t>
            </a:r>
            <a:r>
              <a:rPr lang="en-US" sz="1800" dirty="0" smtClean="0">
                <a:latin typeface="Book Antiqua" pitchFamily="18" charset="0"/>
              </a:rPr>
              <a:t> </a:t>
            </a:r>
            <a:r>
              <a:rPr lang="en-US" sz="1800" dirty="0" err="1" smtClean="0">
                <a:latin typeface="Book Antiqua" pitchFamily="18" charset="0"/>
              </a:rPr>
              <a:t>doğuştan</a:t>
            </a:r>
            <a:r>
              <a:rPr lang="en-US" sz="1800" dirty="0" smtClean="0">
                <a:latin typeface="Book Antiqua" pitchFamily="18" charset="0"/>
              </a:rPr>
              <a:t> </a:t>
            </a:r>
            <a:r>
              <a:rPr lang="en-US" sz="1800" dirty="0" err="1" smtClean="0">
                <a:latin typeface="Book Antiqua" pitchFamily="18" charset="0"/>
              </a:rPr>
              <a:t>getirdiği</a:t>
            </a:r>
            <a:r>
              <a:rPr lang="en-US" sz="1800" dirty="0" smtClean="0">
                <a:latin typeface="Book Antiqua" pitchFamily="18" charset="0"/>
              </a:rPr>
              <a:t> </a:t>
            </a:r>
            <a:r>
              <a:rPr lang="en-US" sz="1800" dirty="0" err="1" smtClean="0">
                <a:latin typeface="Book Antiqua" pitchFamily="18" charset="0"/>
              </a:rPr>
              <a:t>büyük</a:t>
            </a:r>
            <a:r>
              <a:rPr lang="en-US" sz="1800" dirty="0" smtClean="0">
                <a:latin typeface="Book Antiqua" pitchFamily="18" charset="0"/>
              </a:rPr>
              <a:t> </a:t>
            </a:r>
            <a:r>
              <a:rPr lang="en-US" sz="1800" dirty="0" err="1" smtClean="0">
                <a:latin typeface="Book Antiqua" pitchFamily="18" charset="0"/>
              </a:rPr>
              <a:t>ölçüde</a:t>
            </a:r>
            <a:r>
              <a:rPr lang="en-US" sz="1800" dirty="0" smtClean="0">
                <a:latin typeface="Book Antiqua" pitchFamily="18" charset="0"/>
              </a:rPr>
              <a:t> </a:t>
            </a:r>
            <a:r>
              <a:rPr lang="en-US" sz="1800" dirty="0" err="1" smtClean="0">
                <a:latin typeface="Book Antiqua" pitchFamily="18" charset="0"/>
              </a:rPr>
              <a:t>biyogenetik</a:t>
            </a:r>
            <a:r>
              <a:rPr lang="en-US" sz="1800" dirty="0" smtClean="0">
                <a:latin typeface="Book Antiqua" pitchFamily="18" charset="0"/>
              </a:rPr>
              <a:t> </a:t>
            </a:r>
            <a:r>
              <a:rPr lang="en-US" sz="1800" dirty="0" err="1" smtClean="0">
                <a:latin typeface="Book Antiqua" pitchFamily="18" charset="0"/>
              </a:rPr>
              <a:t>ve</a:t>
            </a:r>
            <a:r>
              <a:rPr lang="en-US" sz="1800" dirty="0" smtClean="0">
                <a:latin typeface="Book Antiqua" pitchFamily="18" charset="0"/>
              </a:rPr>
              <a:t> perinatal </a:t>
            </a:r>
            <a:r>
              <a:rPr lang="en-US" sz="1800" dirty="0" err="1" smtClean="0">
                <a:latin typeface="Book Antiqua" pitchFamily="18" charset="0"/>
              </a:rPr>
              <a:t>ögelerin</a:t>
            </a:r>
            <a:r>
              <a:rPr lang="en-US" sz="1800" dirty="0" smtClean="0">
                <a:latin typeface="Book Antiqua" pitchFamily="18" charset="0"/>
              </a:rPr>
              <a:t> </a:t>
            </a:r>
            <a:r>
              <a:rPr lang="en-US" sz="1800" dirty="0" err="1" smtClean="0">
                <a:latin typeface="Book Antiqua" pitchFamily="18" charset="0"/>
              </a:rPr>
              <a:t>belirlediği</a:t>
            </a:r>
            <a:r>
              <a:rPr lang="en-US" sz="1800" dirty="0" smtClean="0">
                <a:latin typeface="Book Antiqua" pitchFamily="18" charset="0"/>
              </a:rPr>
              <a:t>, </a:t>
            </a:r>
            <a:r>
              <a:rPr lang="en-US" sz="1800" dirty="0" err="1" smtClean="0">
                <a:latin typeface="Book Antiqua" pitchFamily="18" charset="0"/>
              </a:rPr>
              <a:t>yaşam</a:t>
            </a:r>
            <a:r>
              <a:rPr lang="en-US" sz="1800" dirty="0" smtClean="0">
                <a:latin typeface="Book Antiqua" pitchFamily="18" charset="0"/>
              </a:rPr>
              <a:t> </a:t>
            </a:r>
            <a:r>
              <a:rPr lang="en-US" sz="1800" dirty="0" err="1" smtClean="0">
                <a:latin typeface="Book Antiqua" pitchFamily="18" charset="0"/>
              </a:rPr>
              <a:t>boyunca</a:t>
            </a:r>
            <a:r>
              <a:rPr lang="en-US" sz="1800" dirty="0" smtClean="0">
                <a:latin typeface="Book Antiqua" pitchFamily="18" charset="0"/>
              </a:rPr>
              <a:t> </a:t>
            </a:r>
            <a:r>
              <a:rPr lang="en-US" sz="1800" dirty="0" err="1" smtClean="0">
                <a:latin typeface="Book Antiqua" pitchFamily="18" charset="0"/>
              </a:rPr>
              <a:t>çok</a:t>
            </a:r>
            <a:r>
              <a:rPr lang="en-US" sz="1800" dirty="0" smtClean="0">
                <a:latin typeface="Book Antiqua" pitchFamily="18" charset="0"/>
              </a:rPr>
              <a:t> </a:t>
            </a:r>
            <a:r>
              <a:rPr lang="en-US" sz="1800" dirty="0" err="1" smtClean="0">
                <a:latin typeface="Book Antiqua" pitchFamily="18" charset="0"/>
              </a:rPr>
              <a:t>az</a:t>
            </a:r>
            <a:r>
              <a:rPr lang="en-US" sz="1800" dirty="0" smtClean="0">
                <a:latin typeface="Book Antiqua" pitchFamily="18" charset="0"/>
              </a:rPr>
              <a:t> </a:t>
            </a:r>
            <a:r>
              <a:rPr lang="en-US" sz="1800" dirty="0" err="1" smtClean="0">
                <a:latin typeface="Book Antiqua" pitchFamily="18" charset="0"/>
              </a:rPr>
              <a:t>oranda</a:t>
            </a:r>
            <a:r>
              <a:rPr lang="en-US" sz="1800" dirty="0" smtClean="0">
                <a:latin typeface="Book Antiqua" pitchFamily="18" charset="0"/>
              </a:rPr>
              <a:t> </a:t>
            </a:r>
            <a:r>
              <a:rPr lang="en-US" sz="1800" dirty="0" err="1" smtClean="0">
                <a:latin typeface="Book Antiqua" pitchFamily="18" charset="0"/>
              </a:rPr>
              <a:t>değişen</a:t>
            </a:r>
            <a:r>
              <a:rPr lang="en-US" sz="1800" dirty="0" smtClean="0">
                <a:latin typeface="Book Antiqua" pitchFamily="18" charset="0"/>
              </a:rPr>
              <a:t> </a:t>
            </a:r>
            <a:r>
              <a:rPr lang="en-US" sz="1800" dirty="0" err="1" smtClean="0">
                <a:latin typeface="Book Antiqua" pitchFamily="18" charset="0"/>
              </a:rPr>
              <a:t>yapısal</a:t>
            </a:r>
            <a:r>
              <a:rPr lang="en-US" sz="1800" dirty="0" smtClean="0">
                <a:latin typeface="Book Antiqua" pitchFamily="18" charset="0"/>
              </a:rPr>
              <a:t> </a:t>
            </a:r>
            <a:r>
              <a:rPr lang="en-US" sz="1800" dirty="0" err="1" smtClean="0">
                <a:latin typeface="Book Antiqua" pitchFamily="18" charset="0"/>
              </a:rPr>
              <a:t>özellikler</a:t>
            </a:r>
            <a:r>
              <a:rPr lang="en-US" sz="1800" dirty="0" smtClean="0">
                <a:latin typeface="Book Antiqua" pitchFamily="18" charset="0"/>
              </a:rPr>
              <a:t>, </a:t>
            </a:r>
            <a:r>
              <a:rPr lang="en-US" sz="1800" dirty="0" err="1" smtClean="0">
                <a:latin typeface="Book Antiqua" pitchFamily="18" charset="0"/>
              </a:rPr>
              <a:t>kişiye</a:t>
            </a:r>
            <a:r>
              <a:rPr lang="en-US" sz="1800" dirty="0" smtClean="0">
                <a:latin typeface="Book Antiqua" pitchFamily="18" charset="0"/>
              </a:rPr>
              <a:t> </a:t>
            </a:r>
            <a:r>
              <a:rPr lang="en-US" sz="1800" dirty="0" err="1" smtClean="0">
                <a:latin typeface="Book Antiqua" pitchFamily="18" charset="0"/>
              </a:rPr>
              <a:t>özgü</a:t>
            </a:r>
            <a:r>
              <a:rPr lang="en-US" sz="1800" dirty="0" smtClean="0">
                <a:latin typeface="Book Antiqua" pitchFamily="18" charset="0"/>
              </a:rPr>
              <a:t> </a:t>
            </a:r>
            <a:r>
              <a:rPr lang="en-US" sz="1800" dirty="0" err="1" smtClean="0">
                <a:latin typeface="Book Antiqua" pitchFamily="18" charset="0"/>
              </a:rPr>
              <a:t>ruhsal</a:t>
            </a:r>
            <a:r>
              <a:rPr lang="en-US" sz="1800" dirty="0" smtClean="0">
                <a:latin typeface="Book Antiqua" pitchFamily="18" charset="0"/>
              </a:rPr>
              <a:t> </a:t>
            </a:r>
            <a:r>
              <a:rPr lang="en-US" sz="1800" dirty="0" err="1" smtClean="0">
                <a:latin typeface="Book Antiqua" pitchFamily="18" charset="0"/>
              </a:rPr>
              <a:t>faaliyetler</a:t>
            </a:r>
            <a:r>
              <a:rPr lang="en-US" sz="1800" dirty="0" smtClean="0">
                <a:latin typeface="Book Antiqua" pitchFamily="18" charset="0"/>
              </a:rPr>
              <a:t> </a:t>
            </a:r>
            <a:r>
              <a:rPr lang="en-US" sz="1800" dirty="0" err="1" smtClean="0">
                <a:latin typeface="Book Antiqua" pitchFamily="18" charset="0"/>
              </a:rPr>
              <a:t>ve</a:t>
            </a:r>
            <a:r>
              <a:rPr lang="en-US" sz="1800" dirty="0" smtClean="0">
                <a:latin typeface="Book Antiqua" pitchFamily="18" charset="0"/>
              </a:rPr>
              <a:t> </a:t>
            </a:r>
            <a:r>
              <a:rPr lang="en-US" sz="1800" dirty="0" err="1" smtClean="0">
                <a:latin typeface="Book Antiqua" pitchFamily="18" charset="0"/>
              </a:rPr>
              <a:t>davranışsal</a:t>
            </a:r>
            <a:r>
              <a:rPr lang="en-US" sz="1800" dirty="0" smtClean="0">
                <a:latin typeface="Book Antiqua" pitchFamily="18" charset="0"/>
              </a:rPr>
              <a:t> </a:t>
            </a:r>
            <a:r>
              <a:rPr lang="en-US" sz="1800" dirty="0" err="1" smtClean="0">
                <a:latin typeface="Book Antiqua" pitchFamily="18" charset="0"/>
              </a:rPr>
              <a:t>tepki</a:t>
            </a:r>
            <a:r>
              <a:rPr lang="en-US" sz="1800" dirty="0" smtClean="0">
                <a:latin typeface="Book Antiqua" pitchFamily="18" charset="0"/>
              </a:rPr>
              <a:t> </a:t>
            </a:r>
            <a:r>
              <a:rPr lang="en-US" sz="1800" dirty="0" err="1" smtClean="0">
                <a:latin typeface="Book Antiqua" pitchFamily="18" charset="0"/>
              </a:rPr>
              <a:t>verme</a:t>
            </a:r>
            <a:r>
              <a:rPr lang="en-US" sz="1800" dirty="0" smtClean="0">
                <a:latin typeface="Book Antiqua" pitchFamily="18" charset="0"/>
              </a:rPr>
              <a:t> </a:t>
            </a:r>
            <a:r>
              <a:rPr lang="en-US" sz="1800" dirty="0" err="1" smtClean="0">
                <a:latin typeface="Book Antiqua" pitchFamily="18" charset="0"/>
              </a:rPr>
              <a:t>tarzlarıdır</a:t>
            </a:r>
            <a:r>
              <a:rPr lang="en-US" sz="1800" dirty="0" smtClean="0">
                <a:latin typeface="Book Antiqua" pitchFamily="18" charset="0"/>
              </a:rPr>
              <a:t>. </a:t>
            </a:r>
            <a:endParaRPr lang="tr-TR" sz="1800" dirty="0" smtClean="0">
              <a:latin typeface="Book Antiqua" pitchFamily="18" charset="0"/>
            </a:endParaRPr>
          </a:p>
          <a:p>
            <a:pPr eaLnBrk="1" hangingPunct="1"/>
            <a:endParaRPr lang="tr-TR" sz="1800" dirty="0" smtClean="0">
              <a:latin typeface="Book Antiqua" pitchFamily="18" charset="0"/>
            </a:endParaRPr>
          </a:p>
          <a:p>
            <a:pPr lvl="1" eaLnBrk="1" hangingPunct="1"/>
            <a:r>
              <a:rPr lang="en-US" sz="1800" dirty="0" err="1" smtClean="0">
                <a:latin typeface="Book Antiqua" pitchFamily="18" charset="0"/>
              </a:rPr>
              <a:t>Mizaç</a:t>
            </a:r>
            <a:r>
              <a:rPr lang="en-US" sz="1800" dirty="0" smtClean="0">
                <a:latin typeface="Book Antiqua" pitchFamily="18" charset="0"/>
              </a:rPr>
              <a:t> </a:t>
            </a:r>
            <a:r>
              <a:rPr lang="en-US" sz="1800" dirty="0" err="1" smtClean="0">
                <a:latin typeface="Book Antiqua" pitchFamily="18" charset="0"/>
              </a:rPr>
              <a:t>için</a:t>
            </a:r>
            <a:r>
              <a:rPr lang="en-US" sz="1800" dirty="0" smtClean="0">
                <a:latin typeface="Book Antiqua" pitchFamily="18" charset="0"/>
              </a:rPr>
              <a:t>; </a:t>
            </a:r>
            <a:r>
              <a:rPr lang="en-US" sz="1800" dirty="0" err="1" smtClean="0">
                <a:latin typeface="Book Antiqua" pitchFamily="18" charset="0"/>
              </a:rPr>
              <a:t>huy</a:t>
            </a:r>
            <a:r>
              <a:rPr lang="en-US" sz="1800" dirty="0" smtClean="0">
                <a:latin typeface="Book Antiqua" pitchFamily="18" charset="0"/>
              </a:rPr>
              <a:t>, </a:t>
            </a:r>
            <a:r>
              <a:rPr lang="en-US" sz="1800" dirty="0" err="1" smtClean="0">
                <a:latin typeface="Book Antiqua" pitchFamily="18" charset="0"/>
              </a:rPr>
              <a:t>yaratılış</a:t>
            </a:r>
            <a:r>
              <a:rPr lang="en-US" sz="1800" dirty="0" smtClean="0">
                <a:latin typeface="Book Antiqua" pitchFamily="18" charset="0"/>
              </a:rPr>
              <a:t>, </a:t>
            </a:r>
            <a:r>
              <a:rPr lang="en-US" sz="1800" dirty="0" err="1" smtClean="0">
                <a:latin typeface="Book Antiqua" pitchFamily="18" charset="0"/>
              </a:rPr>
              <a:t>doğa</a:t>
            </a:r>
            <a:r>
              <a:rPr lang="en-US" sz="1800" dirty="0" smtClean="0">
                <a:latin typeface="Book Antiqua" pitchFamily="18" charset="0"/>
              </a:rPr>
              <a:t> </a:t>
            </a:r>
            <a:r>
              <a:rPr lang="en-US" sz="1800" dirty="0" err="1" smtClean="0">
                <a:latin typeface="Book Antiqua" pitchFamily="18" charset="0"/>
              </a:rPr>
              <a:t>terimleri</a:t>
            </a:r>
            <a:r>
              <a:rPr lang="en-US" sz="1800" dirty="0" smtClean="0">
                <a:latin typeface="Book Antiqua" pitchFamily="18" charset="0"/>
              </a:rPr>
              <a:t> </a:t>
            </a:r>
            <a:r>
              <a:rPr lang="en-US" sz="1800" dirty="0" err="1" smtClean="0">
                <a:latin typeface="Book Antiqua" pitchFamily="18" charset="0"/>
              </a:rPr>
              <a:t>kullanılmaktadır</a:t>
            </a:r>
            <a:r>
              <a:rPr lang="en-US" sz="1800" dirty="0" smtClean="0">
                <a:latin typeface="Book Antiqua" pitchFamily="18" charset="0"/>
              </a:rPr>
              <a:t>. </a:t>
            </a:r>
            <a:endParaRPr lang="tr-TR" sz="1800" dirty="0" smtClean="0">
              <a:latin typeface="Book Antiqua" pitchFamily="18" charset="0"/>
            </a:endParaRPr>
          </a:p>
          <a:p>
            <a:pPr eaLnBrk="1" hangingPunct="1"/>
            <a:endParaRPr lang="tr-TR" sz="1800" dirty="0" smtClean="0">
              <a:latin typeface="Book Antiqua" pitchFamily="18" charset="0"/>
            </a:endParaRPr>
          </a:p>
          <a:p>
            <a:pPr lvl="1" eaLnBrk="1" hangingPunct="1"/>
            <a:r>
              <a:rPr lang="en-US" sz="1800" dirty="0" err="1" smtClean="0">
                <a:latin typeface="Book Antiqua" pitchFamily="18" charset="0"/>
              </a:rPr>
              <a:t>Mizac</a:t>
            </a:r>
            <a:r>
              <a:rPr lang="en-US" sz="1800" dirty="0" smtClean="0">
                <a:latin typeface="Book Antiqua" pitchFamily="18" charset="0"/>
              </a:rPr>
              <a:t>, </a:t>
            </a:r>
            <a:r>
              <a:rPr lang="en-US" sz="1800" dirty="0" err="1" smtClean="0">
                <a:latin typeface="Book Antiqua" pitchFamily="18" charset="0"/>
              </a:rPr>
              <a:t>kişiliğin</a:t>
            </a:r>
            <a:r>
              <a:rPr lang="en-US" sz="1800" dirty="0" smtClean="0">
                <a:latin typeface="Book Antiqua" pitchFamily="18" charset="0"/>
              </a:rPr>
              <a:t> </a:t>
            </a:r>
            <a:r>
              <a:rPr lang="en-US" sz="1800" dirty="0" err="1" smtClean="0">
                <a:latin typeface="Book Antiqua" pitchFamily="18" charset="0"/>
              </a:rPr>
              <a:t>otomatik</a:t>
            </a:r>
            <a:r>
              <a:rPr lang="en-US" sz="1800" dirty="0" smtClean="0">
                <a:latin typeface="Book Antiqua" pitchFamily="18" charset="0"/>
              </a:rPr>
              <a:t> </a:t>
            </a:r>
            <a:r>
              <a:rPr lang="en-US" sz="1800" dirty="0" err="1" smtClean="0">
                <a:latin typeface="Book Antiqua" pitchFamily="18" charset="0"/>
              </a:rPr>
              <a:t>olarak</a:t>
            </a:r>
            <a:r>
              <a:rPr lang="en-US" sz="1800" dirty="0" smtClean="0">
                <a:latin typeface="Book Antiqua" pitchFamily="18" charset="0"/>
              </a:rPr>
              <a:t> </a:t>
            </a:r>
            <a:r>
              <a:rPr lang="en-US" sz="1800" dirty="0" err="1" smtClean="0">
                <a:latin typeface="Book Antiqua" pitchFamily="18" charset="0"/>
              </a:rPr>
              <a:t>kendini</a:t>
            </a:r>
            <a:r>
              <a:rPr lang="en-US" sz="1800" dirty="0" smtClean="0">
                <a:latin typeface="Book Antiqua" pitchFamily="18" charset="0"/>
              </a:rPr>
              <a:t> </a:t>
            </a:r>
            <a:r>
              <a:rPr lang="en-US" sz="1800" dirty="0" err="1" smtClean="0">
                <a:latin typeface="Book Antiqua" pitchFamily="18" charset="0"/>
              </a:rPr>
              <a:t>gösteren</a:t>
            </a:r>
            <a:r>
              <a:rPr lang="en-US" sz="1800" dirty="0" smtClean="0">
                <a:latin typeface="Book Antiqua" pitchFamily="18" charset="0"/>
              </a:rPr>
              <a:t> </a:t>
            </a:r>
            <a:r>
              <a:rPr lang="en-US" sz="1800" dirty="0" err="1" smtClean="0">
                <a:latin typeface="Book Antiqua" pitchFamily="18" charset="0"/>
              </a:rPr>
              <a:t>emosyonel</a:t>
            </a:r>
            <a:r>
              <a:rPr lang="en-US" sz="1800" dirty="0" smtClean="0">
                <a:latin typeface="Book Antiqua" pitchFamily="18" charset="0"/>
              </a:rPr>
              <a:t>, </a:t>
            </a:r>
            <a:r>
              <a:rPr lang="en-US" sz="1800" dirty="0" err="1" smtClean="0">
                <a:latin typeface="Book Antiqua" pitchFamily="18" charset="0"/>
              </a:rPr>
              <a:t>motivasyonel</a:t>
            </a:r>
            <a:r>
              <a:rPr lang="en-US" sz="1800" dirty="0" smtClean="0">
                <a:latin typeface="Book Antiqua" pitchFamily="18" charset="0"/>
              </a:rPr>
              <a:t> </a:t>
            </a:r>
            <a:r>
              <a:rPr lang="en-US" sz="1800" dirty="0" err="1" smtClean="0">
                <a:latin typeface="Book Antiqua" pitchFamily="18" charset="0"/>
              </a:rPr>
              <a:t>ve</a:t>
            </a:r>
            <a:r>
              <a:rPr lang="en-US" sz="1800" dirty="0" smtClean="0">
                <a:latin typeface="Book Antiqua" pitchFamily="18" charset="0"/>
              </a:rPr>
              <a:t> </a:t>
            </a:r>
            <a:r>
              <a:rPr lang="en-US" sz="1800" dirty="0" err="1" smtClean="0">
                <a:latin typeface="Book Antiqua" pitchFamily="18" charset="0"/>
              </a:rPr>
              <a:t>adaptif</a:t>
            </a:r>
            <a:r>
              <a:rPr lang="en-US" sz="1800" dirty="0" smtClean="0">
                <a:latin typeface="Book Antiqua" pitchFamily="18" charset="0"/>
              </a:rPr>
              <a:t> </a:t>
            </a:r>
            <a:r>
              <a:rPr lang="en-US" sz="1800" dirty="0" err="1" smtClean="0">
                <a:latin typeface="Book Antiqua" pitchFamily="18" charset="0"/>
              </a:rPr>
              <a:t>davranışlarının</a:t>
            </a:r>
            <a:r>
              <a:rPr lang="en-US" sz="1800" dirty="0" smtClean="0">
                <a:latin typeface="Book Antiqua" pitchFamily="18" charset="0"/>
              </a:rPr>
              <a:t> </a:t>
            </a:r>
            <a:r>
              <a:rPr lang="en-US" sz="1800" dirty="0" err="1" smtClean="0">
                <a:latin typeface="Book Antiqua" pitchFamily="18" charset="0"/>
              </a:rPr>
              <a:t>yapısal</a:t>
            </a:r>
            <a:r>
              <a:rPr lang="en-US" sz="1800" dirty="0" smtClean="0">
                <a:latin typeface="Book Antiqua" pitchFamily="18" charset="0"/>
              </a:rPr>
              <a:t> </a:t>
            </a:r>
            <a:r>
              <a:rPr lang="en-US" sz="1800" dirty="0" err="1" smtClean="0">
                <a:latin typeface="Book Antiqua" pitchFamily="18" charset="0"/>
              </a:rPr>
              <a:t>çekirdeğinde</a:t>
            </a:r>
            <a:r>
              <a:rPr lang="en-US" sz="1800" dirty="0" smtClean="0">
                <a:latin typeface="Book Antiqua" pitchFamily="18" charset="0"/>
              </a:rPr>
              <a:t> </a:t>
            </a:r>
            <a:r>
              <a:rPr lang="en-US" sz="1800" dirty="0" err="1" smtClean="0">
                <a:latin typeface="Book Antiqua" pitchFamily="18" charset="0"/>
              </a:rPr>
              <a:t>yer</a:t>
            </a:r>
            <a:r>
              <a:rPr lang="en-US" sz="1800" dirty="0" smtClean="0">
                <a:latin typeface="Book Antiqua" pitchFamily="18" charset="0"/>
              </a:rPr>
              <a:t> </a:t>
            </a:r>
            <a:r>
              <a:rPr lang="en-US" sz="1800" dirty="0" err="1" smtClean="0">
                <a:latin typeface="Book Antiqua" pitchFamily="18" charset="0"/>
              </a:rPr>
              <a:t>alır</a:t>
            </a:r>
            <a:r>
              <a:rPr lang="en-US" sz="1800" dirty="0" smtClean="0">
                <a:latin typeface="Book Antiqua" pitchFamily="18" charset="0"/>
              </a:rPr>
              <a:t> </a:t>
            </a:r>
            <a:r>
              <a:rPr lang="en-US" sz="1800" dirty="0" err="1" smtClean="0">
                <a:latin typeface="Book Antiqua" pitchFamily="18" charset="0"/>
              </a:rPr>
              <a:t>ve</a:t>
            </a:r>
            <a:r>
              <a:rPr lang="en-US" sz="1800" dirty="0" smtClean="0">
                <a:latin typeface="Book Antiqua" pitchFamily="18" charset="0"/>
              </a:rPr>
              <a:t> </a:t>
            </a:r>
            <a:r>
              <a:rPr lang="en-US" sz="1800" dirty="0" err="1" smtClean="0">
                <a:latin typeface="Book Antiqua" pitchFamily="18" charset="0"/>
              </a:rPr>
              <a:t>kortiko-striato-limbik</a:t>
            </a:r>
            <a:r>
              <a:rPr lang="en-US" sz="1800" dirty="0" smtClean="0">
                <a:latin typeface="Book Antiqua" pitchFamily="18" charset="0"/>
              </a:rPr>
              <a:t> </a:t>
            </a:r>
            <a:r>
              <a:rPr lang="en-US" sz="1800" dirty="0" err="1" smtClean="0">
                <a:latin typeface="Book Antiqua" pitchFamily="18" charset="0"/>
              </a:rPr>
              <a:t>sistemlerle</a:t>
            </a:r>
            <a:r>
              <a:rPr lang="en-US" sz="1800" dirty="0" smtClean="0">
                <a:latin typeface="Book Antiqua" pitchFamily="18" charset="0"/>
              </a:rPr>
              <a:t> </a:t>
            </a:r>
            <a:r>
              <a:rPr lang="en-US" sz="1800" dirty="0" err="1" smtClean="0">
                <a:latin typeface="Book Antiqua" pitchFamily="18" charset="0"/>
              </a:rPr>
              <a:t>ilintilidir</a:t>
            </a:r>
            <a:r>
              <a:rPr lang="en-US" sz="1800" dirty="0" smtClean="0">
                <a:latin typeface="Book Antiqua" pitchFamily="18" charset="0"/>
              </a:rPr>
              <a:t>.</a:t>
            </a:r>
            <a:endParaRPr lang="tr-TR"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Başlık 1"/>
          <p:cNvSpPr>
            <a:spLocks noGrp="1"/>
          </p:cNvSpPr>
          <p:nvPr>
            <p:ph type="title" idx="4294967295"/>
          </p:nvPr>
        </p:nvSpPr>
        <p:spPr>
          <a:xfrm>
            <a:off x="1116013" y="560388"/>
            <a:ext cx="7556500" cy="1038225"/>
          </a:xfrm>
        </p:spPr>
        <p:txBody>
          <a:bodyPr lIns="0" rIns="0" anchor="ctr"/>
          <a:lstStyle/>
          <a:p>
            <a:pPr eaLnBrk="1" hangingPunct="1"/>
            <a:r>
              <a:rPr lang="tr-TR" sz="2400" b="1" smtClean="0">
                <a:latin typeface="Book Antiqua" pitchFamily="18" charset="0"/>
              </a:rPr>
              <a:t>B Kümesi Kişilik Bozuklukları</a:t>
            </a:r>
            <a:endParaRPr lang="en-US" sz="2400" smtClean="0">
              <a:latin typeface="Book Antiqua" pitchFamily="18" charset="0"/>
            </a:endParaRPr>
          </a:p>
        </p:txBody>
      </p:sp>
      <p:sp>
        <p:nvSpPr>
          <p:cNvPr id="58370" name="İçerik Yer Tutucusu 2"/>
          <p:cNvSpPr>
            <a:spLocks noGrp="1"/>
          </p:cNvSpPr>
          <p:nvPr>
            <p:ph idx="4294967295"/>
          </p:nvPr>
        </p:nvSpPr>
        <p:spPr>
          <a:xfrm>
            <a:off x="323850" y="1773238"/>
            <a:ext cx="7772400" cy="4464050"/>
          </a:xfrm>
        </p:spPr>
        <p:txBody>
          <a:bodyPr lIns="0" rIns="0"/>
          <a:lstStyle/>
          <a:p>
            <a:pPr marL="742950" lvl="1" indent="-285750" eaLnBrk="1" hangingPunct="1">
              <a:lnSpc>
                <a:spcPct val="90000"/>
              </a:lnSpc>
            </a:pPr>
            <a:r>
              <a:rPr lang="tr-TR" sz="1600" b="1" u="sng" smtClean="0">
                <a:latin typeface="Book Antiqua" pitchFamily="18" charset="0"/>
              </a:rPr>
              <a:t>Borderline (sınırda) kişilik bozukluğu</a:t>
            </a:r>
            <a:r>
              <a:rPr lang="tr-TR" sz="1600" smtClean="0">
                <a:latin typeface="Book Antiqua" pitchFamily="18" charset="0"/>
              </a:rPr>
              <a:t> gösteren hastalar nevroz ve psikoz sınırında yer alırlar. </a:t>
            </a:r>
          </a:p>
          <a:p>
            <a:pPr marL="742950" lvl="1" indent="-285750" eaLnBrk="1" hangingPunct="1">
              <a:lnSpc>
                <a:spcPct val="90000"/>
              </a:lnSpc>
            </a:pPr>
            <a:r>
              <a:rPr lang="tr-TR" sz="1600" smtClean="0">
                <a:latin typeface="Book Antiqua" pitchFamily="18" charset="0"/>
              </a:rPr>
              <a:t>Sıra dışı, stabil olmayan affekt, mizaç ve davranış özellikleri gösterirler. </a:t>
            </a:r>
          </a:p>
          <a:p>
            <a:pPr marL="742950" lvl="1" indent="-285750" eaLnBrk="1" hangingPunct="1">
              <a:lnSpc>
                <a:spcPct val="90000"/>
              </a:lnSpc>
            </a:pPr>
            <a:r>
              <a:rPr lang="tr-TR" sz="1600" smtClean="0">
                <a:latin typeface="Book Antiqua" pitchFamily="18" charset="0"/>
              </a:rPr>
              <a:t>Kendilik ve nesne ilişkileri değişkendir ve zıtlıklar içerir. Kimlik duygusunda ve duygulanımda tutarsızlıklar gösterirler. </a:t>
            </a:r>
          </a:p>
          <a:p>
            <a:pPr marL="742950" lvl="1" indent="-285750" eaLnBrk="1" hangingPunct="1">
              <a:lnSpc>
                <a:spcPct val="90000"/>
              </a:lnSpc>
            </a:pPr>
            <a:r>
              <a:rPr lang="tr-TR" sz="1600" smtClean="0">
                <a:latin typeface="Book Antiqua" pitchFamily="18" charset="0"/>
              </a:rPr>
              <a:t>Dürtülerini kontrol etmede güçlük yaşarlar. </a:t>
            </a:r>
          </a:p>
          <a:p>
            <a:pPr marL="742950" lvl="1" indent="-285750" eaLnBrk="1" hangingPunct="1">
              <a:lnSpc>
                <a:spcPct val="90000"/>
              </a:lnSpc>
            </a:pPr>
            <a:r>
              <a:rPr lang="tr-TR" sz="1600" smtClean="0">
                <a:latin typeface="Book Antiqua" pitchFamily="18" charset="0"/>
              </a:rPr>
              <a:t>Yalnız kalmaya tahammülleri yoktur ve her zaman bir ilişki içinde olmak isterler ve sürekli terk edilme korkusu yaşarlar. </a:t>
            </a:r>
          </a:p>
          <a:p>
            <a:pPr marL="742950" lvl="1" indent="-285750" eaLnBrk="1" hangingPunct="1">
              <a:lnSpc>
                <a:spcPct val="90000"/>
              </a:lnSpc>
            </a:pPr>
            <a:r>
              <a:rPr lang="tr-TR" sz="1600" smtClean="0">
                <a:latin typeface="Book Antiqua" pitchFamily="18" charset="0"/>
              </a:rPr>
              <a:t>Manipülatif intihar girişimleri, eyleme vuruk davranışlar,  alkol ve uyuşturucu kullanımı ve rastgele cinsel ilişkiler sıktır.</a:t>
            </a:r>
          </a:p>
          <a:p>
            <a:pPr marL="742950" lvl="1" indent="-285750" eaLnBrk="1" hangingPunct="1">
              <a:lnSpc>
                <a:spcPct val="90000"/>
              </a:lnSpc>
            </a:pPr>
            <a:r>
              <a:rPr lang="tr-TR" sz="1600" smtClean="0">
                <a:latin typeface="Book Antiqua" pitchFamily="18" charset="0"/>
              </a:rPr>
              <a:t>Kronik boşluk duygusu vardır ve ani değişken belirtiler gösterebilirler. </a:t>
            </a:r>
          </a:p>
          <a:p>
            <a:pPr marL="742950" lvl="1" indent="-285750" eaLnBrk="1" hangingPunct="1">
              <a:lnSpc>
                <a:spcPct val="90000"/>
              </a:lnSpc>
            </a:pPr>
            <a:endParaRPr lang="tr-TR" sz="1600" smtClean="0">
              <a:latin typeface="Book Antiqua" pitchFamily="18" charset="0"/>
            </a:endParaRPr>
          </a:p>
          <a:p>
            <a:pPr marL="742950" lvl="1" indent="-285750" eaLnBrk="1" hangingPunct="1">
              <a:lnSpc>
                <a:spcPct val="90000"/>
              </a:lnSpc>
            </a:pPr>
            <a:endParaRPr lang="tr-TR" sz="1600" smtClean="0">
              <a:latin typeface="Book Antiqua" pitchFamily="18" charset="0"/>
            </a:endParaRPr>
          </a:p>
          <a:p>
            <a:pPr marL="742950" lvl="1" indent="-285750" eaLnBrk="1" hangingPunct="1">
              <a:lnSpc>
                <a:spcPct val="90000"/>
              </a:lnSpc>
              <a:buFont typeface="Wingdings" pitchFamily="2" charset="2"/>
              <a:buNone/>
            </a:pPr>
            <a:r>
              <a:rPr lang="tr-TR" sz="1600" smtClean="0">
                <a:latin typeface="Book Antiqua" pitchFamily="18" charset="0"/>
              </a:rPr>
              <a:t>	Toplumda görülme sıklığı %2-3 iken, psikiyatri kliniklerindeki kişilik bozukluklarının %30-60’ını borderline kişilik bozuklukları oluşturur.</a:t>
            </a:r>
            <a:endParaRPr lang="en-US" sz="1600" smtClean="0">
              <a:latin typeface="Book Antiqua"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İçerik Yer Tutucusu 2"/>
          <p:cNvSpPr>
            <a:spLocks noGrp="1"/>
          </p:cNvSpPr>
          <p:nvPr>
            <p:ph idx="4294967295"/>
          </p:nvPr>
        </p:nvSpPr>
        <p:spPr>
          <a:xfrm>
            <a:off x="539750" y="1773238"/>
            <a:ext cx="7772400" cy="4568825"/>
          </a:xfrm>
        </p:spPr>
        <p:txBody>
          <a:bodyPr lIns="0" rIns="0"/>
          <a:lstStyle/>
          <a:p>
            <a:pPr marL="742950" lvl="1" indent="-285750" eaLnBrk="1" hangingPunct="1"/>
            <a:r>
              <a:rPr lang="tr-TR" sz="1600" b="1" u="sng" smtClean="0">
                <a:latin typeface="Book Antiqua" pitchFamily="18" charset="0"/>
              </a:rPr>
              <a:t>Histrionik kişilik bozukluğu, </a:t>
            </a:r>
            <a:r>
              <a:rPr lang="tr-TR" sz="1600" smtClean="0">
                <a:latin typeface="Book Antiqua" pitchFamily="18" charset="0"/>
              </a:rPr>
              <a:t>dramatik, renkli özellikleri olan, kolay heyecanlanan, dışa dönük davranan, duygusal kişilerdir. </a:t>
            </a:r>
          </a:p>
          <a:p>
            <a:pPr marL="742950" lvl="1" indent="-285750" eaLnBrk="1" hangingPunct="1"/>
            <a:r>
              <a:rPr lang="tr-TR" sz="1600" smtClean="0">
                <a:latin typeface="Book Antiqua" pitchFamily="18" charset="0"/>
              </a:rPr>
              <a:t>Bu kişilerde aşırı derecede başkalarının dikkatini çekme, duygu ve düşüncelerini abartma, aşırı onay ve övgü bekleme, giyim ve davranışlarında baştan çıkarıcı davranma özellikleri vardır. </a:t>
            </a:r>
          </a:p>
          <a:p>
            <a:pPr marL="742950" lvl="1" indent="-285750" eaLnBrk="1" hangingPunct="1"/>
            <a:r>
              <a:rPr lang="tr-TR" sz="1600" smtClean="0">
                <a:latin typeface="Book Antiqua" pitchFamily="18" charset="0"/>
              </a:rPr>
              <a:t>Bağımlılık ihtiyaçları yoğundur, ilişkilerinde yüzeyseldirler, gerçek duygularını ifade edemezler ve kolay aldanırlar. </a:t>
            </a:r>
          </a:p>
          <a:p>
            <a:pPr marL="742950" lvl="1" indent="-285750" eaLnBrk="1" hangingPunct="1"/>
            <a:r>
              <a:rPr lang="tr-TR" sz="1600" smtClean="0">
                <a:latin typeface="Book Antiqua" pitchFamily="18" charset="0"/>
              </a:rPr>
              <a:t>İstekleri gerçekleşmediğinde ve hayal kırıklığına uğradıklarında huysuzluk, ağlama krizleri ve diğerlerini suçlama davranışları gösterirler. </a:t>
            </a:r>
          </a:p>
          <a:p>
            <a:pPr marL="742950" lvl="1" indent="-285750" eaLnBrk="1" hangingPunct="1">
              <a:buFont typeface="Wingdings" pitchFamily="2" charset="2"/>
              <a:buNone/>
            </a:pPr>
            <a:r>
              <a:rPr lang="tr-TR" sz="1600" smtClean="0">
                <a:latin typeface="Book Antiqua" pitchFamily="18" charset="0"/>
              </a:rPr>
              <a:t>	</a:t>
            </a:r>
          </a:p>
          <a:p>
            <a:pPr marL="742950" lvl="1" indent="-285750" eaLnBrk="1" hangingPunct="1">
              <a:buFont typeface="Wingdings" pitchFamily="2" charset="2"/>
              <a:buNone/>
            </a:pPr>
            <a:r>
              <a:rPr lang="tr-TR" sz="1600" smtClean="0">
                <a:latin typeface="Book Antiqua" pitchFamily="18" charset="0"/>
              </a:rPr>
              <a:t>	Toplumda görülme s %2-3’dür </a:t>
            </a:r>
            <a:endParaRPr lang="en-US" sz="1600" smtClean="0">
              <a:latin typeface="Book Antiqua"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İçerik Yer Tutucusu 2"/>
          <p:cNvSpPr>
            <a:spLocks noGrp="1"/>
          </p:cNvSpPr>
          <p:nvPr>
            <p:ph idx="4294967295"/>
          </p:nvPr>
        </p:nvSpPr>
        <p:spPr>
          <a:xfrm>
            <a:off x="539750" y="1773238"/>
            <a:ext cx="7772400" cy="3733800"/>
          </a:xfrm>
        </p:spPr>
        <p:txBody>
          <a:bodyPr lIns="0" rIns="0"/>
          <a:lstStyle/>
          <a:p>
            <a:pPr marL="742950" lvl="1" indent="-285750" eaLnBrk="1" hangingPunct="1"/>
            <a:r>
              <a:rPr lang="tr-TR" sz="1600" b="1" u="sng" smtClean="0">
                <a:latin typeface="Book Antiqua" pitchFamily="18" charset="0"/>
              </a:rPr>
              <a:t>Antisosyal kişilik bozuklukları</a:t>
            </a:r>
            <a:r>
              <a:rPr lang="tr-TR" sz="1600" smtClean="0">
                <a:latin typeface="Book Antiqua" pitchFamily="18" charset="0"/>
              </a:rPr>
              <a:t>, sürekli olarak toplum normlarına uymayan ve suç davranışları gösteren kişilerdir. </a:t>
            </a:r>
          </a:p>
          <a:p>
            <a:pPr marL="742950" lvl="1" indent="-285750" eaLnBrk="1" hangingPunct="1"/>
            <a:r>
              <a:rPr lang="tr-TR" sz="1600" smtClean="0">
                <a:latin typeface="Book Antiqua" pitchFamily="18" charset="0"/>
              </a:rPr>
              <a:t>Yalancılık, okuldan, evden kaçma, hırsızlık, kavgacılık, madde kullanımı, yasal olmayan aktiviteler gösterirler ve bunlardan dolayı suçluluk duymazlar. </a:t>
            </a:r>
          </a:p>
          <a:p>
            <a:pPr marL="742950" lvl="1" indent="-285750" eaLnBrk="1" hangingPunct="1"/>
            <a:r>
              <a:rPr lang="tr-TR" sz="1600" smtClean="0">
                <a:latin typeface="Book Antiqua" pitchFamily="18" charset="0"/>
              </a:rPr>
              <a:t>Kendi gereksinimleri için başkalarını kötüye kullanabilir, fiziksel, cinsel ve maddi zararlar verebilirler. </a:t>
            </a:r>
          </a:p>
          <a:p>
            <a:pPr marL="742950" lvl="1" indent="-285750" eaLnBrk="1" hangingPunct="1"/>
            <a:r>
              <a:rPr lang="tr-TR" sz="1600" smtClean="0">
                <a:latin typeface="Book Antiqua" pitchFamily="18" charset="0"/>
              </a:rPr>
              <a:t>Dışarıdan normal, zeki, cana yakın ve sevimli görülebilirler. </a:t>
            </a:r>
          </a:p>
          <a:p>
            <a:pPr marL="742950" lvl="1" indent="-285750" eaLnBrk="1" hangingPunct="1">
              <a:buFont typeface="Wingdings" pitchFamily="2" charset="2"/>
              <a:buNone/>
            </a:pPr>
            <a:endParaRPr lang="tr-TR" sz="1600" smtClean="0">
              <a:latin typeface="Book Antiqua" pitchFamily="18" charset="0"/>
            </a:endParaRPr>
          </a:p>
          <a:p>
            <a:pPr marL="742950" lvl="1" indent="-285750" eaLnBrk="1" hangingPunct="1">
              <a:buFont typeface="Wingdings" pitchFamily="2" charset="2"/>
              <a:buNone/>
            </a:pPr>
            <a:endParaRPr lang="tr-TR" sz="1600" smtClean="0">
              <a:latin typeface="Book Antiqua" pitchFamily="18" charset="0"/>
            </a:endParaRPr>
          </a:p>
          <a:p>
            <a:pPr marL="742950" lvl="1" indent="-285750" eaLnBrk="1" hangingPunct="1">
              <a:buFont typeface="Wingdings" pitchFamily="2" charset="2"/>
              <a:buNone/>
            </a:pPr>
            <a:r>
              <a:rPr lang="tr-TR" sz="1600" smtClean="0">
                <a:latin typeface="Book Antiqua" pitchFamily="18" charset="0"/>
              </a:rPr>
              <a:t>	Toplumda erkeklerin %3’ünde, kadınların%1’inde görülür.</a:t>
            </a:r>
            <a:endParaRPr lang="en-US" sz="1600" smtClean="0">
              <a:latin typeface="Book Antiqua" pitchFamily="18"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İçerik Yer Tutucusu 2"/>
          <p:cNvSpPr>
            <a:spLocks noGrp="1"/>
          </p:cNvSpPr>
          <p:nvPr>
            <p:ph idx="4294967295"/>
          </p:nvPr>
        </p:nvSpPr>
        <p:spPr>
          <a:xfrm>
            <a:off x="755650" y="1773238"/>
            <a:ext cx="7772400" cy="4281487"/>
          </a:xfrm>
        </p:spPr>
        <p:txBody>
          <a:bodyPr lIns="0" rIns="0"/>
          <a:lstStyle/>
          <a:p>
            <a:pPr marL="742950" lvl="1" indent="-285750" eaLnBrk="1" hangingPunct="1"/>
            <a:r>
              <a:rPr lang="tr-TR" sz="1600" b="1" u="sng" smtClean="0">
                <a:latin typeface="Book Antiqua" pitchFamily="18" charset="0"/>
              </a:rPr>
              <a:t>Narsistik kişilik bozukluğu, </a:t>
            </a:r>
            <a:r>
              <a:rPr lang="tr-TR" sz="1600" smtClean="0">
                <a:latin typeface="Book Antiqua" pitchFamily="18" charset="0"/>
              </a:rPr>
              <a:t>olan kişiler kendilerini aşırı derecede önemser ve aynı alanda eşi benzeri olmadığı şeklinde büyüklük duygularına kapılırlar. </a:t>
            </a:r>
          </a:p>
          <a:p>
            <a:pPr marL="742950" lvl="1" indent="-285750" eaLnBrk="1" hangingPunct="1"/>
            <a:r>
              <a:rPr lang="tr-TR" sz="1600" smtClean="0">
                <a:latin typeface="Book Antiqua" pitchFamily="18" charset="0"/>
              </a:rPr>
              <a:t>Eleştirilere tahammülleri yoktur ve öfke hissederler. </a:t>
            </a:r>
          </a:p>
          <a:p>
            <a:pPr marL="742950" lvl="1" indent="-285750" eaLnBrk="1" hangingPunct="1"/>
            <a:r>
              <a:rPr lang="tr-TR" sz="1600" smtClean="0">
                <a:latin typeface="Book Antiqua" pitchFamily="18" charset="0"/>
              </a:rPr>
              <a:t>Diğerlerine empati göstermekten yoksundurlar. </a:t>
            </a:r>
          </a:p>
          <a:p>
            <a:pPr marL="742950" lvl="1" indent="-285750" eaLnBrk="1" hangingPunct="1"/>
            <a:r>
              <a:rPr lang="tr-TR" sz="1600" smtClean="0">
                <a:latin typeface="Book Antiqua" pitchFamily="18" charset="0"/>
              </a:rPr>
              <a:t>Benlik saygıları düşüktür, ilişkilerinde kırılgandırlar ve depresyona yatkındırlar. </a:t>
            </a:r>
          </a:p>
          <a:p>
            <a:pPr marL="742950" lvl="1" indent="-285750" eaLnBrk="1" hangingPunct="1"/>
            <a:r>
              <a:rPr lang="tr-TR" sz="1600" smtClean="0">
                <a:latin typeface="Book Antiqua" pitchFamily="18" charset="0"/>
              </a:rPr>
              <a:t>Kendilerini değerli hissetmek için sürekli bir şeyler başarmaları gerekmektedir. </a:t>
            </a:r>
          </a:p>
          <a:p>
            <a:pPr marL="742950" lvl="1" indent="-285750" eaLnBrk="1" hangingPunct="1">
              <a:buFont typeface="Wingdings" pitchFamily="2" charset="2"/>
              <a:buNone/>
            </a:pPr>
            <a:r>
              <a:rPr lang="tr-TR" sz="1600" smtClean="0">
                <a:latin typeface="Book Antiqua" pitchFamily="18" charset="0"/>
              </a:rPr>
              <a:t>	</a:t>
            </a:r>
          </a:p>
          <a:p>
            <a:pPr marL="742950" lvl="1" indent="-285750" eaLnBrk="1" hangingPunct="1">
              <a:buFont typeface="Wingdings" pitchFamily="2" charset="2"/>
              <a:buNone/>
            </a:pPr>
            <a:endParaRPr lang="tr-TR" sz="1600" smtClean="0">
              <a:latin typeface="Book Antiqua" pitchFamily="18" charset="0"/>
            </a:endParaRPr>
          </a:p>
          <a:p>
            <a:pPr marL="742950" lvl="1" indent="-285750" eaLnBrk="1" hangingPunct="1">
              <a:buFont typeface="Wingdings" pitchFamily="2" charset="2"/>
              <a:buNone/>
            </a:pPr>
            <a:r>
              <a:rPr lang="tr-TR" sz="1600" smtClean="0">
                <a:latin typeface="Book Antiqua" pitchFamily="18" charset="0"/>
              </a:rPr>
              <a:t>	Toplumda görülme sıklığı %2-6 arasındadır </a:t>
            </a:r>
            <a:endParaRPr lang="en-US" sz="1600" smtClean="0">
              <a:latin typeface="Book Antiqua" pitchFamily="18"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Başlık 1"/>
          <p:cNvSpPr>
            <a:spLocks noGrp="1"/>
          </p:cNvSpPr>
          <p:nvPr>
            <p:ph type="title" idx="4294967295"/>
          </p:nvPr>
        </p:nvSpPr>
        <p:spPr>
          <a:xfrm>
            <a:off x="1258888" y="549275"/>
            <a:ext cx="7654925" cy="1143000"/>
          </a:xfrm>
        </p:spPr>
        <p:txBody>
          <a:bodyPr lIns="0" rIns="0" anchor="ctr"/>
          <a:lstStyle/>
          <a:p>
            <a:pPr eaLnBrk="1" hangingPunct="1"/>
            <a:r>
              <a:rPr lang="tr-TR" sz="2400" b="1" smtClean="0">
                <a:latin typeface="Book Antiqua" pitchFamily="18" charset="0"/>
              </a:rPr>
              <a:t>C Kümesi Kişilik Bozuklukları</a:t>
            </a:r>
            <a:endParaRPr lang="en-US" sz="2400" smtClean="0">
              <a:latin typeface="Book Antiqua" pitchFamily="18" charset="0"/>
            </a:endParaRPr>
          </a:p>
        </p:txBody>
      </p:sp>
      <p:sp>
        <p:nvSpPr>
          <p:cNvPr id="62466" name="İçerik Yer Tutucusu 2"/>
          <p:cNvSpPr>
            <a:spLocks noGrp="1"/>
          </p:cNvSpPr>
          <p:nvPr>
            <p:ph idx="4294967295"/>
          </p:nvPr>
        </p:nvSpPr>
        <p:spPr>
          <a:xfrm>
            <a:off x="395288" y="1916113"/>
            <a:ext cx="7772400" cy="3849687"/>
          </a:xfrm>
        </p:spPr>
        <p:txBody>
          <a:bodyPr lIns="0" rIns="0"/>
          <a:lstStyle/>
          <a:p>
            <a:pPr marL="742950" lvl="1" indent="-285750" eaLnBrk="1" hangingPunct="1"/>
            <a:r>
              <a:rPr lang="tr-TR" sz="1600" b="1" u="sng" smtClean="0">
                <a:latin typeface="Book Antiqua" pitchFamily="18" charset="0"/>
              </a:rPr>
              <a:t>Çekingen kişilik bozukluğu, </a:t>
            </a:r>
            <a:r>
              <a:rPr lang="tr-TR" sz="1600" smtClean="0">
                <a:latin typeface="Book Antiqua" pitchFamily="18" charset="0"/>
              </a:rPr>
              <a:t>olan kişilerin en temel özelliği yetersizlik ve reddedilmeye karşı aşırı duyarlılık hissetme ve bu nedenle sosyal ketlenme içinde olmadır. </a:t>
            </a:r>
          </a:p>
          <a:p>
            <a:pPr marL="742950" lvl="1" indent="-285750" eaLnBrk="1" hangingPunct="1"/>
            <a:r>
              <a:rPr lang="tr-TR" sz="1600" smtClean="0">
                <a:latin typeface="Book Antiqua" pitchFamily="18" charset="0"/>
              </a:rPr>
              <a:t>Bu yapıdaki kişiler topluluk içinde konuşmaktan ve kendilerini göstermekten kaçınırlar. </a:t>
            </a:r>
          </a:p>
          <a:p>
            <a:pPr marL="742950" lvl="1" indent="-285750" eaLnBrk="1" hangingPunct="1"/>
            <a:r>
              <a:rPr lang="tr-TR" sz="1600" smtClean="0">
                <a:latin typeface="Book Antiqua" pitchFamily="18" charset="0"/>
              </a:rPr>
              <a:t>Sıcak ve arkadaşça olmalarına karşın eleştiri ve aşağılanmaya karşı aşırı duyarlılıkları nedeniyle utangaçtır,  fobik kaçınmaları vardır ve sınırlı işlevsellik gösterirler. </a:t>
            </a:r>
            <a:endParaRPr lang="en-US" sz="1600" smtClean="0">
              <a:latin typeface="Book Antiqua" pitchFamily="18"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İçerik Yer Tutucusu 2"/>
          <p:cNvSpPr>
            <a:spLocks noGrp="1"/>
          </p:cNvSpPr>
          <p:nvPr>
            <p:ph idx="4294967295"/>
          </p:nvPr>
        </p:nvSpPr>
        <p:spPr>
          <a:xfrm>
            <a:off x="755650" y="1773238"/>
            <a:ext cx="7772400" cy="4352925"/>
          </a:xfrm>
        </p:spPr>
        <p:txBody>
          <a:bodyPr lIns="0" rIns="0"/>
          <a:lstStyle/>
          <a:p>
            <a:pPr marL="742950" lvl="1" indent="-285750" eaLnBrk="1" hangingPunct="1"/>
            <a:r>
              <a:rPr lang="tr-TR" sz="1600" b="1" u="sng" smtClean="0">
                <a:latin typeface="Book Antiqua" pitchFamily="18" charset="0"/>
              </a:rPr>
              <a:t>Obsesif-kompulsif kişilik bozukluğu</a:t>
            </a:r>
            <a:r>
              <a:rPr lang="tr-TR" sz="1600" smtClean="0">
                <a:latin typeface="Book Antiqua" pitchFamily="18" charset="0"/>
              </a:rPr>
              <a:t>, duygusal katılık, düzenlilik, ısrarcılık, inatçılık ve kararsızlıkla karakterize bir yapı gösterir. </a:t>
            </a:r>
          </a:p>
          <a:p>
            <a:pPr marL="742950" lvl="1" indent="-285750" eaLnBrk="1" hangingPunct="1"/>
            <a:r>
              <a:rPr lang="tr-TR" sz="1600" smtClean="0">
                <a:latin typeface="Book Antiqua" pitchFamily="18" charset="0"/>
              </a:rPr>
              <a:t>Mizaçları genellikle ciddidir ve mizah duyarlılıkları sınırlıdır. </a:t>
            </a:r>
          </a:p>
          <a:p>
            <a:pPr marL="742950" lvl="1" indent="-285750" eaLnBrk="1" hangingPunct="1"/>
            <a:r>
              <a:rPr lang="tr-TR" sz="1600" smtClean="0">
                <a:latin typeface="Book Antiqua" pitchFamily="18" charset="0"/>
              </a:rPr>
              <a:t>Mükemmeliyetçi yapı nedeniyle yöntem ve düzen gerektiren işlerde başarılı olabilir. </a:t>
            </a:r>
          </a:p>
          <a:p>
            <a:pPr marL="742950" lvl="1" indent="-285750" eaLnBrk="1" hangingPunct="1"/>
            <a:r>
              <a:rPr lang="tr-TR" sz="1600" smtClean="0">
                <a:latin typeface="Book Antiqua" pitchFamily="18" charset="0"/>
              </a:rPr>
              <a:t>Ancak katı kuralları ve düzenleri bozulduğunda buna tolerans gösteremezler ve anksiyeteleri artar. </a:t>
            </a:r>
          </a:p>
          <a:p>
            <a:pPr marL="742950" lvl="1" indent="-285750" eaLnBrk="1" hangingPunct="1"/>
            <a:r>
              <a:rPr lang="tr-TR" sz="1600" smtClean="0">
                <a:latin typeface="Book Antiqua" pitchFamily="18" charset="0"/>
              </a:rPr>
              <a:t>Kendilerinin ve birlikte yaşadıkları kişilerin davranışları üzerinde kontrol sağlama eğilimindedirler </a:t>
            </a:r>
            <a:endParaRPr lang="en-US" sz="1600" smtClean="0">
              <a:latin typeface="Book Antiqua" pitchFamily="18"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İçerik Yer Tutucusu 2"/>
          <p:cNvSpPr>
            <a:spLocks noGrp="1"/>
          </p:cNvSpPr>
          <p:nvPr>
            <p:ph idx="4294967295"/>
          </p:nvPr>
        </p:nvSpPr>
        <p:spPr>
          <a:xfrm>
            <a:off x="684213" y="1700213"/>
            <a:ext cx="7772400" cy="4713287"/>
          </a:xfrm>
        </p:spPr>
        <p:txBody>
          <a:bodyPr lIns="0" rIns="0"/>
          <a:lstStyle/>
          <a:p>
            <a:pPr marL="742950" lvl="1" indent="-285750" eaLnBrk="1" hangingPunct="1"/>
            <a:r>
              <a:rPr lang="tr-TR" sz="1600" b="1" u="sng" smtClean="0">
                <a:latin typeface="Book Antiqua" pitchFamily="18" charset="0"/>
              </a:rPr>
              <a:t>Bağımlı kişilik bozukluğu ,</a:t>
            </a:r>
            <a:r>
              <a:rPr lang="tr-TR" sz="1600" smtClean="0">
                <a:latin typeface="Book Antiqua" pitchFamily="18" charset="0"/>
              </a:rPr>
              <a:t>olan kişiler başkalarının gereksinimlerini kendilerinin önüne koyarlar. </a:t>
            </a:r>
          </a:p>
          <a:p>
            <a:pPr marL="742950" lvl="1" indent="-285750" eaLnBrk="1" hangingPunct="1"/>
            <a:r>
              <a:rPr lang="tr-TR" sz="1600" smtClean="0">
                <a:latin typeface="Book Antiqua" pitchFamily="18" charset="0"/>
              </a:rPr>
              <a:t>Kendilerine güvenleri yoktur ve yalnız kaldıklarında rahatsızlık duyarlar. </a:t>
            </a:r>
          </a:p>
          <a:p>
            <a:pPr marL="742950" lvl="1" indent="-285750" eaLnBrk="1" hangingPunct="1"/>
            <a:r>
              <a:rPr lang="tr-TR" sz="1600" smtClean="0">
                <a:latin typeface="Book Antiqua" pitchFamily="18" charset="0"/>
              </a:rPr>
              <a:t>Başkalarından güvence ve destek almadıkça karar vermekte güçlük çekerler. </a:t>
            </a:r>
          </a:p>
          <a:p>
            <a:pPr marL="742950" lvl="1" indent="-285750" eaLnBrk="1" hangingPunct="1"/>
            <a:r>
              <a:rPr lang="tr-TR" sz="1600" smtClean="0">
                <a:latin typeface="Book Antiqua" pitchFamily="18" charset="0"/>
              </a:rPr>
              <a:t>Karamsarlık, pasiflik, itaat etme ve sorumluluk almaktan kaçma nedeniyle başkalarına bağımlıdırlar. </a:t>
            </a:r>
          </a:p>
          <a:p>
            <a:pPr marL="742950" lvl="1" indent="-285750" eaLnBrk="1" hangingPunct="1"/>
            <a:r>
              <a:rPr lang="tr-TR" sz="1600" smtClean="0">
                <a:latin typeface="Book Antiqua" pitchFamily="18" charset="0"/>
              </a:rPr>
              <a:t>Kötüye kullanılmaya açık bir yapı gösterirler </a:t>
            </a:r>
            <a:endParaRPr lang="en-US" sz="1600" smtClean="0">
              <a:latin typeface="Book Antiqua" pitchFamily="18"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Başlık 1"/>
          <p:cNvSpPr>
            <a:spLocks noGrp="1"/>
          </p:cNvSpPr>
          <p:nvPr>
            <p:ph type="title" idx="4294967295"/>
          </p:nvPr>
        </p:nvSpPr>
        <p:spPr>
          <a:xfrm>
            <a:off x="900113" y="260350"/>
            <a:ext cx="7772400" cy="1143000"/>
          </a:xfrm>
        </p:spPr>
        <p:txBody>
          <a:bodyPr lIns="0" rIns="0" anchor="ctr"/>
          <a:lstStyle/>
          <a:p>
            <a:r>
              <a:rPr lang="tr-TR" sz="2800" b="1" smtClean="0">
                <a:latin typeface="Book Antiqua" pitchFamily="18" charset="0"/>
              </a:rPr>
              <a:t>Ağır Kişilik Bozuklukları</a:t>
            </a:r>
            <a:endParaRPr lang="en-US" sz="2800" b="1" smtClean="0">
              <a:latin typeface="Book Antiqua" pitchFamily="18" charset="0"/>
            </a:endParaRPr>
          </a:p>
        </p:txBody>
      </p:sp>
      <p:sp>
        <p:nvSpPr>
          <p:cNvPr id="65538" name="İçerik Yer Tutucusu 2"/>
          <p:cNvSpPr>
            <a:spLocks noGrp="1"/>
          </p:cNvSpPr>
          <p:nvPr>
            <p:ph idx="4294967295"/>
          </p:nvPr>
        </p:nvSpPr>
        <p:spPr>
          <a:xfrm>
            <a:off x="457200" y="1828800"/>
            <a:ext cx="8229600" cy="3549650"/>
          </a:xfrm>
        </p:spPr>
        <p:txBody>
          <a:bodyPr lIns="0" rIns="0"/>
          <a:lstStyle/>
          <a:p>
            <a:pPr marL="68263" indent="0">
              <a:lnSpc>
                <a:spcPct val="90000"/>
              </a:lnSpc>
              <a:buFont typeface="Wingdings" pitchFamily="2" charset="2"/>
              <a:buNone/>
            </a:pPr>
            <a:r>
              <a:rPr lang="tr-TR" sz="1600" smtClean="0">
                <a:latin typeface="Book Antiqua" pitchFamily="18" charset="0"/>
              </a:rPr>
              <a:t>Kernberg, kaçıngan özelliklerin, histerik, obsesif-kompulsif, depresif ve daha iyi örgütlenmiş mazoşistik kişiliklerin dışında kalan, karmaşık ve dürtünün egemen olduğu sınırda ya da narsisistik patolojiler gösteren yapıları ciddi olgular olarak tanımlamaktadır. </a:t>
            </a:r>
          </a:p>
          <a:p>
            <a:pPr marL="68263" indent="0">
              <a:lnSpc>
                <a:spcPct val="90000"/>
              </a:lnSpc>
              <a:buFont typeface="Wingdings" pitchFamily="2" charset="2"/>
              <a:buNone/>
            </a:pPr>
            <a:endParaRPr lang="tr-TR" sz="1600" smtClean="0">
              <a:latin typeface="Book Antiqua" pitchFamily="18" charset="0"/>
            </a:endParaRPr>
          </a:p>
          <a:p>
            <a:pPr marL="68263" indent="0">
              <a:lnSpc>
                <a:spcPct val="90000"/>
              </a:lnSpc>
              <a:buFont typeface="Wingdings" pitchFamily="2" charset="2"/>
              <a:buNone/>
            </a:pPr>
            <a:r>
              <a:rPr lang="tr-TR" sz="1600" smtClean="0">
                <a:latin typeface="Book Antiqua" pitchFamily="18" charset="0"/>
              </a:rPr>
              <a:t>Akhtar ise, birçok açıdan birbirinden farklı olmakla beraber, klinik belirtiler, dinamikler, ruhsal-yapısal örgütlenmeler ve gelişimsel öyküler açısından benzerlik gösteren sekiz tip ağır kişilik bozukluğu tanımlamıştır. Bunlar narsisistik, sınır, şizoid, paranoid, hipomanik, antisosoyal, histiriyonik ve şizotipal kişilik bozukluklarıdır. Kişilik bozukluklarının çeşitli tiplerinde ortak gelişimsel zeminin olması sıklıkla birden çok kişilik patolojisinin bir arada görülmesine yol açabilmektedir.</a:t>
            </a:r>
            <a:endParaRPr lang="en-US" sz="1600" smtClean="0">
              <a:latin typeface="Book Antiqua" pitchFamily="18" charset="0"/>
            </a:endParaRPr>
          </a:p>
          <a:p>
            <a:pPr marL="68263" indent="0">
              <a:lnSpc>
                <a:spcPct val="90000"/>
              </a:lnSpc>
            </a:pPr>
            <a:endParaRPr lang="en-US"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Başlık 1"/>
          <p:cNvSpPr>
            <a:spLocks noGrp="1"/>
          </p:cNvSpPr>
          <p:nvPr>
            <p:ph type="title" idx="4294967295"/>
          </p:nvPr>
        </p:nvSpPr>
        <p:spPr>
          <a:xfrm>
            <a:off x="895598" y="548680"/>
            <a:ext cx="8229600" cy="1143000"/>
          </a:xfrm>
        </p:spPr>
        <p:txBody>
          <a:bodyPr lIns="0" rIns="0" anchor="ctr"/>
          <a:lstStyle/>
          <a:p>
            <a:r>
              <a:rPr lang="tr-TR" sz="3600" b="1" dirty="0" smtClean="0">
                <a:solidFill>
                  <a:schemeClr val="accent6">
                    <a:lumMod val="75000"/>
                  </a:schemeClr>
                </a:solidFill>
                <a:effectLst>
                  <a:outerShdw blurRad="38100" dist="38100" dir="2700000" algn="tl">
                    <a:srgbClr val="000000">
                      <a:alpha val="43137"/>
                    </a:srgbClr>
                  </a:outerShdw>
                </a:effectLst>
                <a:latin typeface="Book Antiqua" panose="02040602050305030304" pitchFamily="18" charset="0"/>
              </a:rPr>
              <a:t>Düzeyi ne belirliyor?</a:t>
            </a:r>
            <a:endParaRPr lang="en-US" sz="3600" b="1" dirty="0" smtClean="0">
              <a:solidFill>
                <a:schemeClr val="accent6">
                  <a:lumMod val="75000"/>
                </a:schemeClr>
              </a:solidFill>
              <a:effectLst>
                <a:outerShdw blurRad="38100" dist="38100" dir="2700000" algn="tl">
                  <a:srgbClr val="000000">
                    <a:alpha val="43137"/>
                  </a:srgbClr>
                </a:outerShdw>
              </a:effectLst>
              <a:latin typeface="Book Antiqua" panose="02040602050305030304" pitchFamily="18" charset="0"/>
            </a:endParaRPr>
          </a:p>
        </p:txBody>
      </p:sp>
      <p:sp>
        <p:nvSpPr>
          <p:cNvPr id="66562" name="İçerik Yer Tutucusu 2"/>
          <p:cNvSpPr>
            <a:spLocks noGrp="1"/>
          </p:cNvSpPr>
          <p:nvPr>
            <p:ph idx="4294967295"/>
          </p:nvPr>
        </p:nvSpPr>
        <p:spPr>
          <a:xfrm>
            <a:off x="457200" y="1828800"/>
            <a:ext cx="8229600" cy="3549650"/>
          </a:xfrm>
        </p:spPr>
        <p:txBody>
          <a:bodyPr lIns="0" rIns="0"/>
          <a:lstStyle/>
          <a:p>
            <a:pPr marL="342900" indent="-273050"/>
            <a:r>
              <a:rPr lang="tr-TR" sz="1600" smtClean="0">
                <a:latin typeface="Book Antiqua" pitchFamily="18" charset="0"/>
              </a:rPr>
              <a:t>Üstbenlik patolojisi, antisosyal davranışlar, kötü huylu narsisizm, nesne ilişkilerinin kalitesindeki yetersizlik, madde kullanımı gibi özellikler kişilik bozukluğunun patolojisini şiddetlendiren etmenler olarak görülmektedir. </a:t>
            </a:r>
          </a:p>
          <a:p>
            <a:pPr marL="342900" indent="-273050"/>
            <a:r>
              <a:rPr lang="tr-TR" sz="1600" smtClean="0">
                <a:latin typeface="Book Antiqua" pitchFamily="18" charset="0"/>
              </a:rPr>
              <a:t>Buna karşın, yüceltme yetisinin olması, </a:t>
            </a:r>
          </a:p>
          <a:p>
            <a:pPr marL="342900" indent="-273050"/>
            <a:r>
              <a:rPr lang="tr-TR" sz="1600" smtClean="0">
                <a:latin typeface="Book Antiqua" pitchFamily="18" charset="0"/>
              </a:rPr>
              <a:t>Nesne ilişkilerinde bölmenin sürekli kullanılmaması, </a:t>
            </a:r>
          </a:p>
          <a:p>
            <a:pPr marL="342900" indent="-273050"/>
            <a:r>
              <a:rPr lang="tr-TR" sz="1600" smtClean="0">
                <a:latin typeface="Book Antiqua" pitchFamily="18" charset="0"/>
              </a:rPr>
              <a:t>Anlamlı bir ilişki ve iş bağlantısını sürdürebilme, </a:t>
            </a:r>
          </a:p>
          <a:p>
            <a:pPr marL="342900" indent="-273050"/>
            <a:r>
              <a:rPr lang="tr-TR" sz="1600" smtClean="0">
                <a:latin typeface="Book Antiqua" pitchFamily="18" charset="0"/>
              </a:rPr>
              <a:t>Ahlaki değerleri koruma ve sorumluluk alabilme yetisine sahip hastaların daha olumlu bir gelişme gösterdiği belirtilmektedir </a:t>
            </a:r>
            <a:endParaRPr lang="en-US" sz="1600" smtClean="0">
              <a:latin typeface="Book Antiqua" pitchFamily="18"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Başlık 1"/>
          <p:cNvSpPr>
            <a:spLocks noGrp="1"/>
          </p:cNvSpPr>
          <p:nvPr>
            <p:ph type="title" idx="4294967295"/>
          </p:nvPr>
        </p:nvSpPr>
        <p:spPr>
          <a:xfrm>
            <a:off x="900113" y="404813"/>
            <a:ext cx="7772400" cy="1143000"/>
          </a:xfrm>
        </p:spPr>
        <p:txBody>
          <a:bodyPr lIns="0" rIns="0" anchor="ctr"/>
          <a:lstStyle/>
          <a:p>
            <a:pPr algn="ctr"/>
            <a:r>
              <a:rPr lang="tr-TR" sz="2800" b="1" dirty="0" smtClean="0">
                <a:latin typeface="Book Antiqua" pitchFamily="18" charset="0"/>
              </a:rPr>
              <a:t>Ağır Kişilik Bozukluklarına Yaklaşım</a:t>
            </a:r>
            <a:endParaRPr lang="en-US" sz="2800" b="1" dirty="0" smtClean="0">
              <a:latin typeface="Book Antiqua" pitchFamily="18" charset="0"/>
            </a:endParaRPr>
          </a:p>
        </p:txBody>
      </p:sp>
      <p:sp>
        <p:nvSpPr>
          <p:cNvPr id="67586" name="İçerik Yer Tutucusu 2"/>
          <p:cNvSpPr>
            <a:spLocks noGrp="1"/>
          </p:cNvSpPr>
          <p:nvPr>
            <p:ph idx="4294967295"/>
          </p:nvPr>
        </p:nvSpPr>
        <p:spPr>
          <a:xfrm>
            <a:off x="899592" y="2060848"/>
            <a:ext cx="7772400" cy="4103687"/>
          </a:xfrm>
        </p:spPr>
        <p:txBody>
          <a:bodyPr lIns="0" rIns="0"/>
          <a:lstStyle/>
          <a:p>
            <a:pPr marL="68263" indent="0">
              <a:lnSpc>
                <a:spcPct val="150000"/>
              </a:lnSpc>
              <a:buFont typeface="Wingdings" pitchFamily="2" charset="2"/>
              <a:buNone/>
            </a:pPr>
            <a:r>
              <a:rPr lang="tr-TR" sz="1800" dirty="0" smtClean="0">
                <a:latin typeface="Book Antiqua" pitchFamily="18" charset="0"/>
              </a:rPr>
              <a:t>Yapılan birçok çalışmada, hemşirelerin ve diğer sağlık çalışanlarının ağır kişilik bozukluğu gösteren hastaları hoşa gitmeyen, ekipte bölünmeler yaratan, zor ve yönetimi güç hastalar olarak tanımladığı ve bu zorluğun en çok </a:t>
            </a:r>
            <a:r>
              <a:rPr lang="tr-TR" sz="1800" dirty="0" err="1" smtClean="0">
                <a:latin typeface="Book Antiqua" pitchFamily="18" charset="0"/>
              </a:rPr>
              <a:t>paranoid</a:t>
            </a:r>
            <a:r>
              <a:rPr lang="tr-TR" sz="1800" dirty="0" smtClean="0">
                <a:latin typeface="Book Antiqua" pitchFamily="18" charset="0"/>
              </a:rPr>
              <a:t>, </a:t>
            </a:r>
            <a:r>
              <a:rPr lang="tr-TR" sz="1800" dirty="0" err="1" smtClean="0">
                <a:latin typeface="Book Antiqua" pitchFamily="18" charset="0"/>
              </a:rPr>
              <a:t>borderline</a:t>
            </a:r>
            <a:r>
              <a:rPr lang="tr-TR" sz="1800" dirty="0" smtClean="0">
                <a:latin typeface="Book Antiqua" pitchFamily="18" charset="0"/>
              </a:rPr>
              <a:t>, </a:t>
            </a:r>
            <a:r>
              <a:rPr lang="tr-TR" sz="1800" dirty="0" err="1" smtClean="0">
                <a:latin typeface="Book Antiqua" pitchFamily="18" charset="0"/>
              </a:rPr>
              <a:t>narsisistik</a:t>
            </a:r>
            <a:r>
              <a:rPr lang="tr-TR" sz="1800" dirty="0" smtClean="0">
                <a:latin typeface="Book Antiqua" pitchFamily="18" charset="0"/>
              </a:rPr>
              <a:t> ve </a:t>
            </a:r>
            <a:r>
              <a:rPr lang="tr-TR" sz="1800" dirty="0" err="1" smtClean="0">
                <a:latin typeface="Book Antiqua" pitchFamily="18" charset="0"/>
              </a:rPr>
              <a:t>antisosyal</a:t>
            </a:r>
            <a:r>
              <a:rPr lang="tr-TR" sz="1800" dirty="0" smtClean="0">
                <a:latin typeface="Book Antiqua" pitchFamily="18" charset="0"/>
              </a:rPr>
              <a:t> hastalarla yaşandığı bildirilmektedir. </a:t>
            </a:r>
          </a:p>
          <a:p>
            <a:pPr marL="68263" indent="0">
              <a:lnSpc>
                <a:spcPct val="80000"/>
              </a:lnSpc>
            </a:pPr>
            <a:endParaRPr lang="tr-TR"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p:cNvSpPr>
          <p:nvPr>
            <p:ph type="title" idx="4294967295"/>
          </p:nvPr>
        </p:nvSpPr>
        <p:spPr>
          <a:xfrm>
            <a:off x="914400" y="620713"/>
            <a:ext cx="8229600" cy="1143000"/>
          </a:xfrm>
        </p:spPr>
        <p:txBody>
          <a:bodyPr lIns="0" rIns="0" anchor="ctr"/>
          <a:lstStyle/>
          <a:p>
            <a:pPr eaLnBrk="1" hangingPunct="1"/>
            <a:r>
              <a:rPr lang="en-US" sz="3200" b="1" smtClean="0"/>
              <a:t>Karakter (Character)</a:t>
            </a:r>
            <a:r>
              <a:rPr lang="en-US" smtClean="0"/>
              <a:t> </a:t>
            </a:r>
            <a:endParaRPr lang="tr-TR" smtClean="0"/>
          </a:p>
        </p:txBody>
      </p:sp>
      <p:sp>
        <p:nvSpPr>
          <p:cNvPr id="28674" name="Rectangle 3"/>
          <p:cNvSpPr>
            <a:spLocks noGrp="1"/>
          </p:cNvSpPr>
          <p:nvPr>
            <p:ph type="body" idx="4294967295"/>
          </p:nvPr>
        </p:nvSpPr>
        <p:spPr>
          <a:xfrm>
            <a:off x="179512" y="1844824"/>
            <a:ext cx="7571184" cy="4302125"/>
          </a:xfrm>
        </p:spPr>
        <p:txBody>
          <a:bodyPr lIns="0" rIns="0"/>
          <a:lstStyle/>
          <a:p>
            <a:pPr lvl="1" eaLnBrk="1" hangingPunct="1">
              <a:buSzPct val="120000"/>
              <a:buFont typeface="Wingdings" panose="05000000000000000000" pitchFamily="2" charset="2"/>
              <a:buChar char="§"/>
            </a:pPr>
            <a:r>
              <a:rPr lang="en-US" sz="1800" dirty="0" err="1" smtClean="0">
                <a:latin typeface="Book Antiqua" pitchFamily="18" charset="0"/>
              </a:rPr>
              <a:t>Kişiye</a:t>
            </a:r>
            <a:r>
              <a:rPr lang="en-US" sz="1800" dirty="0" smtClean="0">
                <a:latin typeface="Book Antiqua" pitchFamily="18" charset="0"/>
              </a:rPr>
              <a:t> </a:t>
            </a:r>
            <a:r>
              <a:rPr lang="en-US" sz="1800" dirty="0" err="1" smtClean="0">
                <a:latin typeface="Book Antiqua" pitchFamily="18" charset="0"/>
              </a:rPr>
              <a:t>özgü</a:t>
            </a:r>
            <a:r>
              <a:rPr lang="en-US" sz="1800" dirty="0" smtClean="0">
                <a:latin typeface="Book Antiqua" pitchFamily="18" charset="0"/>
              </a:rPr>
              <a:t> </a:t>
            </a:r>
            <a:r>
              <a:rPr lang="en-US" sz="1800" dirty="0" err="1" smtClean="0">
                <a:latin typeface="Book Antiqua" pitchFamily="18" charset="0"/>
              </a:rPr>
              <a:t>olarak</a:t>
            </a:r>
            <a:r>
              <a:rPr lang="en-US" sz="1800" dirty="0" smtClean="0">
                <a:latin typeface="Book Antiqua" pitchFamily="18" charset="0"/>
              </a:rPr>
              <a:t> </a:t>
            </a:r>
            <a:r>
              <a:rPr lang="en-US" sz="1800" dirty="0" err="1" smtClean="0">
                <a:latin typeface="Book Antiqua" pitchFamily="18" charset="0"/>
              </a:rPr>
              <a:t>doğuştan</a:t>
            </a:r>
            <a:r>
              <a:rPr lang="en-US" sz="1800" dirty="0" smtClean="0">
                <a:latin typeface="Book Antiqua" pitchFamily="18" charset="0"/>
              </a:rPr>
              <a:t> </a:t>
            </a:r>
            <a:r>
              <a:rPr lang="en-US" sz="1800" dirty="0" err="1" smtClean="0">
                <a:latin typeface="Book Antiqua" pitchFamily="18" charset="0"/>
              </a:rPr>
              <a:t>getirilen</a:t>
            </a:r>
            <a:r>
              <a:rPr lang="en-US" sz="1800" dirty="0" smtClean="0">
                <a:latin typeface="Book Antiqua" pitchFamily="18" charset="0"/>
              </a:rPr>
              <a:t> </a:t>
            </a:r>
            <a:r>
              <a:rPr lang="en-US" sz="1800" dirty="0" err="1" smtClean="0">
                <a:latin typeface="Book Antiqua" pitchFamily="18" charset="0"/>
              </a:rPr>
              <a:t>mizaç</a:t>
            </a:r>
            <a:r>
              <a:rPr lang="en-US" sz="1800" dirty="0" smtClean="0">
                <a:latin typeface="Book Antiqua" pitchFamily="18" charset="0"/>
              </a:rPr>
              <a:t> </a:t>
            </a:r>
            <a:r>
              <a:rPr lang="en-US" sz="1800" dirty="0" err="1" smtClean="0">
                <a:latin typeface="Book Antiqua" pitchFamily="18" charset="0"/>
              </a:rPr>
              <a:t>özelliklerinin</a:t>
            </a:r>
            <a:r>
              <a:rPr lang="en-US" sz="1800" dirty="0" smtClean="0">
                <a:latin typeface="Book Antiqua" pitchFamily="18" charset="0"/>
              </a:rPr>
              <a:t> </a:t>
            </a:r>
            <a:r>
              <a:rPr lang="en-US" sz="1800" dirty="0" err="1" smtClean="0">
                <a:latin typeface="Book Antiqua" pitchFamily="18" charset="0"/>
              </a:rPr>
              <a:t>temelinde</a:t>
            </a:r>
            <a:r>
              <a:rPr lang="en-US" sz="1800" dirty="0" smtClean="0">
                <a:latin typeface="Book Antiqua" pitchFamily="18" charset="0"/>
              </a:rPr>
              <a:t>, </a:t>
            </a:r>
            <a:r>
              <a:rPr lang="en-US" sz="1800" dirty="0" err="1" smtClean="0">
                <a:latin typeface="Book Antiqua" pitchFamily="18" charset="0"/>
              </a:rPr>
              <a:t>sonradan</a:t>
            </a:r>
            <a:r>
              <a:rPr lang="en-US" sz="1800" dirty="0" smtClean="0">
                <a:latin typeface="Book Antiqua" pitchFamily="18" charset="0"/>
              </a:rPr>
              <a:t> </a:t>
            </a:r>
            <a:r>
              <a:rPr lang="en-US" sz="1800" dirty="0" err="1" smtClean="0">
                <a:latin typeface="Book Antiqua" pitchFamily="18" charset="0"/>
              </a:rPr>
              <a:t>kazanılmış</a:t>
            </a:r>
            <a:r>
              <a:rPr lang="en-US" sz="1800" dirty="0" smtClean="0">
                <a:latin typeface="Book Antiqua" pitchFamily="18" charset="0"/>
              </a:rPr>
              <a:t> </a:t>
            </a:r>
            <a:r>
              <a:rPr lang="en-US" sz="1800" dirty="0" err="1" smtClean="0">
                <a:latin typeface="Book Antiqua" pitchFamily="18" charset="0"/>
              </a:rPr>
              <a:t>ancak</a:t>
            </a:r>
            <a:r>
              <a:rPr lang="en-US" sz="1800" dirty="0" smtClean="0">
                <a:latin typeface="Book Antiqua" pitchFamily="18" charset="0"/>
              </a:rPr>
              <a:t> </a:t>
            </a:r>
            <a:r>
              <a:rPr lang="en-US" sz="1800" dirty="0" err="1" smtClean="0">
                <a:latin typeface="Book Antiqua" pitchFamily="18" charset="0"/>
              </a:rPr>
              <a:t>değişmeye</a:t>
            </a:r>
            <a:r>
              <a:rPr lang="en-US" sz="1800" dirty="0" smtClean="0">
                <a:latin typeface="Book Antiqua" pitchFamily="18" charset="0"/>
              </a:rPr>
              <a:t> </a:t>
            </a:r>
            <a:r>
              <a:rPr lang="en-US" sz="1800" dirty="0" err="1" smtClean="0">
                <a:latin typeface="Book Antiqua" pitchFamily="18" charset="0"/>
              </a:rPr>
              <a:t>dirençli</a:t>
            </a:r>
            <a:r>
              <a:rPr lang="en-US" sz="1800" dirty="0" smtClean="0">
                <a:latin typeface="Book Antiqua" pitchFamily="18" charset="0"/>
              </a:rPr>
              <a:t> </a:t>
            </a:r>
            <a:r>
              <a:rPr lang="en-US" sz="1800" dirty="0" err="1" smtClean="0">
                <a:latin typeface="Book Antiqua" pitchFamily="18" charset="0"/>
              </a:rPr>
              <a:t>davranışsal</a:t>
            </a:r>
            <a:r>
              <a:rPr lang="en-US" sz="1800" dirty="0" smtClean="0">
                <a:latin typeface="Book Antiqua" pitchFamily="18" charset="0"/>
              </a:rPr>
              <a:t> </a:t>
            </a:r>
            <a:r>
              <a:rPr lang="en-US" sz="1800" dirty="0" err="1" smtClean="0">
                <a:latin typeface="Book Antiqua" pitchFamily="18" charset="0"/>
              </a:rPr>
              <a:t>özellikleri</a:t>
            </a:r>
            <a:r>
              <a:rPr lang="en-US" sz="1800" dirty="0" smtClean="0">
                <a:latin typeface="Book Antiqua" pitchFamily="18" charset="0"/>
              </a:rPr>
              <a:t> </a:t>
            </a:r>
            <a:r>
              <a:rPr lang="en-US" sz="1800" dirty="0" err="1" smtClean="0">
                <a:latin typeface="Book Antiqua" pitchFamily="18" charset="0"/>
              </a:rPr>
              <a:t>kapsar</a:t>
            </a:r>
            <a:r>
              <a:rPr lang="en-US" sz="1800" dirty="0" smtClean="0">
                <a:latin typeface="Book Antiqua" pitchFamily="18" charset="0"/>
              </a:rPr>
              <a:t>. </a:t>
            </a:r>
            <a:endParaRPr lang="tr-TR" sz="1800" dirty="0" smtClean="0">
              <a:latin typeface="Book Antiqua" pitchFamily="18" charset="0"/>
            </a:endParaRPr>
          </a:p>
          <a:p>
            <a:pPr eaLnBrk="1" hangingPunct="1">
              <a:buSzPct val="120000"/>
              <a:buFont typeface="Wingdings" panose="05000000000000000000" pitchFamily="2" charset="2"/>
              <a:buChar char="§"/>
            </a:pPr>
            <a:endParaRPr lang="tr-TR" sz="1800" dirty="0" smtClean="0">
              <a:latin typeface="Book Antiqua" pitchFamily="18" charset="0"/>
            </a:endParaRPr>
          </a:p>
          <a:p>
            <a:pPr lvl="1" eaLnBrk="1" hangingPunct="1">
              <a:buSzPct val="120000"/>
              <a:buFont typeface="Wingdings" panose="05000000000000000000" pitchFamily="2" charset="2"/>
              <a:buChar char="§"/>
            </a:pPr>
            <a:r>
              <a:rPr lang="en-US" sz="1800" dirty="0" smtClean="0">
                <a:latin typeface="Book Antiqua" pitchFamily="18" charset="0"/>
              </a:rPr>
              <a:t>Bu </a:t>
            </a:r>
            <a:r>
              <a:rPr lang="en-US" sz="1800" dirty="0" err="1" smtClean="0">
                <a:latin typeface="Book Antiqua" pitchFamily="18" charset="0"/>
              </a:rPr>
              <a:t>özellikler</a:t>
            </a:r>
            <a:r>
              <a:rPr lang="en-US" sz="1800" dirty="0" smtClean="0">
                <a:latin typeface="Book Antiqua" pitchFamily="18" charset="0"/>
              </a:rPr>
              <a:t> </a:t>
            </a:r>
            <a:r>
              <a:rPr lang="en-US" sz="1800" dirty="0" err="1" smtClean="0">
                <a:latin typeface="Book Antiqua" pitchFamily="18" charset="0"/>
              </a:rPr>
              <a:t>birey</a:t>
            </a:r>
            <a:r>
              <a:rPr lang="en-US" sz="1800" dirty="0" smtClean="0">
                <a:latin typeface="Book Antiqua" pitchFamily="18" charset="0"/>
              </a:rPr>
              <a:t> </a:t>
            </a:r>
            <a:r>
              <a:rPr lang="en-US" sz="1800" dirty="0" err="1" smtClean="0">
                <a:latin typeface="Book Antiqua" pitchFamily="18" charset="0"/>
              </a:rPr>
              <a:t>ve</a:t>
            </a:r>
            <a:r>
              <a:rPr lang="en-US" sz="1800" dirty="0" smtClean="0">
                <a:latin typeface="Book Antiqua" pitchFamily="18" charset="0"/>
              </a:rPr>
              <a:t> </a:t>
            </a:r>
            <a:r>
              <a:rPr lang="en-US" sz="1800" dirty="0" err="1" smtClean="0">
                <a:latin typeface="Book Antiqua" pitchFamily="18" charset="0"/>
              </a:rPr>
              <a:t>çevre</a:t>
            </a:r>
            <a:r>
              <a:rPr lang="en-US" sz="1800" dirty="0" smtClean="0">
                <a:latin typeface="Book Antiqua" pitchFamily="18" charset="0"/>
              </a:rPr>
              <a:t> </a:t>
            </a:r>
            <a:r>
              <a:rPr lang="en-US" sz="1800" dirty="0" err="1" smtClean="0">
                <a:latin typeface="Book Antiqua" pitchFamily="18" charset="0"/>
              </a:rPr>
              <a:t>arasındaki</a:t>
            </a:r>
            <a:r>
              <a:rPr lang="en-US" sz="1800" dirty="0" smtClean="0">
                <a:latin typeface="Book Antiqua" pitchFamily="18" charset="0"/>
              </a:rPr>
              <a:t> </a:t>
            </a:r>
            <a:r>
              <a:rPr lang="en-US" sz="1800" dirty="0" err="1" smtClean="0">
                <a:latin typeface="Book Antiqua" pitchFamily="18" charset="0"/>
              </a:rPr>
              <a:t>dinamik</a:t>
            </a:r>
            <a:r>
              <a:rPr lang="en-US" sz="1800" dirty="0" smtClean="0">
                <a:latin typeface="Book Antiqua" pitchFamily="18" charset="0"/>
              </a:rPr>
              <a:t> </a:t>
            </a:r>
            <a:r>
              <a:rPr lang="en-US" sz="1800" dirty="0" err="1" smtClean="0">
                <a:latin typeface="Book Antiqua" pitchFamily="18" charset="0"/>
              </a:rPr>
              <a:t>etkileşimlerle</a:t>
            </a:r>
            <a:r>
              <a:rPr lang="en-US" sz="1800" dirty="0" smtClean="0">
                <a:latin typeface="Book Antiqua" pitchFamily="18" charset="0"/>
              </a:rPr>
              <a:t> </a:t>
            </a:r>
            <a:r>
              <a:rPr lang="en-US" sz="1800" dirty="0" err="1" smtClean="0">
                <a:latin typeface="Book Antiqua" pitchFamily="18" charset="0"/>
              </a:rPr>
              <a:t>belirlenir</a:t>
            </a:r>
            <a:r>
              <a:rPr lang="en-US" sz="1800" dirty="0" smtClean="0">
                <a:latin typeface="Book Antiqua" pitchFamily="18" charset="0"/>
              </a:rPr>
              <a:t>. </a:t>
            </a:r>
            <a:endParaRPr lang="tr-TR" sz="1800" dirty="0" smtClean="0">
              <a:latin typeface="Book Antiqua" pitchFamily="18" charset="0"/>
            </a:endParaRPr>
          </a:p>
          <a:p>
            <a:pPr eaLnBrk="1" hangingPunct="1">
              <a:buSzPct val="120000"/>
              <a:buFont typeface="Wingdings" panose="05000000000000000000" pitchFamily="2" charset="2"/>
              <a:buChar char="§"/>
            </a:pPr>
            <a:endParaRPr lang="tr-TR" sz="1800" dirty="0" smtClean="0">
              <a:latin typeface="Book Antiqua" pitchFamily="18" charset="0"/>
            </a:endParaRPr>
          </a:p>
          <a:p>
            <a:pPr lvl="1" eaLnBrk="1" hangingPunct="1">
              <a:buSzPct val="120000"/>
              <a:buFont typeface="Wingdings" panose="05000000000000000000" pitchFamily="2" charset="2"/>
              <a:buChar char="§"/>
            </a:pPr>
            <a:r>
              <a:rPr lang="en-US" sz="1800" dirty="0" err="1" smtClean="0">
                <a:latin typeface="Book Antiqua" pitchFamily="18" charset="0"/>
              </a:rPr>
              <a:t>Sağlıklı</a:t>
            </a:r>
            <a:r>
              <a:rPr lang="en-US" sz="1800" dirty="0" smtClean="0">
                <a:latin typeface="Book Antiqua" pitchFamily="18" charset="0"/>
              </a:rPr>
              <a:t> </a:t>
            </a:r>
            <a:r>
              <a:rPr lang="en-US" sz="1800" dirty="0" err="1" smtClean="0">
                <a:latin typeface="Book Antiqua" pitchFamily="18" charset="0"/>
              </a:rPr>
              <a:t>bir</a:t>
            </a:r>
            <a:r>
              <a:rPr lang="en-US" sz="1800" dirty="0" smtClean="0">
                <a:latin typeface="Book Antiqua" pitchFamily="18" charset="0"/>
              </a:rPr>
              <a:t> </a:t>
            </a:r>
            <a:r>
              <a:rPr lang="en-US" sz="1800" dirty="0" err="1" smtClean="0">
                <a:latin typeface="Book Antiqua" pitchFamily="18" charset="0"/>
              </a:rPr>
              <a:t>karakter</a:t>
            </a:r>
            <a:r>
              <a:rPr lang="en-US" sz="1800" dirty="0" smtClean="0">
                <a:latin typeface="Book Antiqua" pitchFamily="18" charset="0"/>
              </a:rPr>
              <a:t> </a:t>
            </a:r>
            <a:r>
              <a:rPr lang="en-US" sz="1800" dirty="0" err="1" smtClean="0">
                <a:latin typeface="Book Antiqua" pitchFamily="18" charset="0"/>
              </a:rPr>
              <a:t>yapısı</a:t>
            </a:r>
            <a:r>
              <a:rPr lang="en-US" sz="1800" dirty="0" smtClean="0">
                <a:latin typeface="Book Antiqua" pitchFamily="18" charset="0"/>
              </a:rPr>
              <a:t> </a:t>
            </a:r>
            <a:r>
              <a:rPr lang="en-US" sz="1800" dirty="0" err="1" smtClean="0">
                <a:latin typeface="Book Antiqua" pitchFamily="18" charset="0"/>
              </a:rPr>
              <a:t>bireyin</a:t>
            </a:r>
            <a:r>
              <a:rPr lang="en-US" sz="1800" dirty="0" smtClean="0">
                <a:latin typeface="Book Antiqua" pitchFamily="18" charset="0"/>
              </a:rPr>
              <a:t> </a:t>
            </a:r>
            <a:r>
              <a:rPr lang="en-US" sz="1800" dirty="0" err="1" smtClean="0">
                <a:latin typeface="Book Antiqua" pitchFamily="18" charset="0"/>
              </a:rPr>
              <a:t>gereksinimleri</a:t>
            </a:r>
            <a:r>
              <a:rPr lang="en-US" sz="1800" dirty="0" smtClean="0">
                <a:latin typeface="Book Antiqua" pitchFamily="18" charset="0"/>
              </a:rPr>
              <a:t> </a:t>
            </a:r>
            <a:r>
              <a:rPr lang="en-US" sz="1800" dirty="0" err="1" smtClean="0">
                <a:latin typeface="Book Antiqua" pitchFamily="18" charset="0"/>
              </a:rPr>
              <a:t>ile</a:t>
            </a:r>
            <a:r>
              <a:rPr lang="en-US" sz="1800" dirty="0" smtClean="0">
                <a:latin typeface="Book Antiqua" pitchFamily="18" charset="0"/>
              </a:rPr>
              <a:t> </a:t>
            </a:r>
            <a:r>
              <a:rPr lang="en-US" sz="1800" dirty="0" err="1" smtClean="0">
                <a:latin typeface="Book Antiqua" pitchFamily="18" charset="0"/>
              </a:rPr>
              <a:t>çevresel</a:t>
            </a:r>
            <a:r>
              <a:rPr lang="en-US" sz="1800" dirty="0" smtClean="0">
                <a:latin typeface="Book Antiqua" pitchFamily="18" charset="0"/>
              </a:rPr>
              <a:t> </a:t>
            </a:r>
            <a:r>
              <a:rPr lang="en-US" sz="1800" dirty="0" err="1" smtClean="0">
                <a:latin typeface="Book Antiqua" pitchFamily="18" charset="0"/>
              </a:rPr>
              <a:t>etkenler</a:t>
            </a:r>
            <a:r>
              <a:rPr lang="en-US" sz="1800" dirty="0" smtClean="0">
                <a:latin typeface="Book Antiqua" pitchFamily="18" charset="0"/>
              </a:rPr>
              <a:t> </a:t>
            </a:r>
            <a:r>
              <a:rPr lang="en-US" sz="1800" dirty="0" err="1" smtClean="0">
                <a:latin typeface="Book Antiqua" pitchFamily="18" charset="0"/>
              </a:rPr>
              <a:t>arasındaki</a:t>
            </a:r>
            <a:r>
              <a:rPr lang="en-US" sz="1800" dirty="0" smtClean="0">
                <a:latin typeface="Book Antiqua" pitchFamily="18" charset="0"/>
              </a:rPr>
              <a:t> </a:t>
            </a:r>
            <a:r>
              <a:rPr lang="en-US" sz="1800" dirty="0" err="1" smtClean="0">
                <a:latin typeface="Book Antiqua" pitchFamily="18" charset="0"/>
              </a:rPr>
              <a:t>uyumda</a:t>
            </a:r>
            <a:r>
              <a:rPr lang="en-US" sz="1800" dirty="0" smtClean="0">
                <a:latin typeface="Book Antiqua" pitchFamily="18" charset="0"/>
              </a:rPr>
              <a:t> </a:t>
            </a:r>
            <a:r>
              <a:rPr lang="en-US" sz="1800" dirty="0" err="1" smtClean="0">
                <a:latin typeface="Book Antiqua" pitchFamily="18" charset="0"/>
              </a:rPr>
              <a:t>önemli</a:t>
            </a:r>
            <a:r>
              <a:rPr lang="en-US" sz="1800" dirty="0" smtClean="0">
                <a:latin typeface="Book Antiqua" pitchFamily="18" charset="0"/>
              </a:rPr>
              <a:t> </a:t>
            </a:r>
            <a:r>
              <a:rPr lang="en-US" sz="1800" dirty="0" err="1" smtClean="0">
                <a:latin typeface="Book Antiqua" pitchFamily="18" charset="0"/>
              </a:rPr>
              <a:t>bir</a:t>
            </a:r>
            <a:r>
              <a:rPr lang="en-US" sz="1800" dirty="0" smtClean="0">
                <a:latin typeface="Book Antiqua" pitchFamily="18" charset="0"/>
              </a:rPr>
              <a:t> </a:t>
            </a:r>
            <a:r>
              <a:rPr lang="en-US" sz="1800" dirty="0" err="1" smtClean="0">
                <a:latin typeface="Book Antiqua" pitchFamily="18" charset="0"/>
              </a:rPr>
              <a:t>rol</a:t>
            </a:r>
            <a:r>
              <a:rPr lang="en-US" sz="1800" dirty="0" smtClean="0">
                <a:latin typeface="Book Antiqua" pitchFamily="18" charset="0"/>
              </a:rPr>
              <a:t> </a:t>
            </a:r>
            <a:r>
              <a:rPr lang="en-US" sz="1800" dirty="0" err="1" smtClean="0">
                <a:latin typeface="Book Antiqua" pitchFamily="18" charset="0"/>
              </a:rPr>
              <a:t>oynar</a:t>
            </a:r>
            <a:r>
              <a:rPr lang="en-US" sz="1800" dirty="0" smtClean="0">
                <a:latin typeface="Book Antiqua" pitchFamily="18" charset="0"/>
              </a:rPr>
              <a:t>. </a:t>
            </a:r>
            <a:endParaRPr lang="tr-TR"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87066" y="1340768"/>
            <a:ext cx="6624736" cy="3859518"/>
          </a:xfrm>
          <a:prstGeom prst="rect">
            <a:avLst/>
          </a:prstGeom>
        </p:spPr>
        <p:txBody>
          <a:bodyPr wrap="square">
            <a:spAutoFit/>
          </a:bodyPr>
          <a:lstStyle/>
          <a:p>
            <a:pPr marL="68263" indent="0">
              <a:lnSpc>
                <a:spcPct val="80000"/>
              </a:lnSpc>
              <a:buFont typeface="Wingdings" pitchFamily="2" charset="2"/>
              <a:buNone/>
            </a:pPr>
            <a:r>
              <a:rPr lang="tr-TR" b="1" dirty="0" smtClean="0">
                <a:solidFill>
                  <a:schemeClr val="tx2">
                    <a:lumMod val="75000"/>
                  </a:schemeClr>
                </a:solidFill>
              </a:rPr>
              <a:t>Beş </a:t>
            </a:r>
            <a:r>
              <a:rPr lang="tr-TR" b="1" dirty="0">
                <a:solidFill>
                  <a:schemeClr val="tx2">
                    <a:lumMod val="75000"/>
                  </a:schemeClr>
                </a:solidFill>
              </a:rPr>
              <a:t>grupta toplanan bu zorluklar; </a:t>
            </a:r>
            <a:endParaRPr lang="tr-TR" b="1" dirty="0" smtClean="0">
              <a:solidFill>
                <a:schemeClr val="tx2">
                  <a:lumMod val="75000"/>
                </a:schemeClr>
              </a:solidFill>
            </a:endParaRPr>
          </a:p>
          <a:p>
            <a:pPr marL="68263" indent="0">
              <a:lnSpc>
                <a:spcPct val="80000"/>
              </a:lnSpc>
              <a:buFont typeface="Wingdings" pitchFamily="2" charset="2"/>
              <a:buNone/>
            </a:pPr>
            <a:endParaRPr lang="tr-TR" dirty="0"/>
          </a:p>
          <a:p>
            <a:pPr marL="68263" indent="0">
              <a:lnSpc>
                <a:spcPct val="80000"/>
              </a:lnSpc>
              <a:buFont typeface="Wingdings" pitchFamily="2" charset="2"/>
              <a:buNone/>
            </a:pPr>
            <a:endParaRPr lang="tr-TR" dirty="0"/>
          </a:p>
          <a:p>
            <a:pPr marL="411163" indent="-342900">
              <a:lnSpc>
                <a:spcPct val="80000"/>
              </a:lnSpc>
              <a:buFont typeface="+mj-lt"/>
              <a:buAutoNum type="arabicPeriod"/>
              <a:tabLst>
                <a:tab pos="442913" algn="l"/>
              </a:tabLst>
            </a:pPr>
            <a:r>
              <a:rPr lang="tr-TR" dirty="0"/>
              <a:t>	Kişilik bozukluğu gösteren hastaların diğer hastalardan daha </a:t>
            </a:r>
            <a:r>
              <a:rPr lang="tr-TR" dirty="0" smtClean="0"/>
              <a:t>güçsüz </a:t>
            </a:r>
            <a:r>
              <a:rPr lang="tr-TR" dirty="0"/>
              <a:t>ve emek gerektiren hastalar olarak algılanması, </a:t>
            </a:r>
            <a:endParaRPr lang="tr-TR" dirty="0" smtClean="0"/>
          </a:p>
          <a:p>
            <a:pPr marL="411163" indent="-342900">
              <a:lnSpc>
                <a:spcPct val="80000"/>
              </a:lnSpc>
              <a:buFont typeface="+mj-lt"/>
              <a:buAutoNum type="arabicPeriod"/>
              <a:tabLst>
                <a:tab pos="442913" algn="l"/>
              </a:tabLst>
            </a:pPr>
            <a:endParaRPr lang="tr-TR" dirty="0"/>
          </a:p>
          <a:p>
            <a:pPr marL="411163" indent="-342900">
              <a:lnSpc>
                <a:spcPct val="80000"/>
              </a:lnSpc>
              <a:buFont typeface="+mj-lt"/>
              <a:buAutoNum type="arabicPeriod"/>
              <a:tabLst>
                <a:tab pos="442913" algn="l"/>
              </a:tabLst>
            </a:pPr>
            <a:r>
              <a:rPr lang="tr-TR" dirty="0"/>
              <a:t>	Hemşirelerin </a:t>
            </a:r>
            <a:r>
              <a:rPr lang="tr-TR" dirty="0" smtClean="0"/>
              <a:t>ve sağlık çalışanlarının bu </a:t>
            </a:r>
            <a:r>
              <a:rPr lang="tr-TR" dirty="0"/>
              <a:t>hastalara yönelik eğitimlerinin yetersiz olması, </a:t>
            </a:r>
            <a:endParaRPr lang="tr-TR" dirty="0" smtClean="0"/>
          </a:p>
          <a:p>
            <a:pPr marL="411163" indent="-342900">
              <a:lnSpc>
                <a:spcPct val="80000"/>
              </a:lnSpc>
              <a:buFont typeface="+mj-lt"/>
              <a:buAutoNum type="arabicPeriod"/>
              <a:tabLst>
                <a:tab pos="442913" algn="l"/>
              </a:tabLst>
            </a:pPr>
            <a:endParaRPr lang="tr-TR" dirty="0"/>
          </a:p>
          <a:p>
            <a:pPr marL="411163" indent="-342900">
              <a:lnSpc>
                <a:spcPct val="80000"/>
              </a:lnSpc>
              <a:buFont typeface="+mj-lt"/>
              <a:buAutoNum type="arabicPeriod"/>
              <a:tabLst>
                <a:tab pos="442913" algn="l"/>
              </a:tabLst>
            </a:pPr>
            <a:r>
              <a:rPr lang="tr-TR" dirty="0"/>
              <a:t>	Kişilik bozukluğu gösteren </a:t>
            </a:r>
            <a:r>
              <a:rPr lang="tr-TR" dirty="0" smtClean="0"/>
              <a:t>hastalarla çalışanların çatışmalı </a:t>
            </a:r>
            <a:r>
              <a:rPr lang="tr-TR" dirty="0"/>
              <a:t>bir role sahip </a:t>
            </a:r>
            <a:r>
              <a:rPr lang="tr-TR" dirty="0" smtClean="0"/>
              <a:t>olması</a:t>
            </a:r>
            <a:r>
              <a:rPr lang="tr-TR" dirty="0"/>
              <a:t>, </a:t>
            </a:r>
            <a:endParaRPr lang="tr-TR" dirty="0" smtClean="0"/>
          </a:p>
          <a:p>
            <a:pPr marL="411163" indent="-342900">
              <a:lnSpc>
                <a:spcPct val="80000"/>
              </a:lnSpc>
              <a:buFont typeface="+mj-lt"/>
              <a:buAutoNum type="arabicPeriod"/>
              <a:tabLst>
                <a:tab pos="442913" algn="l"/>
              </a:tabLst>
            </a:pPr>
            <a:endParaRPr lang="tr-TR" dirty="0"/>
          </a:p>
          <a:p>
            <a:pPr marL="411163" indent="-342900">
              <a:lnSpc>
                <a:spcPct val="80000"/>
              </a:lnSpc>
              <a:buFont typeface="+mj-lt"/>
              <a:buAutoNum type="arabicPeriod"/>
              <a:tabLst>
                <a:tab pos="442913" algn="l"/>
              </a:tabLst>
            </a:pPr>
            <a:r>
              <a:rPr lang="tr-TR" dirty="0"/>
              <a:t>	Bu hastalarla çalışmanın </a:t>
            </a:r>
            <a:r>
              <a:rPr lang="tr-TR" dirty="0" err="1"/>
              <a:t>travmatize</a:t>
            </a:r>
            <a:r>
              <a:rPr lang="tr-TR" dirty="0"/>
              <a:t> edici </a:t>
            </a:r>
            <a:r>
              <a:rPr lang="tr-TR" dirty="0" smtClean="0"/>
              <a:t>yönü, </a:t>
            </a:r>
          </a:p>
          <a:p>
            <a:pPr marL="411163" indent="-342900">
              <a:lnSpc>
                <a:spcPct val="80000"/>
              </a:lnSpc>
              <a:buFont typeface="+mj-lt"/>
              <a:buAutoNum type="arabicPeriod"/>
              <a:tabLst>
                <a:tab pos="442913" algn="l"/>
              </a:tabLst>
            </a:pPr>
            <a:endParaRPr lang="tr-TR" dirty="0"/>
          </a:p>
          <a:p>
            <a:pPr marL="411163" indent="-342900">
              <a:lnSpc>
                <a:spcPct val="80000"/>
              </a:lnSpc>
              <a:buFont typeface="+mj-lt"/>
              <a:buAutoNum type="arabicPeriod"/>
              <a:tabLst>
                <a:tab pos="442913" algn="l"/>
              </a:tabLst>
            </a:pPr>
            <a:r>
              <a:rPr lang="tr-TR" dirty="0"/>
              <a:t>	</a:t>
            </a:r>
            <a:r>
              <a:rPr lang="tr-TR" dirty="0" smtClean="0"/>
              <a:t>Bu </a:t>
            </a:r>
            <a:r>
              <a:rPr lang="tr-TR" dirty="0"/>
              <a:t>hastalara yönelik daha özel beceri ve niteliklere </a:t>
            </a:r>
            <a:r>
              <a:rPr lang="tr-TR" dirty="0" smtClean="0"/>
              <a:t>sahip olmanın </a:t>
            </a:r>
            <a:r>
              <a:rPr lang="tr-TR" dirty="0"/>
              <a:t>gerekliliği olarak görülmektedir </a:t>
            </a:r>
            <a:endParaRPr lang="en-US" dirty="0"/>
          </a:p>
        </p:txBody>
      </p:sp>
    </p:spTree>
    <p:extLst>
      <p:ext uri="{BB962C8B-B14F-4D97-AF65-F5344CB8AC3E}">
        <p14:creationId xmlns:p14="http://schemas.microsoft.com/office/powerpoint/2010/main" xmlns="" val="18321542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body" idx="1"/>
          </p:nvPr>
        </p:nvSpPr>
        <p:spPr>
          <a:xfrm>
            <a:off x="827584" y="548680"/>
            <a:ext cx="7848600" cy="576262"/>
          </a:xfrm>
        </p:spPr>
        <p:txBody>
          <a:bodyPr/>
          <a:lstStyle/>
          <a:p>
            <a:pPr marL="0" indent="0" eaLnBrk="1" hangingPunct="1">
              <a:buFontTx/>
              <a:buNone/>
            </a:pPr>
            <a:r>
              <a:rPr lang="tr-TR" altLang="en-US" sz="1600" b="1" dirty="0" err="1" smtClean="0"/>
              <a:t>Table</a:t>
            </a:r>
            <a:r>
              <a:rPr lang="tr-TR" altLang="en-US" sz="1600" b="1" dirty="0" smtClean="0"/>
              <a:t> 2.  	</a:t>
            </a:r>
            <a:r>
              <a:rPr lang="tr-TR" altLang="en-US" sz="1600" dirty="0" err="1" smtClean="0"/>
              <a:t>The</a:t>
            </a:r>
            <a:r>
              <a:rPr lang="tr-TR" altLang="en-US" sz="1600" dirty="0" smtClean="0"/>
              <a:t> </a:t>
            </a:r>
            <a:r>
              <a:rPr lang="tr-TR" altLang="en-US" sz="1600" dirty="0" err="1" smtClean="0"/>
              <a:t>patient</a:t>
            </a:r>
            <a:r>
              <a:rPr lang="tr-TR" altLang="en-US" sz="1600" dirty="0" smtClean="0"/>
              <a:t> </a:t>
            </a:r>
            <a:r>
              <a:rPr lang="tr-TR" altLang="en-US" sz="1600" dirty="0" err="1" smtClean="0"/>
              <a:t>groups</a:t>
            </a:r>
            <a:r>
              <a:rPr lang="tr-TR" altLang="en-US" sz="1600" dirty="0" smtClean="0"/>
              <a:t> </a:t>
            </a:r>
            <a:r>
              <a:rPr lang="tr-TR" altLang="en-US" sz="1600" dirty="0" err="1" smtClean="0"/>
              <a:t>which</a:t>
            </a:r>
            <a:r>
              <a:rPr lang="tr-TR" altLang="en-US" sz="1600" dirty="0" smtClean="0"/>
              <a:t> </a:t>
            </a:r>
            <a:r>
              <a:rPr lang="tr-TR" altLang="en-US" sz="1600" dirty="0" err="1" smtClean="0"/>
              <a:t>mental</a:t>
            </a:r>
            <a:r>
              <a:rPr lang="tr-TR" altLang="en-US" sz="1600" dirty="0" smtClean="0"/>
              <a:t> </a:t>
            </a:r>
            <a:r>
              <a:rPr lang="tr-TR" altLang="en-US" sz="1600" dirty="0" err="1" smtClean="0"/>
              <a:t>health</a:t>
            </a:r>
            <a:r>
              <a:rPr lang="tr-TR" altLang="en-US" sz="1600" dirty="0" smtClean="0"/>
              <a:t> </a:t>
            </a:r>
            <a:r>
              <a:rPr lang="tr-TR" altLang="en-US" sz="1600" dirty="0" err="1" smtClean="0"/>
              <a:t>workers</a:t>
            </a:r>
            <a:r>
              <a:rPr lang="tr-TR" altLang="en-US" sz="1600" dirty="0" smtClean="0"/>
              <a:t> </a:t>
            </a:r>
            <a:r>
              <a:rPr lang="tr-TR" altLang="en-US" sz="1600" dirty="0" err="1" smtClean="0"/>
              <a:t>experience</a:t>
            </a:r>
            <a:r>
              <a:rPr lang="tr-TR" altLang="en-US" sz="1600" dirty="0" smtClean="0"/>
              <a:t> </a:t>
            </a:r>
            <a:r>
              <a:rPr lang="tr-TR" altLang="en-US" sz="1600" dirty="0" err="1" smtClean="0"/>
              <a:t>the</a:t>
            </a:r>
            <a:r>
              <a:rPr lang="tr-TR" altLang="en-US" sz="1600" dirty="0" smtClean="0"/>
              <a:t> </a:t>
            </a:r>
            <a:r>
              <a:rPr lang="tr-TR" altLang="en-US" sz="1600" dirty="0" err="1" smtClean="0"/>
              <a:t>greatest</a:t>
            </a:r>
            <a:r>
              <a:rPr lang="tr-TR" altLang="en-US" sz="1600" dirty="0" smtClean="0"/>
              <a:t> </a:t>
            </a:r>
          </a:p>
          <a:p>
            <a:pPr marL="0" indent="0" eaLnBrk="1" hangingPunct="1">
              <a:buFontTx/>
              <a:buNone/>
            </a:pPr>
            <a:r>
              <a:rPr lang="tr-TR" altLang="en-US" sz="1600" dirty="0" smtClean="0"/>
              <a:t>	</a:t>
            </a:r>
            <a:r>
              <a:rPr lang="tr-TR" altLang="en-US" sz="1600" dirty="0" err="1" smtClean="0"/>
              <a:t>difficulty</a:t>
            </a:r>
            <a:r>
              <a:rPr lang="tr-TR" altLang="en-US" sz="1600" dirty="0" smtClean="0"/>
              <a:t> </a:t>
            </a:r>
            <a:r>
              <a:rPr lang="tr-TR" altLang="en-US" sz="1600" dirty="0" err="1" smtClean="0"/>
              <a:t>with</a:t>
            </a:r>
            <a:r>
              <a:rPr lang="tr-TR" altLang="en-US" sz="1600" dirty="0" smtClean="0"/>
              <a:t> </a:t>
            </a:r>
            <a:r>
              <a:rPr lang="tr-TR" altLang="en-US" sz="1600" dirty="0" err="1" smtClean="0"/>
              <a:t>and</a:t>
            </a:r>
            <a:r>
              <a:rPr lang="tr-TR" altLang="en-US" sz="1600" dirty="0" smtClean="0"/>
              <a:t> </a:t>
            </a:r>
            <a:r>
              <a:rPr lang="tr-TR" altLang="en-US" sz="1600" dirty="0" err="1" smtClean="0"/>
              <a:t>the</a:t>
            </a:r>
            <a:r>
              <a:rPr lang="tr-TR" altLang="en-US" sz="1600" dirty="0" smtClean="0"/>
              <a:t> </a:t>
            </a:r>
            <a:r>
              <a:rPr lang="tr-TR" altLang="en-US" sz="1600" dirty="0" err="1" smtClean="0"/>
              <a:t>causes</a:t>
            </a:r>
            <a:r>
              <a:rPr lang="tr-TR" altLang="en-US" sz="1600" dirty="0" smtClean="0"/>
              <a:t> of </a:t>
            </a:r>
            <a:r>
              <a:rPr lang="tr-TR" altLang="en-US" sz="1600" dirty="0" err="1" smtClean="0"/>
              <a:t>difficulties</a:t>
            </a:r>
            <a:endParaRPr lang="en-US" altLang="en-US" sz="1600" dirty="0" smtClean="0"/>
          </a:p>
          <a:p>
            <a:pPr marL="0" indent="0" eaLnBrk="1" hangingPunct="1"/>
            <a:endParaRPr lang="en-US" altLang="en-US" dirty="0" smtClean="0"/>
          </a:p>
        </p:txBody>
      </p:sp>
      <p:graphicFrame>
        <p:nvGraphicFramePr>
          <p:cNvPr id="2" name="Tablo 1"/>
          <p:cNvGraphicFramePr>
            <a:graphicFrameLocks noGrp="1"/>
          </p:cNvGraphicFramePr>
          <p:nvPr>
            <p:extLst>
              <p:ext uri="{D42A27DB-BD31-4B8C-83A1-F6EECF244321}">
                <p14:modId xmlns:p14="http://schemas.microsoft.com/office/powerpoint/2010/main" xmlns="" val="728983664"/>
              </p:ext>
            </p:extLst>
          </p:nvPr>
        </p:nvGraphicFramePr>
        <p:xfrm>
          <a:off x="827584" y="1268760"/>
          <a:ext cx="6913637" cy="4963197"/>
        </p:xfrm>
        <a:graphic>
          <a:graphicData uri="http://schemas.openxmlformats.org/drawingml/2006/table">
            <a:tbl>
              <a:tblPr/>
              <a:tblGrid>
                <a:gridCol w="4724859"/>
                <a:gridCol w="1126871"/>
                <a:gridCol w="1061907"/>
              </a:tblGrid>
              <a:tr h="252037">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100" b="1" i="0" u="none" strike="noStrike" cap="none" normalizeH="0" baseline="0" dirty="0" smtClean="0">
                          <a:ln>
                            <a:noFill/>
                          </a:ln>
                          <a:solidFill>
                            <a:schemeClr val="tx1"/>
                          </a:solidFill>
                          <a:effectLst/>
                          <a:latin typeface="Times New Roman" charset="0"/>
                          <a:ea typeface="Calibri" pitchFamily="34" charset="0"/>
                        </a:rPr>
                        <a:t>(n=322)</a:t>
                      </a:r>
                      <a:endParaRPr kumimoji="0" lang="en-US" altLang="en-US" sz="1100" b="0" i="0" u="none" strike="noStrike" cap="none" normalizeH="0" baseline="0" dirty="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charset="0"/>
                          <a:ea typeface="Calibri" pitchFamily="34" charset="0"/>
                        </a:rPr>
                        <a:t>f</a:t>
                      </a:r>
                      <a:endParaRPr kumimoji="0" lang="en-US" altLang="en-US" sz="1100" b="0" i="0" u="none" strike="noStrike" cap="none" normalizeH="0" baseline="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1" i="0" u="none" strike="noStrike" cap="none" normalizeH="0" baseline="0" smtClean="0">
                          <a:ln>
                            <a:noFill/>
                          </a:ln>
                          <a:solidFill>
                            <a:schemeClr val="tx1"/>
                          </a:solidFill>
                          <a:effectLst/>
                          <a:latin typeface="Times New Roman" charset="0"/>
                          <a:ea typeface="Calibri" pitchFamily="34" charset="0"/>
                        </a:rPr>
                        <a:t>%</a:t>
                      </a:r>
                      <a:endParaRPr kumimoji="0" lang="en-US" altLang="en-US" sz="1100" b="0" i="0" u="none" strike="noStrike" cap="none" normalizeH="0" baseline="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52037">
                <a:tc gridSpan="3">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400" b="1" i="0" u="none" strike="noStrike" cap="none" normalizeH="0" baseline="0" dirty="0" smtClean="0">
                          <a:ln>
                            <a:noFill/>
                          </a:ln>
                          <a:solidFill>
                            <a:schemeClr val="tx1"/>
                          </a:solidFill>
                          <a:effectLst/>
                          <a:latin typeface="Times New Roman" charset="0"/>
                          <a:ea typeface="Calibri" pitchFamily="34" charset="0"/>
                        </a:rPr>
                        <a:t>The patient groups with which greatest difficulty is experienced</a:t>
                      </a:r>
                      <a:endParaRPr kumimoji="0" lang="en-US" altLang="en-US" sz="1400" b="0" i="0" u="none" strike="noStrike" cap="none" normalizeH="0" baseline="0" dirty="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hMerge="1">
                  <a:txBody>
                    <a:bodyPr/>
                    <a:lstStyle/>
                    <a:p>
                      <a:endParaRPr lang="en-US"/>
                    </a:p>
                  </a:txBody>
                  <a:tcPr/>
                </a:tc>
                <a:tc hMerge="1">
                  <a:txBody>
                    <a:bodyPr/>
                    <a:lstStyle/>
                    <a:p>
                      <a:endParaRPr lang="en-US"/>
                    </a:p>
                  </a:txBody>
                  <a:tcPr/>
                </a:tc>
              </a:tr>
              <a:tr h="252037">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Times New Roman" charset="0"/>
                          <a:ea typeface="Calibri" pitchFamily="34" charset="0"/>
                        </a:rPr>
                        <a:t>Psychotic disorders</a:t>
                      </a:r>
                      <a:endParaRPr kumimoji="0" lang="en-US" altLang="en-US" sz="1100" b="0" i="0" u="none" strike="noStrike" cap="none" normalizeH="0" baseline="0" dirty="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charset="0"/>
                          <a:ea typeface="Calibri" pitchFamily="34" charset="0"/>
                        </a:rPr>
                        <a:t>45</a:t>
                      </a:r>
                      <a:endParaRPr kumimoji="0" lang="en-US" altLang="en-US" sz="1100" b="0" i="0" u="none" strike="noStrike" cap="none" normalizeH="0" baseline="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charset="0"/>
                          <a:ea typeface="Calibri" pitchFamily="34" charset="0"/>
                        </a:rPr>
                        <a:t>13.6</a:t>
                      </a:r>
                      <a:endParaRPr kumimoji="0" lang="en-US" altLang="en-US" sz="1100" b="0" i="0" u="none" strike="noStrike" cap="none" normalizeH="0" baseline="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r>
              <a:tr h="252037">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Times New Roman" charset="0"/>
                          <a:ea typeface="Calibri" pitchFamily="34" charset="0"/>
                        </a:rPr>
                        <a:t>Mood disorders</a:t>
                      </a:r>
                      <a:endParaRPr kumimoji="0" lang="en-US" altLang="en-US" sz="1100" b="0" i="0" u="none" strike="noStrike" cap="none" normalizeH="0" baseline="0" dirty="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charset="0"/>
                          <a:ea typeface="Calibri" pitchFamily="34" charset="0"/>
                        </a:rPr>
                        <a:t>9</a:t>
                      </a:r>
                      <a:endParaRPr kumimoji="0" lang="en-US" altLang="en-US" sz="1100" b="0" i="0" u="none" strike="noStrike" cap="none" normalizeH="0" baseline="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charset="0"/>
                          <a:ea typeface="Calibri" pitchFamily="34" charset="0"/>
                        </a:rPr>
                        <a:t>2.7</a:t>
                      </a:r>
                      <a:endParaRPr kumimoji="0" lang="en-US" altLang="en-US" sz="1100" b="0" i="0" u="none" strike="noStrike" cap="none" normalizeH="0" baseline="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r>
              <a:tr h="252037">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Times New Roman" charset="0"/>
                          <a:ea typeface="Calibri" pitchFamily="34" charset="0"/>
                        </a:rPr>
                        <a:t>Psychoneurosis</a:t>
                      </a:r>
                      <a:endParaRPr kumimoji="0" lang="en-US" altLang="en-US" sz="1100" b="0" i="0" u="none" strike="noStrike" cap="none" normalizeH="0" baseline="0" dirty="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charset="0"/>
                          <a:ea typeface="Calibri" pitchFamily="34" charset="0"/>
                        </a:rPr>
                        <a:t>57</a:t>
                      </a:r>
                      <a:endParaRPr kumimoji="0" lang="en-US" altLang="en-US" sz="1100" b="0" i="0" u="none" strike="noStrike" cap="none" normalizeH="0" baseline="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charset="0"/>
                          <a:ea typeface="Calibri" pitchFamily="34" charset="0"/>
                        </a:rPr>
                        <a:t>17.2</a:t>
                      </a:r>
                      <a:endParaRPr kumimoji="0" lang="en-US" altLang="en-US" sz="1100" b="0" i="0" u="none" strike="noStrike" cap="none" normalizeH="0" baseline="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r>
              <a:tr h="252037">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100" b="1" i="0" u="none" strike="noStrike" cap="none" normalizeH="0" baseline="0" dirty="0" smtClean="0">
                          <a:ln>
                            <a:noFill/>
                          </a:ln>
                          <a:solidFill>
                            <a:srgbClr val="FF0000"/>
                          </a:solidFill>
                          <a:effectLst/>
                          <a:latin typeface="Times New Roman" charset="0"/>
                          <a:ea typeface="Calibri" pitchFamily="34" charset="0"/>
                        </a:rPr>
                        <a:t>Personality disorders</a:t>
                      </a:r>
                      <a:endParaRPr kumimoji="0" lang="en-US" altLang="en-US" sz="1100" b="0" i="0" u="none" strike="noStrike" cap="none" normalizeH="0" baseline="0" dirty="0" smtClean="0">
                        <a:ln>
                          <a:noFill/>
                        </a:ln>
                        <a:solidFill>
                          <a:srgbClr val="FF0000"/>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1" i="0" u="none" strike="noStrike" cap="none" normalizeH="0" baseline="0" dirty="0" smtClean="0">
                          <a:ln>
                            <a:noFill/>
                          </a:ln>
                          <a:solidFill>
                            <a:srgbClr val="FF0000"/>
                          </a:solidFill>
                          <a:effectLst/>
                          <a:latin typeface="Times New Roman" charset="0"/>
                          <a:ea typeface="Calibri" pitchFamily="34" charset="0"/>
                        </a:rPr>
                        <a:t>208</a:t>
                      </a:r>
                      <a:endParaRPr kumimoji="0" lang="en-US" altLang="en-US" sz="1100" b="0" i="0" u="none" strike="noStrike" cap="none" normalizeH="0" baseline="0" dirty="0" smtClean="0">
                        <a:ln>
                          <a:noFill/>
                        </a:ln>
                        <a:solidFill>
                          <a:srgbClr val="FF0000"/>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1" i="0" u="none" strike="noStrike" cap="none" normalizeH="0" baseline="0" dirty="0" smtClean="0">
                          <a:ln>
                            <a:noFill/>
                          </a:ln>
                          <a:solidFill>
                            <a:srgbClr val="FF0000"/>
                          </a:solidFill>
                          <a:effectLst/>
                          <a:latin typeface="Times New Roman" charset="0"/>
                          <a:ea typeface="Calibri" pitchFamily="34" charset="0"/>
                        </a:rPr>
                        <a:t>62.7</a:t>
                      </a:r>
                      <a:endParaRPr kumimoji="0" lang="en-US" altLang="en-US" sz="1100" b="0" i="0" u="none" strike="noStrike" cap="none" normalizeH="0" baseline="0" dirty="0" smtClean="0">
                        <a:ln>
                          <a:noFill/>
                        </a:ln>
                        <a:solidFill>
                          <a:srgbClr val="FF0000"/>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r>
              <a:tr h="252037">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Times New Roman" charset="0"/>
                          <a:ea typeface="Calibri" pitchFamily="34" charset="0"/>
                        </a:rPr>
                        <a:t>Alcohol-substance addiction</a:t>
                      </a:r>
                      <a:endParaRPr kumimoji="0" lang="en-US" altLang="en-US" sz="1100" b="0" i="0" u="none" strike="noStrike" cap="none" normalizeH="0" baseline="0" dirty="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Times New Roman" charset="0"/>
                          <a:ea typeface="Calibri" pitchFamily="34" charset="0"/>
                        </a:rPr>
                        <a:t>97</a:t>
                      </a:r>
                      <a:endParaRPr kumimoji="0" lang="en-US" altLang="en-US" sz="1100" b="0" i="0" u="none" strike="noStrike" cap="none" normalizeH="0" baseline="0" dirty="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Times New Roman" charset="0"/>
                          <a:ea typeface="Calibri" pitchFamily="34" charset="0"/>
                        </a:rPr>
                        <a:t>29.2</a:t>
                      </a:r>
                      <a:endParaRPr kumimoji="0" lang="en-US" altLang="en-US" sz="1100" b="0" i="0" u="none" strike="noStrike" cap="none" normalizeH="0" baseline="0" dirty="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r>
              <a:tr h="270040">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Times New Roman" charset="0"/>
                          <a:ea typeface="Calibri" pitchFamily="34" charset="0"/>
                        </a:rPr>
                        <a:t>Dissociative disorders</a:t>
                      </a:r>
                      <a:endParaRPr kumimoji="0" lang="en-US" altLang="en-US" sz="1100" b="0" i="0" u="none" strike="noStrike" cap="none" normalizeH="0" baseline="0" dirty="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charset="0"/>
                          <a:ea typeface="Calibri" pitchFamily="34" charset="0"/>
                        </a:rPr>
                        <a:t>31</a:t>
                      </a:r>
                      <a:endParaRPr kumimoji="0" lang="en-US" altLang="en-US" sz="1100" b="0" i="0" u="none" strike="noStrike" cap="none" normalizeH="0" baseline="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charset="0"/>
                          <a:ea typeface="Calibri" pitchFamily="34" charset="0"/>
                        </a:rPr>
                        <a:t>9.3</a:t>
                      </a:r>
                      <a:endParaRPr kumimoji="0" lang="en-US" altLang="en-US" sz="1100" b="0" i="0" u="none" strike="noStrike" cap="none" normalizeH="0" baseline="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r>
              <a:tr h="504074">
                <a:tc gridSpan="3">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100" b="1" i="0" u="none" strike="noStrike" cap="none" normalizeH="0" baseline="0" dirty="0" smtClean="0">
                          <a:ln>
                            <a:noFill/>
                          </a:ln>
                          <a:solidFill>
                            <a:schemeClr val="tx1"/>
                          </a:solidFill>
                          <a:effectLst/>
                          <a:latin typeface="Times New Roman" charset="0"/>
                          <a:ea typeface="Calibri" pitchFamily="34" charset="0"/>
                        </a:rPr>
                        <a:t> </a:t>
                      </a:r>
                      <a:endParaRPr kumimoji="0" lang="en-US" altLang="en-US" sz="1100" b="0" i="0" u="none" strike="noStrike" cap="none" normalizeH="0" baseline="0" dirty="0" smtClean="0">
                        <a:ln>
                          <a:noFill/>
                        </a:ln>
                        <a:solidFill>
                          <a:schemeClr val="tx1"/>
                        </a:solidFill>
                        <a:effectLst/>
                        <a:latin typeface="Calibri" pitchFamily="34" charset="0"/>
                        <a:ea typeface="Calibri" pitchFamily="34"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400" b="1" i="0" u="none" strike="noStrike" cap="none" normalizeH="0" baseline="0" dirty="0" smtClean="0">
                          <a:ln>
                            <a:noFill/>
                          </a:ln>
                          <a:solidFill>
                            <a:schemeClr val="tx1"/>
                          </a:solidFill>
                          <a:effectLst/>
                          <a:latin typeface="Times New Roman" charset="0"/>
                          <a:ea typeface="Calibri" pitchFamily="34" charset="0"/>
                        </a:rPr>
                        <a:t>Areas of experienced difficulties</a:t>
                      </a:r>
                      <a:endParaRPr kumimoji="0" lang="en-US" altLang="en-US" sz="1400" b="0" i="0" u="none" strike="noStrike" cap="none" normalizeH="0" baseline="0" dirty="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c hMerge="1">
                  <a:txBody>
                    <a:bodyPr/>
                    <a:lstStyle/>
                    <a:p>
                      <a:endParaRPr lang="en-US"/>
                    </a:p>
                  </a:txBody>
                  <a:tcPr/>
                </a:tc>
                <a:tc hMerge="1">
                  <a:txBody>
                    <a:bodyPr/>
                    <a:lstStyle/>
                    <a:p>
                      <a:endParaRPr lang="en-US"/>
                    </a:p>
                  </a:txBody>
                  <a:tcPr/>
                </a:tc>
              </a:tr>
              <a:tr h="397558">
                <a:tc>
                  <a:txBody>
                    <a:bodyPr/>
                    <a:lstStyle>
                      <a:lvl1pPr marL="20638"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20638" marR="0" lvl="0" indent="0" algn="l" defTabSz="914400" rtl="0" eaLnBrk="1" fontAlgn="base" latinLnBrk="0" hangingPunct="1">
                        <a:lnSpc>
                          <a:spcPct val="115000"/>
                        </a:lnSpc>
                        <a:spcBef>
                          <a:spcPct val="0"/>
                        </a:spcBef>
                        <a:spcAft>
                          <a:spcPct val="0"/>
                        </a:spcAft>
                        <a:buClrTx/>
                        <a:buSzTx/>
                        <a:buFontTx/>
                        <a:buNone/>
                        <a:tabLst/>
                      </a:pPr>
                      <a:r>
                        <a:rPr kumimoji="0" lang="tr-TR" altLang="en-US" sz="1100" b="1" i="0" u="none" strike="noStrike" cap="none" normalizeH="0" baseline="0" dirty="0" err="1" smtClean="0">
                          <a:ln>
                            <a:noFill/>
                          </a:ln>
                          <a:solidFill>
                            <a:srgbClr val="FF0000"/>
                          </a:solidFill>
                          <a:effectLst/>
                          <a:latin typeface="Times New Roman" charset="0"/>
                          <a:ea typeface="Calibri" pitchFamily="34" charset="0"/>
                        </a:rPr>
                        <a:t>Difficulty</a:t>
                      </a:r>
                      <a:r>
                        <a:rPr kumimoji="0" lang="tr-TR" altLang="en-US" sz="1100" b="1" i="0" u="none" strike="noStrike" cap="none" normalizeH="0" baseline="0" dirty="0" smtClean="0">
                          <a:ln>
                            <a:noFill/>
                          </a:ln>
                          <a:solidFill>
                            <a:srgbClr val="FF0000"/>
                          </a:solidFill>
                          <a:effectLst/>
                          <a:latin typeface="Times New Roman" charset="0"/>
                          <a:ea typeface="Calibri" pitchFamily="34" charset="0"/>
                        </a:rPr>
                        <a:t> </a:t>
                      </a:r>
                      <a:r>
                        <a:rPr kumimoji="0" lang="tr-TR" altLang="en-US" sz="1100" b="1" i="0" u="none" strike="noStrike" cap="none" normalizeH="0" baseline="0" dirty="0" err="1" smtClean="0">
                          <a:ln>
                            <a:noFill/>
                          </a:ln>
                          <a:solidFill>
                            <a:srgbClr val="FF0000"/>
                          </a:solidFill>
                          <a:effectLst/>
                          <a:latin typeface="Times New Roman" charset="0"/>
                          <a:ea typeface="Calibri" pitchFamily="34" charset="0"/>
                        </a:rPr>
                        <a:t>with</a:t>
                      </a:r>
                      <a:r>
                        <a:rPr kumimoji="0" lang="tr-TR" altLang="en-US" sz="1100" b="1" i="0" u="none" strike="noStrike" cap="none" normalizeH="0" baseline="0" dirty="0" smtClean="0">
                          <a:ln>
                            <a:noFill/>
                          </a:ln>
                          <a:solidFill>
                            <a:srgbClr val="FF0000"/>
                          </a:solidFill>
                          <a:effectLst/>
                          <a:latin typeface="Times New Roman" charset="0"/>
                          <a:ea typeface="Calibri" pitchFamily="34" charset="0"/>
                        </a:rPr>
                        <a:t> </a:t>
                      </a:r>
                      <a:r>
                        <a:rPr kumimoji="0" lang="tr-TR" altLang="en-US" sz="1100" b="1" i="0" u="none" strike="noStrike" cap="none" normalizeH="0" baseline="0" dirty="0" err="1" smtClean="0">
                          <a:ln>
                            <a:noFill/>
                          </a:ln>
                          <a:solidFill>
                            <a:srgbClr val="FF0000"/>
                          </a:solidFill>
                          <a:effectLst/>
                          <a:latin typeface="Times New Roman" charset="0"/>
                          <a:ea typeface="Calibri" pitchFamily="34" charset="0"/>
                        </a:rPr>
                        <a:t>establishing</a:t>
                      </a:r>
                      <a:r>
                        <a:rPr kumimoji="0" lang="tr-TR" altLang="en-US" sz="1100" b="1" i="0" u="none" strike="noStrike" cap="none" normalizeH="0" baseline="0" dirty="0" smtClean="0">
                          <a:ln>
                            <a:noFill/>
                          </a:ln>
                          <a:solidFill>
                            <a:srgbClr val="FF0000"/>
                          </a:solidFill>
                          <a:effectLst/>
                          <a:latin typeface="Times New Roman" charset="0"/>
                          <a:ea typeface="Calibri" pitchFamily="34" charset="0"/>
                        </a:rPr>
                        <a:t> a </a:t>
                      </a:r>
                      <a:r>
                        <a:rPr kumimoji="0" lang="tr-TR" altLang="en-US" sz="1100" b="1" i="0" u="none" strike="noStrike" cap="none" normalizeH="0" baseline="0" dirty="0" err="1" smtClean="0">
                          <a:ln>
                            <a:noFill/>
                          </a:ln>
                          <a:solidFill>
                            <a:srgbClr val="FF0000"/>
                          </a:solidFill>
                          <a:effectLst/>
                          <a:latin typeface="Times New Roman" charset="0"/>
                          <a:ea typeface="Calibri" pitchFamily="34" charset="0"/>
                        </a:rPr>
                        <a:t>relationship</a:t>
                      </a:r>
                      <a:r>
                        <a:rPr kumimoji="0" lang="tr-TR" altLang="en-US" sz="1100" b="1" i="0" u="none" strike="noStrike" cap="none" normalizeH="0" baseline="0" dirty="0" smtClean="0">
                          <a:ln>
                            <a:noFill/>
                          </a:ln>
                          <a:solidFill>
                            <a:srgbClr val="FF0000"/>
                          </a:solidFill>
                          <a:effectLst/>
                          <a:latin typeface="Times New Roman" charset="0"/>
                          <a:ea typeface="Calibri" pitchFamily="34" charset="0"/>
                        </a:rPr>
                        <a:t>, </a:t>
                      </a:r>
                      <a:r>
                        <a:rPr kumimoji="0" lang="tr-TR" altLang="en-US" sz="1100" b="1" i="0" u="none" strike="noStrike" cap="none" normalizeH="0" baseline="0" dirty="0" err="1" smtClean="0">
                          <a:ln>
                            <a:noFill/>
                          </a:ln>
                          <a:solidFill>
                            <a:srgbClr val="FF0000"/>
                          </a:solidFill>
                          <a:effectLst/>
                          <a:latin typeface="Times New Roman" charset="0"/>
                          <a:ea typeface="Calibri" pitchFamily="34" charset="0"/>
                        </a:rPr>
                        <a:t>understanding</a:t>
                      </a:r>
                      <a:r>
                        <a:rPr kumimoji="0" lang="tr-TR" altLang="en-US" sz="1100" b="1" i="0" u="none" strike="noStrike" cap="none" normalizeH="0" baseline="0" dirty="0" smtClean="0">
                          <a:ln>
                            <a:noFill/>
                          </a:ln>
                          <a:solidFill>
                            <a:srgbClr val="FF0000"/>
                          </a:solidFill>
                          <a:effectLst/>
                          <a:latin typeface="Times New Roman" charset="0"/>
                          <a:ea typeface="Calibri" pitchFamily="34" charset="0"/>
                        </a:rPr>
                        <a:t> </a:t>
                      </a:r>
                      <a:r>
                        <a:rPr kumimoji="0" lang="tr-TR" altLang="en-US" sz="1100" b="1" i="0" u="none" strike="noStrike" cap="none" normalizeH="0" baseline="0" dirty="0" err="1" smtClean="0">
                          <a:ln>
                            <a:noFill/>
                          </a:ln>
                          <a:solidFill>
                            <a:srgbClr val="FF0000"/>
                          </a:solidFill>
                          <a:effectLst/>
                          <a:latin typeface="Times New Roman" charset="0"/>
                          <a:ea typeface="Calibri" pitchFamily="34" charset="0"/>
                        </a:rPr>
                        <a:t>the</a:t>
                      </a:r>
                      <a:r>
                        <a:rPr kumimoji="0" lang="tr-TR" altLang="en-US" sz="1100" b="1" i="0" u="none" strike="noStrike" cap="none" normalizeH="0" baseline="0" dirty="0" smtClean="0">
                          <a:ln>
                            <a:noFill/>
                          </a:ln>
                          <a:solidFill>
                            <a:srgbClr val="FF0000"/>
                          </a:solidFill>
                          <a:effectLst/>
                          <a:latin typeface="Times New Roman" charset="0"/>
                          <a:ea typeface="Calibri" pitchFamily="34" charset="0"/>
                        </a:rPr>
                        <a:t> </a:t>
                      </a:r>
                      <a:r>
                        <a:rPr kumimoji="0" lang="tr-TR" altLang="en-US" sz="1100" b="1" i="0" u="none" strike="noStrike" cap="none" normalizeH="0" baseline="0" dirty="0" err="1" smtClean="0">
                          <a:ln>
                            <a:noFill/>
                          </a:ln>
                          <a:solidFill>
                            <a:srgbClr val="FF0000"/>
                          </a:solidFill>
                          <a:effectLst/>
                          <a:latin typeface="Times New Roman" charset="0"/>
                          <a:ea typeface="Calibri" pitchFamily="34" charset="0"/>
                        </a:rPr>
                        <a:t>patient</a:t>
                      </a:r>
                      <a:r>
                        <a:rPr kumimoji="0" lang="tr-TR" altLang="en-US" sz="1100" b="1" i="0" u="none" strike="noStrike" cap="none" normalizeH="0" baseline="0" dirty="0" smtClean="0">
                          <a:ln>
                            <a:noFill/>
                          </a:ln>
                          <a:solidFill>
                            <a:srgbClr val="FF0000"/>
                          </a:solidFill>
                          <a:effectLst/>
                          <a:latin typeface="Times New Roman" charset="0"/>
                          <a:ea typeface="Calibri" pitchFamily="34" charset="0"/>
                        </a:rPr>
                        <a:t> </a:t>
                      </a:r>
                      <a:r>
                        <a:rPr kumimoji="0" lang="tr-TR" altLang="en-US" sz="1100" b="1" i="0" u="none" strike="noStrike" cap="none" normalizeH="0" baseline="0" dirty="0" err="1" smtClean="0">
                          <a:ln>
                            <a:noFill/>
                          </a:ln>
                          <a:solidFill>
                            <a:srgbClr val="FF0000"/>
                          </a:solidFill>
                          <a:effectLst/>
                          <a:latin typeface="Times New Roman" charset="0"/>
                          <a:ea typeface="Calibri" pitchFamily="34" charset="0"/>
                        </a:rPr>
                        <a:t>and</a:t>
                      </a:r>
                      <a:r>
                        <a:rPr kumimoji="0" lang="tr-TR" altLang="en-US" sz="1100" b="1" i="0" u="none" strike="noStrike" cap="none" normalizeH="0" baseline="0" dirty="0" smtClean="0">
                          <a:ln>
                            <a:noFill/>
                          </a:ln>
                          <a:solidFill>
                            <a:srgbClr val="FF0000"/>
                          </a:solidFill>
                          <a:effectLst/>
                          <a:latin typeface="Times New Roman" charset="0"/>
                          <a:ea typeface="Calibri" pitchFamily="34" charset="0"/>
                        </a:rPr>
                        <a:t> </a:t>
                      </a:r>
                      <a:r>
                        <a:rPr kumimoji="0" lang="tr-TR" altLang="en-US" sz="1100" b="1" i="0" u="none" strike="noStrike" cap="none" normalizeH="0" baseline="0" dirty="0" err="1" smtClean="0">
                          <a:ln>
                            <a:noFill/>
                          </a:ln>
                          <a:solidFill>
                            <a:srgbClr val="FF0000"/>
                          </a:solidFill>
                          <a:effectLst/>
                          <a:latin typeface="Times New Roman" charset="0"/>
                          <a:ea typeface="Calibri" pitchFamily="34" charset="0"/>
                        </a:rPr>
                        <a:t>forming</a:t>
                      </a:r>
                      <a:r>
                        <a:rPr kumimoji="0" lang="tr-TR" altLang="en-US" sz="1100" b="1" i="0" u="none" strike="noStrike" cap="none" normalizeH="0" baseline="0" dirty="0" smtClean="0">
                          <a:ln>
                            <a:noFill/>
                          </a:ln>
                          <a:solidFill>
                            <a:srgbClr val="FF0000"/>
                          </a:solidFill>
                          <a:effectLst/>
                          <a:latin typeface="Times New Roman" charset="0"/>
                          <a:ea typeface="Calibri" pitchFamily="34" charset="0"/>
                        </a:rPr>
                        <a:t> </a:t>
                      </a:r>
                      <a:r>
                        <a:rPr kumimoji="0" lang="tr-TR" altLang="en-US" sz="1100" b="1" i="0" u="none" strike="noStrike" cap="none" normalizeH="0" baseline="0" dirty="0" err="1" smtClean="0">
                          <a:ln>
                            <a:noFill/>
                          </a:ln>
                          <a:solidFill>
                            <a:srgbClr val="FF0000"/>
                          </a:solidFill>
                          <a:effectLst/>
                          <a:latin typeface="Times New Roman" charset="0"/>
                          <a:ea typeface="Calibri" pitchFamily="34" charset="0"/>
                        </a:rPr>
                        <a:t>cooperation</a:t>
                      </a:r>
                      <a:endParaRPr kumimoji="0" lang="en-US" altLang="en-US" sz="1100" b="1" i="0" u="none" strike="noStrike" cap="none" normalizeH="0" baseline="0" dirty="0" smtClean="0">
                        <a:ln>
                          <a:noFill/>
                        </a:ln>
                        <a:solidFill>
                          <a:srgbClr val="FF0000"/>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1" i="0" u="none" strike="noStrike" cap="none" normalizeH="0" baseline="0" smtClean="0">
                          <a:ln>
                            <a:noFill/>
                          </a:ln>
                          <a:solidFill>
                            <a:srgbClr val="FF0000"/>
                          </a:solidFill>
                          <a:effectLst/>
                          <a:latin typeface="Times New Roman" charset="0"/>
                          <a:ea typeface="Calibri" pitchFamily="34" charset="0"/>
                        </a:rPr>
                        <a:t>145</a:t>
                      </a:r>
                      <a:endParaRPr kumimoji="0" lang="en-US" altLang="en-US" sz="1100" b="1" i="0" u="none" strike="noStrike" cap="none" normalizeH="0" baseline="0" smtClean="0">
                        <a:ln>
                          <a:noFill/>
                        </a:ln>
                        <a:solidFill>
                          <a:srgbClr val="FF0000"/>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1" i="0" u="none" strike="noStrike" cap="none" normalizeH="0" baseline="0" dirty="0" smtClean="0">
                          <a:ln>
                            <a:noFill/>
                          </a:ln>
                          <a:solidFill>
                            <a:srgbClr val="FF0000"/>
                          </a:solidFill>
                          <a:effectLst/>
                          <a:latin typeface="Times New Roman" charset="0"/>
                          <a:ea typeface="Calibri" pitchFamily="34" charset="0"/>
                        </a:rPr>
                        <a:t>43.7</a:t>
                      </a:r>
                      <a:endParaRPr kumimoji="0" lang="en-US" altLang="en-US" sz="1100" b="1" i="0" u="none" strike="noStrike" cap="none" normalizeH="0" baseline="0" dirty="0" smtClean="0">
                        <a:ln>
                          <a:noFill/>
                        </a:ln>
                        <a:solidFill>
                          <a:srgbClr val="FF0000"/>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r>
              <a:tr h="263007">
                <a:tc>
                  <a:txBody>
                    <a:bodyPr/>
                    <a:lstStyle>
                      <a:lvl1pPr marL="20638"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20638" marR="0" lvl="0" indent="0" algn="l" defTabSz="914400" rtl="0" eaLnBrk="1" fontAlgn="base" latinLnBrk="0" hangingPunct="1">
                        <a:lnSpc>
                          <a:spcPct val="115000"/>
                        </a:lnSpc>
                        <a:spcBef>
                          <a:spcPct val="0"/>
                        </a:spcBef>
                        <a:spcAft>
                          <a:spcPct val="0"/>
                        </a:spcAft>
                        <a:buClrTx/>
                        <a:buSzTx/>
                        <a:buFontTx/>
                        <a:buNone/>
                        <a:tabLst/>
                      </a:pPr>
                      <a:r>
                        <a:rPr kumimoji="0" lang="tr-TR" altLang="en-US" sz="1100" b="1" i="0" u="none" strike="noStrike" cap="none" normalizeH="0" baseline="0" dirty="0" err="1" smtClean="0">
                          <a:ln>
                            <a:noFill/>
                          </a:ln>
                          <a:solidFill>
                            <a:srgbClr val="FF0000"/>
                          </a:solidFill>
                          <a:effectLst/>
                          <a:latin typeface="Times New Roman" charset="0"/>
                          <a:ea typeface="Calibri" pitchFamily="34" charset="0"/>
                        </a:rPr>
                        <a:t>Being</a:t>
                      </a:r>
                      <a:r>
                        <a:rPr kumimoji="0" lang="tr-TR" altLang="en-US" sz="1100" b="1" i="0" u="none" strike="noStrike" cap="none" normalizeH="0" baseline="0" dirty="0" smtClean="0">
                          <a:ln>
                            <a:noFill/>
                          </a:ln>
                          <a:solidFill>
                            <a:srgbClr val="FF0000"/>
                          </a:solidFill>
                          <a:effectLst/>
                          <a:latin typeface="Times New Roman" charset="0"/>
                          <a:ea typeface="Calibri" pitchFamily="34" charset="0"/>
                        </a:rPr>
                        <a:t> </a:t>
                      </a:r>
                      <a:r>
                        <a:rPr kumimoji="0" lang="tr-TR" altLang="en-US" sz="1100" b="1" i="0" u="none" strike="noStrike" cap="none" normalizeH="0" baseline="0" dirty="0" err="1" smtClean="0">
                          <a:ln>
                            <a:noFill/>
                          </a:ln>
                          <a:solidFill>
                            <a:srgbClr val="FF0000"/>
                          </a:solidFill>
                          <a:effectLst/>
                          <a:latin typeface="Times New Roman" charset="0"/>
                          <a:ea typeface="Calibri" pitchFamily="34" charset="0"/>
                        </a:rPr>
                        <a:t>overcome</a:t>
                      </a:r>
                      <a:r>
                        <a:rPr kumimoji="0" lang="tr-TR" altLang="en-US" sz="1100" b="1" i="0" u="none" strike="noStrike" cap="none" normalizeH="0" baseline="0" dirty="0" smtClean="0">
                          <a:ln>
                            <a:noFill/>
                          </a:ln>
                          <a:solidFill>
                            <a:srgbClr val="FF0000"/>
                          </a:solidFill>
                          <a:effectLst/>
                          <a:latin typeface="Times New Roman" charset="0"/>
                          <a:ea typeface="Calibri" pitchFamily="34" charset="0"/>
                        </a:rPr>
                        <a:t> </a:t>
                      </a:r>
                      <a:r>
                        <a:rPr kumimoji="0" lang="tr-TR" altLang="en-US" sz="1100" b="1" i="0" u="none" strike="noStrike" cap="none" normalizeH="0" baseline="0" dirty="0" err="1" smtClean="0">
                          <a:ln>
                            <a:noFill/>
                          </a:ln>
                          <a:solidFill>
                            <a:srgbClr val="FF0000"/>
                          </a:solidFill>
                          <a:effectLst/>
                          <a:latin typeface="Times New Roman" charset="0"/>
                          <a:ea typeface="Calibri" pitchFamily="34" charset="0"/>
                        </a:rPr>
                        <a:t>with</a:t>
                      </a:r>
                      <a:r>
                        <a:rPr kumimoji="0" lang="tr-TR" altLang="en-US" sz="1100" b="1" i="0" u="none" strike="noStrike" cap="none" normalizeH="0" baseline="0" dirty="0" smtClean="0">
                          <a:ln>
                            <a:noFill/>
                          </a:ln>
                          <a:solidFill>
                            <a:srgbClr val="FF0000"/>
                          </a:solidFill>
                          <a:effectLst/>
                          <a:latin typeface="Times New Roman" charset="0"/>
                          <a:ea typeface="Calibri" pitchFamily="34" charset="0"/>
                        </a:rPr>
                        <a:t> </a:t>
                      </a:r>
                      <a:r>
                        <a:rPr kumimoji="0" lang="tr-TR" altLang="en-US" sz="1100" b="1" i="0" u="none" strike="noStrike" cap="none" normalizeH="0" baseline="0" dirty="0" err="1" smtClean="0">
                          <a:ln>
                            <a:noFill/>
                          </a:ln>
                          <a:solidFill>
                            <a:srgbClr val="FF0000"/>
                          </a:solidFill>
                          <a:effectLst/>
                          <a:latin typeface="Times New Roman" charset="0"/>
                          <a:ea typeface="Calibri" pitchFamily="34" charset="0"/>
                        </a:rPr>
                        <a:t>negative</a:t>
                      </a:r>
                      <a:r>
                        <a:rPr kumimoji="0" lang="tr-TR" altLang="en-US" sz="1100" b="1" i="0" u="none" strike="noStrike" cap="none" normalizeH="0" baseline="0" dirty="0" smtClean="0">
                          <a:ln>
                            <a:noFill/>
                          </a:ln>
                          <a:solidFill>
                            <a:srgbClr val="FF0000"/>
                          </a:solidFill>
                          <a:effectLst/>
                          <a:latin typeface="Times New Roman" charset="0"/>
                          <a:ea typeface="Calibri" pitchFamily="34" charset="0"/>
                        </a:rPr>
                        <a:t> </a:t>
                      </a:r>
                      <a:r>
                        <a:rPr kumimoji="0" lang="tr-TR" altLang="en-US" sz="1100" b="1" i="0" u="none" strike="noStrike" cap="none" normalizeH="0" baseline="0" dirty="0" err="1" smtClean="0">
                          <a:ln>
                            <a:noFill/>
                          </a:ln>
                          <a:solidFill>
                            <a:srgbClr val="FF0000"/>
                          </a:solidFill>
                          <a:effectLst/>
                          <a:latin typeface="Times New Roman" charset="0"/>
                          <a:ea typeface="Calibri" pitchFamily="34" charset="0"/>
                        </a:rPr>
                        <a:t>emotions</a:t>
                      </a:r>
                      <a:r>
                        <a:rPr kumimoji="0" lang="tr-TR" altLang="en-US" sz="1100" b="1" i="0" u="none" strike="noStrike" cap="none" normalizeH="0" baseline="0" dirty="0" smtClean="0">
                          <a:ln>
                            <a:noFill/>
                          </a:ln>
                          <a:solidFill>
                            <a:srgbClr val="FF0000"/>
                          </a:solidFill>
                          <a:effectLst/>
                          <a:latin typeface="Times New Roman" charset="0"/>
                          <a:ea typeface="Calibri" pitchFamily="34" charset="0"/>
                        </a:rPr>
                        <a:t> </a:t>
                      </a:r>
                      <a:r>
                        <a:rPr kumimoji="0" lang="tr-TR" altLang="en-US" sz="1100" b="1" i="0" u="none" strike="noStrike" cap="none" normalizeH="0" baseline="0" dirty="0" err="1" smtClean="0">
                          <a:ln>
                            <a:noFill/>
                          </a:ln>
                          <a:solidFill>
                            <a:srgbClr val="FF0000"/>
                          </a:solidFill>
                          <a:effectLst/>
                          <a:latin typeface="Times New Roman" charset="0"/>
                          <a:ea typeface="Calibri" pitchFamily="34" charset="0"/>
                        </a:rPr>
                        <a:t>like</a:t>
                      </a:r>
                      <a:r>
                        <a:rPr kumimoji="0" lang="tr-TR" altLang="en-US" sz="1100" b="1" i="0" u="none" strike="noStrike" cap="none" normalizeH="0" baseline="0" dirty="0" smtClean="0">
                          <a:ln>
                            <a:noFill/>
                          </a:ln>
                          <a:solidFill>
                            <a:srgbClr val="FF0000"/>
                          </a:solidFill>
                          <a:effectLst/>
                          <a:latin typeface="Times New Roman" charset="0"/>
                          <a:ea typeface="Calibri" pitchFamily="34" charset="0"/>
                        </a:rPr>
                        <a:t> </a:t>
                      </a:r>
                      <a:r>
                        <a:rPr kumimoji="0" lang="tr-TR" altLang="en-US" sz="1100" b="1" i="0" u="none" strike="noStrike" cap="none" normalizeH="0" baseline="0" dirty="0" err="1" smtClean="0">
                          <a:ln>
                            <a:noFill/>
                          </a:ln>
                          <a:solidFill>
                            <a:srgbClr val="FF0000"/>
                          </a:solidFill>
                          <a:effectLst/>
                          <a:latin typeface="Times New Roman" charset="0"/>
                          <a:ea typeface="Calibri" pitchFamily="34" charset="0"/>
                        </a:rPr>
                        <a:t>anger</a:t>
                      </a:r>
                      <a:r>
                        <a:rPr kumimoji="0" lang="tr-TR" altLang="en-US" sz="1100" b="1" i="0" u="none" strike="noStrike" cap="none" normalizeH="0" baseline="0" dirty="0" smtClean="0">
                          <a:ln>
                            <a:noFill/>
                          </a:ln>
                          <a:solidFill>
                            <a:srgbClr val="FF0000"/>
                          </a:solidFill>
                          <a:effectLst/>
                          <a:latin typeface="Times New Roman" charset="0"/>
                          <a:ea typeface="Calibri" pitchFamily="34" charset="0"/>
                        </a:rPr>
                        <a:t>, </a:t>
                      </a:r>
                      <a:r>
                        <a:rPr kumimoji="0" lang="tr-TR" altLang="en-US" sz="1100" b="1" i="0" u="none" strike="noStrike" cap="none" normalizeH="0" baseline="0" dirty="0" err="1" smtClean="0">
                          <a:ln>
                            <a:noFill/>
                          </a:ln>
                          <a:solidFill>
                            <a:srgbClr val="FF0000"/>
                          </a:solidFill>
                          <a:effectLst/>
                          <a:latin typeface="Times New Roman" charset="0"/>
                          <a:ea typeface="Calibri" pitchFamily="34" charset="0"/>
                        </a:rPr>
                        <a:t>fury</a:t>
                      </a:r>
                      <a:r>
                        <a:rPr kumimoji="0" lang="tr-TR" altLang="en-US" sz="1100" b="1" i="0" u="none" strike="noStrike" cap="none" normalizeH="0" baseline="0" dirty="0" smtClean="0">
                          <a:ln>
                            <a:noFill/>
                          </a:ln>
                          <a:solidFill>
                            <a:srgbClr val="FF0000"/>
                          </a:solidFill>
                          <a:effectLst/>
                          <a:latin typeface="Times New Roman" charset="0"/>
                          <a:ea typeface="Calibri" pitchFamily="34" charset="0"/>
                        </a:rPr>
                        <a:t> </a:t>
                      </a:r>
                      <a:r>
                        <a:rPr kumimoji="0" lang="tr-TR" altLang="en-US" sz="1100" b="1" i="0" u="none" strike="noStrike" cap="none" normalizeH="0" baseline="0" dirty="0" err="1" smtClean="0">
                          <a:ln>
                            <a:noFill/>
                          </a:ln>
                          <a:solidFill>
                            <a:srgbClr val="FF0000"/>
                          </a:solidFill>
                          <a:effectLst/>
                          <a:latin typeface="Times New Roman" charset="0"/>
                          <a:ea typeface="Calibri" pitchFamily="34" charset="0"/>
                        </a:rPr>
                        <a:t>and</a:t>
                      </a:r>
                      <a:r>
                        <a:rPr kumimoji="0" lang="tr-TR" altLang="en-US" sz="1100" b="1" i="0" u="none" strike="noStrike" cap="none" normalizeH="0" baseline="0" dirty="0" smtClean="0">
                          <a:ln>
                            <a:noFill/>
                          </a:ln>
                          <a:solidFill>
                            <a:srgbClr val="FF0000"/>
                          </a:solidFill>
                          <a:effectLst/>
                          <a:latin typeface="Times New Roman" charset="0"/>
                          <a:ea typeface="Calibri" pitchFamily="34" charset="0"/>
                        </a:rPr>
                        <a:t> </a:t>
                      </a:r>
                      <a:r>
                        <a:rPr kumimoji="0" lang="tr-TR" altLang="en-US" sz="1100" b="1" i="0" u="none" strike="noStrike" cap="none" normalizeH="0" baseline="0" dirty="0" err="1" smtClean="0">
                          <a:ln>
                            <a:noFill/>
                          </a:ln>
                          <a:solidFill>
                            <a:srgbClr val="FF0000"/>
                          </a:solidFill>
                          <a:effectLst/>
                          <a:latin typeface="Times New Roman" charset="0"/>
                          <a:ea typeface="Calibri" pitchFamily="34" charset="0"/>
                        </a:rPr>
                        <a:t>hatred</a:t>
                      </a:r>
                      <a:endParaRPr kumimoji="0" lang="en-US" altLang="en-US" sz="1100" b="1" i="0" u="none" strike="noStrike" cap="none" normalizeH="0" baseline="0" dirty="0" smtClean="0">
                        <a:ln>
                          <a:noFill/>
                        </a:ln>
                        <a:solidFill>
                          <a:srgbClr val="FF0000"/>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1" i="0" u="none" strike="noStrike" cap="none" normalizeH="0" baseline="0" dirty="0" smtClean="0">
                          <a:ln>
                            <a:noFill/>
                          </a:ln>
                          <a:solidFill>
                            <a:srgbClr val="FF0000"/>
                          </a:solidFill>
                          <a:effectLst/>
                          <a:latin typeface="Times New Roman" charset="0"/>
                          <a:ea typeface="Calibri" pitchFamily="34" charset="0"/>
                        </a:rPr>
                        <a:t>105</a:t>
                      </a:r>
                      <a:endParaRPr kumimoji="0" lang="en-US" altLang="en-US" sz="1100" b="1" i="0" u="none" strike="noStrike" cap="none" normalizeH="0" baseline="0" dirty="0" smtClean="0">
                        <a:ln>
                          <a:noFill/>
                        </a:ln>
                        <a:solidFill>
                          <a:srgbClr val="FF0000"/>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1" i="0" u="none" strike="noStrike" cap="none" normalizeH="0" baseline="0" dirty="0" smtClean="0">
                          <a:ln>
                            <a:noFill/>
                          </a:ln>
                          <a:solidFill>
                            <a:srgbClr val="FF0000"/>
                          </a:solidFill>
                          <a:effectLst/>
                          <a:latin typeface="Times New Roman" charset="0"/>
                          <a:ea typeface="Calibri" pitchFamily="34" charset="0"/>
                        </a:rPr>
                        <a:t>31.6</a:t>
                      </a:r>
                      <a:endParaRPr kumimoji="0" lang="en-US" altLang="en-US" sz="1100" b="1" i="0" u="none" strike="noStrike" cap="none" normalizeH="0" baseline="0" dirty="0" smtClean="0">
                        <a:ln>
                          <a:noFill/>
                        </a:ln>
                        <a:solidFill>
                          <a:srgbClr val="FF0000"/>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r>
              <a:tr h="252037">
                <a:tc>
                  <a:txBody>
                    <a:bodyPr/>
                    <a:lstStyle>
                      <a:lvl1pPr marL="20638"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20638" marR="0" lvl="0" indent="0" algn="l" defTabSz="914400" rtl="0" eaLnBrk="1" fontAlgn="base" latinLnBrk="0" hangingPunct="1">
                        <a:lnSpc>
                          <a:spcPct val="115000"/>
                        </a:lnSpc>
                        <a:spcBef>
                          <a:spcPct val="0"/>
                        </a:spcBef>
                        <a:spcAft>
                          <a:spcPct val="0"/>
                        </a:spcAft>
                        <a:buClrTx/>
                        <a:buSzTx/>
                        <a:buFontTx/>
                        <a:buNone/>
                        <a:tabLst/>
                      </a:pPr>
                      <a:r>
                        <a:rPr kumimoji="0" lang="tr-TR" altLang="en-US" sz="1100" b="1" i="0" u="none" strike="noStrike" cap="none" normalizeH="0" baseline="0" dirty="0" err="1" smtClean="0">
                          <a:ln>
                            <a:noFill/>
                          </a:ln>
                          <a:solidFill>
                            <a:srgbClr val="FF0000"/>
                          </a:solidFill>
                          <a:effectLst/>
                          <a:latin typeface="Times New Roman" charset="0"/>
                          <a:ea typeface="Calibri" pitchFamily="34" charset="0"/>
                        </a:rPr>
                        <a:t>Difficulty</a:t>
                      </a:r>
                      <a:r>
                        <a:rPr kumimoji="0" lang="tr-TR" altLang="en-US" sz="1100" b="1" i="0" u="none" strike="noStrike" cap="none" normalizeH="0" baseline="0" dirty="0" smtClean="0">
                          <a:ln>
                            <a:noFill/>
                          </a:ln>
                          <a:solidFill>
                            <a:srgbClr val="FF0000"/>
                          </a:solidFill>
                          <a:effectLst/>
                          <a:latin typeface="Times New Roman" charset="0"/>
                          <a:ea typeface="Calibri" pitchFamily="34" charset="0"/>
                        </a:rPr>
                        <a:t> </a:t>
                      </a:r>
                      <a:r>
                        <a:rPr kumimoji="0" lang="tr-TR" altLang="en-US" sz="1100" b="1" i="0" u="none" strike="noStrike" cap="none" normalizeH="0" baseline="0" dirty="0" err="1" smtClean="0">
                          <a:ln>
                            <a:noFill/>
                          </a:ln>
                          <a:solidFill>
                            <a:srgbClr val="FF0000"/>
                          </a:solidFill>
                          <a:effectLst/>
                          <a:latin typeface="Times New Roman" charset="0"/>
                          <a:ea typeface="Calibri" pitchFamily="34" charset="0"/>
                        </a:rPr>
                        <a:t>with</a:t>
                      </a:r>
                      <a:r>
                        <a:rPr kumimoji="0" lang="tr-TR" altLang="en-US" sz="1100" b="1" i="0" u="none" strike="noStrike" cap="none" normalizeH="0" baseline="0" dirty="0" smtClean="0">
                          <a:ln>
                            <a:noFill/>
                          </a:ln>
                          <a:solidFill>
                            <a:srgbClr val="FF0000"/>
                          </a:solidFill>
                          <a:effectLst/>
                          <a:latin typeface="Times New Roman" charset="0"/>
                          <a:ea typeface="Calibri" pitchFamily="34" charset="0"/>
                        </a:rPr>
                        <a:t> </a:t>
                      </a:r>
                      <a:r>
                        <a:rPr kumimoji="0" lang="tr-TR" altLang="en-US" sz="1100" b="1" i="0" u="none" strike="noStrike" cap="none" normalizeH="0" baseline="0" dirty="0" err="1" smtClean="0">
                          <a:ln>
                            <a:noFill/>
                          </a:ln>
                          <a:solidFill>
                            <a:srgbClr val="FF0000"/>
                          </a:solidFill>
                          <a:effectLst/>
                          <a:latin typeface="Times New Roman" charset="0"/>
                          <a:ea typeface="Calibri" pitchFamily="34" charset="0"/>
                        </a:rPr>
                        <a:t>maintaining</a:t>
                      </a:r>
                      <a:r>
                        <a:rPr kumimoji="0" lang="tr-TR" altLang="en-US" sz="1100" b="1" i="0" u="none" strike="noStrike" cap="none" normalizeH="0" baseline="0" dirty="0" smtClean="0">
                          <a:ln>
                            <a:noFill/>
                          </a:ln>
                          <a:solidFill>
                            <a:srgbClr val="FF0000"/>
                          </a:solidFill>
                          <a:effectLst/>
                          <a:latin typeface="Times New Roman" charset="0"/>
                          <a:ea typeface="Calibri" pitchFamily="34" charset="0"/>
                        </a:rPr>
                        <a:t> </a:t>
                      </a:r>
                      <a:r>
                        <a:rPr kumimoji="0" lang="tr-TR" altLang="en-US" sz="1100" b="1" i="0" u="none" strike="noStrike" cap="none" normalizeH="0" baseline="0" dirty="0" err="1" smtClean="0">
                          <a:ln>
                            <a:noFill/>
                          </a:ln>
                          <a:solidFill>
                            <a:srgbClr val="FF0000"/>
                          </a:solidFill>
                          <a:effectLst/>
                          <a:latin typeface="Times New Roman" charset="0"/>
                          <a:ea typeface="Calibri" pitchFamily="34" charset="0"/>
                        </a:rPr>
                        <a:t>the</a:t>
                      </a:r>
                      <a:r>
                        <a:rPr kumimoji="0" lang="tr-TR" altLang="en-US" sz="1100" b="1" i="0" u="none" strike="noStrike" cap="none" normalizeH="0" baseline="0" dirty="0" smtClean="0">
                          <a:ln>
                            <a:noFill/>
                          </a:ln>
                          <a:solidFill>
                            <a:srgbClr val="FF0000"/>
                          </a:solidFill>
                          <a:effectLst/>
                          <a:latin typeface="Times New Roman" charset="0"/>
                          <a:ea typeface="Calibri" pitchFamily="34" charset="0"/>
                        </a:rPr>
                        <a:t> </a:t>
                      </a:r>
                      <a:r>
                        <a:rPr kumimoji="0" lang="tr-TR" altLang="en-US" sz="1100" b="1" i="0" u="none" strike="noStrike" cap="none" normalizeH="0" baseline="0" dirty="0" err="1" smtClean="0">
                          <a:ln>
                            <a:noFill/>
                          </a:ln>
                          <a:solidFill>
                            <a:srgbClr val="FF0000"/>
                          </a:solidFill>
                          <a:effectLst/>
                          <a:latin typeface="Times New Roman" charset="0"/>
                          <a:ea typeface="Calibri" pitchFamily="34" charset="0"/>
                        </a:rPr>
                        <a:t>occupational</a:t>
                      </a:r>
                      <a:r>
                        <a:rPr kumimoji="0" lang="tr-TR" altLang="en-US" sz="1100" b="1" i="0" u="none" strike="noStrike" cap="none" normalizeH="0" baseline="0" dirty="0" smtClean="0">
                          <a:ln>
                            <a:noFill/>
                          </a:ln>
                          <a:solidFill>
                            <a:srgbClr val="FF0000"/>
                          </a:solidFill>
                          <a:effectLst/>
                          <a:latin typeface="Times New Roman" charset="0"/>
                          <a:ea typeface="Calibri" pitchFamily="34" charset="0"/>
                        </a:rPr>
                        <a:t> </a:t>
                      </a:r>
                      <a:r>
                        <a:rPr kumimoji="0" lang="tr-TR" altLang="en-US" sz="1100" b="1" i="0" u="none" strike="noStrike" cap="none" normalizeH="0" baseline="0" dirty="0" err="1" smtClean="0">
                          <a:ln>
                            <a:noFill/>
                          </a:ln>
                          <a:solidFill>
                            <a:srgbClr val="FF0000"/>
                          </a:solidFill>
                          <a:effectLst/>
                          <a:latin typeface="Times New Roman" charset="0"/>
                          <a:ea typeface="Calibri" pitchFamily="34" charset="0"/>
                        </a:rPr>
                        <a:t>frame</a:t>
                      </a:r>
                      <a:r>
                        <a:rPr kumimoji="0" lang="tr-TR" altLang="en-US" sz="1100" b="1" i="0" u="none" strike="noStrike" cap="none" normalizeH="0" baseline="0" dirty="0" smtClean="0">
                          <a:ln>
                            <a:noFill/>
                          </a:ln>
                          <a:solidFill>
                            <a:srgbClr val="FF0000"/>
                          </a:solidFill>
                          <a:effectLst/>
                          <a:latin typeface="Times New Roman" charset="0"/>
                          <a:ea typeface="Calibri" pitchFamily="34" charset="0"/>
                        </a:rPr>
                        <a:t>/role</a:t>
                      </a:r>
                      <a:endParaRPr kumimoji="0" lang="en-US" altLang="en-US" sz="1100" b="1" i="0" u="none" strike="noStrike" cap="none" normalizeH="0" baseline="0" dirty="0" smtClean="0">
                        <a:ln>
                          <a:noFill/>
                        </a:ln>
                        <a:solidFill>
                          <a:srgbClr val="FF0000"/>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1" i="0" u="none" strike="noStrike" cap="none" normalizeH="0" baseline="0" smtClean="0">
                          <a:ln>
                            <a:noFill/>
                          </a:ln>
                          <a:solidFill>
                            <a:srgbClr val="FF0000"/>
                          </a:solidFill>
                          <a:effectLst/>
                          <a:latin typeface="Times New Roman" charset="0"/>
                          <a:ea typeface="Calibri" pitchFamily="34" charset="0"/>
                        </a:rPr>
                        <a:t>76</a:t>
                      </a:r>
                      <a:endParaRPr kumimoji="0" lang="en-US" altLang="en-US" sz="1100" b="1" i="0" u="none" strike="noStrike" cap="none" normalizeH="0" baseline="0" smtClean="0">
                        <a:ln>
                          <a:noFill/>
                        </a:ln>
                        <a:solidFill>
                          <a:srgbClr val="FF0000"/>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1" i="0" u="none" strike="noStrike" cap="none" normalizeH="0" baseline="0" dirty="0" smtClean="0">
                          <a:ln>
                            <a:noFill/>
                          </a:ln>
                          <a:solidFill>
                            <a:srgbClr val="FF0000"/>
                          </a:solidFill>
                          <a:effectLst/>
                          <a:latin typeface="Times New Roman" charset="0"/>
                          <a:ea typeface="Calibri" pitchFamily="34" charset="0"/>
                        </a:rPr>
                        <a:t>22.9</a:t>
                      </a:r>
                      <a:endParaRPr kumimoji="0" lang="en-US" altLang="en-US" sz="1100" b="1" i="0" u="none" strike="noStrike" cap="none" normalizeH="0" baseline="0" dirty="0" smtClean="0">
                        <a:ln>
                          <a:noFill/>
                        </a:ln>
                        <a:solidFill>
                          <a:srgbClr val="FF0000"/>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r>
              <a:tr h="252037">
                <a:tc>
                  <a:txBody>
                    <a:bodyPr/>
                    <a:lstStyle>
                      <a:lvl1pPr marL="20638"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20638" marR="0" lvl="0" indent="0" algn="l" defTabSz="914400" rtl="0" eaLnBrk="1" fontAlgn="base" latinLnBrk="0" hangingPunct="1">
                        <a:lnSpc>
                          <a:spcPct val="115000"/>
                        </a:lnSpc>
                        <a:spcBef>
                          <a:spcPct val="0"/>
                        </a:spcBef>
                        <a:spcAft>
                          <a:spcPct val="0"/>
                        </a:spcAft>
                        <a:buClrTx/>
                        <a:buSzTx/>
                        <a:buFontTx/>
                        <a:buNone/>
                        <a:tabLst/>
                      </a:pP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Feeling</a:t>
                      </a:r>
                      <a:r>
                        <a:rPr kumimoji="0" lang="tr-TR" altLang="en-US" sz="1100" b="0" i="0" u="none" strike="noStrike" cap="none" normalizeH="0" baseline="0" dirty="0" smtClean="0">
                          <a:ln>
                            <a:noFill/>
                          </a:ln>
                          <a:solidFill>
                            <a:schemeClr val="tx1"/>
                          </a:solidFill>
                          <a:effectLst/>
                          <a:latin typeface="Times New Roman" charset="0"/>
                          <a:ea typeface="Calibri" pitchFamily="34" charset="0"/>
                        </a:rPr>
                        <a:t> </a:t>
                      </a: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inadequacy</a:t>
                      </a:r>
                      <a:r>
                        <a:rPr kumimoji="0" lang="tr-TR" altLang="en-US" sz="1100" b="0" i="0" u="none" strike="noStrike" cap="none" normalizeH="0" baseline="0" dirty="0" smtClean="0">
                          <a:ln>
                            <a:noFill/>
                          </a:ln>
                          <a:solidFill>
                            <a:schemeClr val="tx1"/>
                          </a:solidFill>
                          <a:effectLst/>
                          <a:latin typeface="Times New Roman" charset="0"/>
                          <a:ea typeface="Calibri" pitchFamily="34" charset="0"/>
                        </a:rPr>
                        <a:t> </a:t>
                      </a: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about</a:t>
                      </a:r>
                      <a:r>
                        <a:rPr kumimoji="0" lang="tr-TR" altLang="en-US" sz="1100" b="0" i="0" u="none" strike="noStrike" cap="none" normalizeH="0" baseline="0" dirty="0" smtClean="0">
                          <a:ln>
                            <a:noFill/>
                          </a:ln>
                          <a:solidFill>
                            <a:schemeClr val="tx1"/>
                          </a:solidFill>
                          <a:effectLst/>
                          <a:latin typeface="Times New Roman" charset="0"/>
                          <a:ea typeface="Calibri" pitchFamily="34" charset="0"/>
                        </a:rPr>
                        <a:t> </a:t>
                      </a: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occupational</a:t>
                      </a:r>
                      <a:r>
                        <a:rPr kumimoji="0" lang="tr-TR" altLang="en-US" sz="1100" b="0" i="0" u="none" strike="noStrike" cap="none" normalizeH="0" baseline="0" dirty="0" smtClean="0">
                          <a:ln>
                            <a:noFill/>
                          </a:ln>
                          <a:solidFill>
                            <a:schemeClr val="tx1"/>
                          </a:solidFill>
                          <a:effectLst/>
                          <a:latin typeface="Times New Roman" charset="0"/>
                          <a:ea typeface="Calibri" pitchFamily="34" charset="0"/>
                        </a:rPr>
                        <a:t> </a:t>
                      </a: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information</a:t>
                      </a:r>
                      <a:r>
                        <a:rPr kumimoji="0" lang="tr-TR" altLang="en-US" sz="1100" b="0" i="0" u="none" strike="noStrike" cap="none" normalizeH="0" baseline="0" dirty="0" smtClean="0">
                          <a:ln>
                            <a:noFill/>
                          </a:ln>
                          <a:solidFill>
                            <a:schemeClr val="tx1"/>
                          </a:solidFill>
                          <a:effectLst/>
                          <a:latin typeface="Times New Roman" charset="0"/>
                          <a:ea typeface="Calibri" pitchFamily="34" charset="0"/>
                        </a:rPr>
                        <a:t> </a:t>
                      </a: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and</a:t>
                      </a:r>
                      <a:r>
                        <a:rPr kumimoji="0" lang="tr-TR" altLang="en-US" sz="1100" b="0" i="0" u="none" strike="noStrike" cap="none" normalizeH="0" baseline="0" dirty="0" smtClean="0">
                          <a:ln>
                            <a:noFill/>
                          </a:ln>
                          <a:solidFill>
                            <a:schemeClr val="tx1"/>
                          </a:solidFill>
                          <a:effectLst/>
                          <a:latin typeface="Times New Roman" charset="0"/>
                          <a:ea typeface="Calibri" pitchFamily="34" charset="0"/>
                        </a:rPr>
                        <a:t> </a:t>
                      </a: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ability</a:t>
                      </a:r>
                      <a:endParaRPr kumimoji="0" lang="en-US" altLang="en-US" sz="1100" b="0" i="0" u="none" strike="noStrike" cap="none" normalizeH="0" baseline="0" dirty="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Times New Roman" charset="0"/>
                          <a:ea typeface="Calibri" pitchFamily="34" charset="0"/>
                        </a:rPr>
                        <a:t>45</a:t>
                      </a:r>
                      <a:endParaRPr kumimoji="0" lang="en-US" altLang="en-US" sz="1100" b="0" i="0" u="none" strike="noStrike" cap="none" normalizeH="0" baseline="0" dirty="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Times New Roman" charset="0"/>
                          <a:ea typeface="Calibri" pitchFamily="34" charset="0"/>
                        </a:rPr>
                        <a:t>13.6</a:t>
                      </a:r>
                      <a:endParaRPr kumimoji="0" lang="en-US" altLang="en-US" sz="1100" b="0" i="0" u="none" strike="noStrike" cap="none" normalizeH="0" baseline="0" dirty="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r>
              <a:tr h="252037">
                <a:tc>
                  <a:txBody>
                    <a:bodyPr/>
                    <a:lstStyle>
                      <a:lvl1pPr marL="20638"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20638" marR="0" lvl="0" indent="0" algn="l" defTabSz="914400" rtl="0" eaLnBrk="1" fontAlgn="base" latinLnBrk="0" hangingPunct="1">
                        <a:lnSpc>
                          <a:spcPct val="115000"/>
                        </a:lnSpc>
                        <a:spcBef>
                          <a:spcPct val="0"/>
                        </a:spcBef>
                        <a:spcAft>
                          <a:spcPct val="0"/>
                        </a:spcAft>
                        <a:buClrTx/>
                        <a:buSzTx/>
                        <a:buFontTx/>
                        <a:buNone/>
                        <a:tabLst/>
                      </a:pP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Being</a:t>
                      </a:r>
                      <a:r>
                        <a:rPr kumimoji="0" lang="tr-TR" altLang="en-US" sz="1100" b="0" i="0" u="none" strike="noStrike" cap="none" normalizeH="0" baseline="0" dirty="0" smtClean="0">
                          <a:ln>
                            <a:noFill/>
                          </a:ln>
                          <a:solidFill>
                            <a:schemeClr val="tx1"/>
                          </a:solidFill>
                          <a:effectLst/>
                          <a:latin typeface="Times New Roman" charset="0"/>
                          <a:ea typeface="Calibri" pitchFamily="34" charset="0"/>
                        </a:rPr>
                        <a:t> </a:t>
                      </a: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overcome</a:t>
                      </a:r>
                      <a:r>
                        <a:rPr kumimoji="0" lang="tr-TR" altLang="en-US" sz="1100" b="0" i="0" u="none" strike="noStrike" cap="none" normalizeH="0" baseline="0" dirty="0" smtClean="0">
                          <a:ln>
                            <a:noFill/>
                          </a:ln>
                          <a:solidFill>
                            <a:schemeClr val="tx1"/>
                          </a:solidFill>
                          <a:effectLst/>
                          <a:latin typeface="Times New Roman" charset="0"/>
                          <a:ea typeface="Calibri" pitchFamily="34" charset="0"/>
                        </a:rPr>
                        <a:t> </a:t>
                      </a: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by</a:t>
                      </a:r>
                      <a:r>
                        <a:rPr kumimoji="0" lang="tr-TR" altLang="en-US" sz="1100" b="0" i="0" u="none" strike="noStrike" cap="none" normalizeH="0" baseline="0" dirty="0" smtClean="0">
                          <a:ln>
                            <a:noFill/>
                          </a:ln>
                          <a:solidFill>
                            <a:schemeClr val="tx1"/>
                          </a:solidFill>
                          <a:effectLst/>
                          <a:latin typeface="Times New Roman" charset="0"/>
                          <a:ea typeface="Calibri" pitchFamily="34" charset="0"/>
                        </a:rPr>
                        <a:t> </a:t>
                      </a: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feelings</a:t>
                      </a:r>
                      <a:r>
                        <a:rPr kumimoji="0" lang="tr-TR" altLang="en-US" sz="1100" b="0" i="0" u="none" strike="noStrike" cap="none" normalizeH="0" baseline="0" dirty="0" smtClean="0">
                          <a:ln>
                            <a:noFill/>
                          </a:ln>
                          <a:solidFill>
                            <a:schemeClr val="tx1"/>
                          </a:solidFill>
                          <a:effectLst/>
                          <a:latin typeface="Times New Roman" charset="0"/>
                          <a:ea typeface="Calibri" pitchFamily="34" charset="0"/>
                        </a:rPr>
                        <a:t> of </a:t>
                      </a: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closeness</a:t>
                      </a:r>
                      <a:r>
                        <a:rPr kumimoji="0" lang="tr-TR" altLang="en-US" sz="1100" b="0" i="0" u="none" strike="noStrike" cap="none" normalizeH="0" baseline="0" dirty="0" smtClean="0">
                          <a:ln>
                            <a:noFill/>
                          </a:ln>
                          <a:solidFill>
                            <a:schemeClr val="tx1"/>
                          </a:solidFill>
                          <a:effectLst/>
                          <a:latin typeface="Times New Roman" charset="0"/>
                          <a:ea typeface="Calibri" pitchFamily="34" charset="0"/>
                        </a:rPr>
                        <a:t>, </a:t>
                      </a: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love</a:t>
                      </a:r>
                      <a:r>
                        <a:rPr kumimoji="0" lang="tr-TR" altLang="en-US" sz="1100" b="0" i="0" u="none" strike="noStrike" cap="none" normalizeH="0" baseline="0" dirty="0" smtClean="0">
                          <a:ln>
                            <a:noFill/>
                          </a:ln>
                          <a:solidFill>
                            <a:schemeClr val="tx1"/>
                          </a:solidFill>
                          <a:effectLst/>
                          <a:latin typeface="Times New Roman" charset="0"/>
                          <a:ea typeface="Calibri" pitchFamily="34" charset="0"/>
                        </a:rPr>
                        <a:t> </a:t>
                      </a: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and</a:t>
                      </a:r>
                      <a:r>
                        <a:rPr kumimoji="0" lang="tr-TR" altLang="en-US" sz="1100" b="0" i="0" u="none" strike="noStrike" cap="none" normalizeH="0" baseline="0" dirty="0" smtClean="0">
                          <a:ln>
                            <a:noFill/>
                          </a:ln>
                          <a:solidFill>
                            <a:schemeClr val="tx1"/>
                          </a:solidFill>
                          <a:effectLst/>
                          <a:latin typeface="Times New Roman" charset="0"/>
                          <a:ea typeface="Calibri" pitchFamily="34" charset="0"/>
                        </a:rPr>
                        <a:t> </a:t>
                      </a: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protection</a:t>
                      </a:r>
                      <a:endParaRPr kumimoji="0" lang="en-US" altLang="en-US" sz="1100" b="0" i="0" u="none" strike="noStrike" cap="none" normalizeH="0" baseline="0" dirty="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charset="0"/>
                          <a:ea typeface="Calibri" pitchFamily="34" charset="0"/>
                        </a:rPr>
                        <a:t>38</a:t>
                      </a:r>
                      <a:endParaRPr kumimoji="0" lang="en-US" altLang="en-US" sz="1100" b="0" i="0" u="none" strike="noStrike" cap="none" normalizeH="0" baseline="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charset="0"/>
                          <a:ea typeface="Calibri" pitchFamily="34" charset="0"/>
                        </a:rPr>
                        <a:t>11.4</a:t>
                      </a:r>
                      <a:endParaRPr kumimoji="0" lang="en-US" altLang="en-US" sz="1100" b="0" i="0" u="none" strike="noStrike" cap="none" normalizeH="0" baseline="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r>
              <a:tr h="252037">
                <a:tc>
                  <a:txBody>
                    <a:bodyPr/>
                    <a:lstStyle>
                      <a:lvl1pPr marL="20638"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20638" marR="0" lvl="0" indent="0" algn="l" defTabSz="914400" rtl="0" eaLnBrk="1" fontAlgn="base" latinLnBrk="0" hangingPunct="1">
                        <a:lnSpc>
                          <a:spcPct val="115000"/>
                        </a:lnSpc>
                        <a:spcBef>
                          <a:spcPct val="0"/>
                        </a:spcBef>
                        <a:spcAft>
                          <a:spcPct val="0"/>
                        </a:spcAft>
                        <a:buClrTx/>
                        <a:buSzTx/>
                        <a:buFontTx/>
                        <a:buNone/>
                        <a:tabLst/>
                      </a:pP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Experience</a:t>
                      </a:r>
                      <a:r>
                        <a:rPr kumimoji="0" lang="tr-TR" altLang="en-US" sz="1100" b="0" i="0" u="none" strike="noStrike" cap="none" normalizeH="0" baseline="0" dirty="0" smtClean="0">
                          <a:ln>
                            <a:noFill/>
                          </a:ln>
                          <a:solidFill>
                            <a:schemeClr val="tx1"/>
                          </a:solidFill>
                          <a:effectLst/>
                          <a:latin typeface="Times New Roman" charset="0"/>
                          <a:ea typeface="Calibri" pitchFamily="34" charset="0"/>
                        </a:rPr>
                        <a:t> of </a:t>
                      </a: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fear</a:t>
                      </a:r>
                      <a:r>
                        <a:rPr kumimoji="0" lang="tr-TR" altLang="en-US" sz="1100" b="0" i="0" u="none" strike="noStrike" cap="none" normalizeH="0" baseline="0" dirty="0" smtClean="0">
                          <a:ln>
                            <a:noFill/>
                          </a:ln>
                          <a:solidFill>
                            <a:schemeClr val="tx1"/>
                          </a:solidFill>
                          <a:effectLst/>
                          <a:latin typeface="Times New Roman" charset="0"/>
                          <a:ea typeface="Calibri" pitchFamily="34" charset="0"/>
                        </a:rPr>
                        <a:t>, </a:t>
                      </a: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anxiety</a:t>
                      </a:r>
                      <a:r>
                        <a:rPr kumimoji="0" lang="tr-TR" altLang="en-US" sz="1100" b="0" i="0" u="none" strike="noStrike" cap="none" normalizeH="0" baseline="0" dirty="0" smtClean="0">
                          <a:ln>
                            <a:noFill/>
                          </a:ln>
                          <a:solidFill>
                            <a:schemeClr val="tx1"/>
                          </a:solidFill>
                          <a:effectLst/>
                          <a:latin typeface="Times New Roman" charset="0"/>
                          <a:ea typeface="Calibri" pitchFamily="34" charset="0"/>
                        </a:rPr>
                        <a:t> </a:t>
                      </a: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and</a:t>
                      </a:r>
                      <a:r>
                        <a:rPr kumimoji="0" lang="tr-TR" altLang="en-US" sz="1100" b="0" i="0" u="none" strike="noStrike" cap="none" normalizeH="0" baseline="0" dirty="0" smtClean="0">
                          <a:ln>
                            <a:noFill/>
                          </a:ln>
                          <a:solidFill>
                            <a:schemeClr val="tx1"/>
                          </a:solidFill>
                          <a:effectLst/>
                          <a:latin typeface="Times New Roman" charset="0"/>
                          <a:ea typeface="Calibri" pitchFamily="34" charset="0"/>
                        </a:rPr>
                        <a:t> </a:t>
                      </a: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panic</a:t>
                      </a:r>
                      <a:endParaRPr kumimoji="0" lang="en-US" altLang="en-US" sz="1100" b="0" i="0" u="none" strike="noStrike" cap="none" normalizeH="0" baseline="0" dirty="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charset="0"/>
                          <a:ea typeface="Calibri" pitchFamily="34" charset="0"/>
                        </a:rPr>
                        <a:t>52</a:t>
                      </a:r>
                      <a:endParaRPr kumimoji="0" lang="en-US" altLang="en-US" sz="1100" b="0" i="0" u="none" strike="noStrike" cap="none" normalizeH="0" baseline="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charset="0"/>
                          <a:ea typeface="Calibri" pitchFamily="34" charset="0"/>
                        </a:rPr>
                        <a:t>15.7</a:t>
                      </a:r>
                      <a:endParaRPr kumimoji="0" lang="en-US" altLang="en-US" sz="1100" b="0" i="0" u="none" strike="noStrike" cap="none" normalizeH="0" baseline="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r>
              <a:tr h="252037">
                <a:tc>
                  <a:txBody>
                    <a:bodyPr/>
                    <a:lstStyle>
                      <a:lvl1pPr marL="20638"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20638" marR="0" lvl="0" indent="0" algn="l" defTabSz="914400" rtl="0" eaLnBrk="1" fontAlgn="base" latinLnBrk="0" hangingPunct="1">
                        <a:lnSpc>
                          <a:spcPct val="115000"/>
                        </a:lnSpc>
                        <a:spcBef>
                          <a:spcPct val="0"/>
                        </a:spcBef>
                        <a:spcAft>
                          <a:spcPct val="0"/>
                        </a:spcAft>
                        <a:buClrTx/>
                        <a:buSzTx/>
                        <a:buFontTx/>
                        <a:buNone/>
                        <a:tabLst/>
                      </a:pP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Inability</a:t>
                      </a:r>
                      <a:r>
                        <a:rPr kumimoji="0" lang="tr-TR" altLang="en-US" sz="1100" b="0" i="0" u="none" strike="noStrike" cap="none" normalizeH="0" baseline="0" dirty="0" smtClean="0">
                          <a:ln>
                            <a:noFill/>
                          </a:ln>
                          <a:solidFill>
                            <a:schemeClr val="tx1"/>
                          </a:solidFill>
                          <a:effectLst/>
                          <a:latin typeface="Times New Roman" charset="0"/>
                          <a:ea typeface="Calibri" pitchFamily="34" charset="0"/>
                        </a:rPr>
                        <a:t> </a:t>
                      </a: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to</a:t>
                      </a:r>
                      <a:r>
                        <a:rPr kumimoji="0" lang="tr-TR" altLang="en-US" sz="1100" b="0" i="0" u="none" strike="noStrike" cap="none" normalizeH="0" baseline="0" dirty="0" smtClean="0">
                          <a:ln>
                            <a:noFill/>
                          </a:ln>
                          <a:solidFill>
                            <a:schemeClr val="tx1"/>
                          </a:solidFill>
                          <a:effectLst/>
                          <a:latin typeface="Times New Roman" charset="0"/>
                          <a:ea typeface="Calibri" pitchFamily="34" charset="0"/>
                        </a:rPr>
                        <a:t> </a:t>
                      </a: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maintain</a:t>
                      </a:r>
                      <a:r>
                        <a:rPr kumimoji="0" lang="tr-TR" altLang="en-US" sz="1100" b="0" i="0" u="none" strike="noStrike" cap="none" normalizeH="0" baseline="0" dirty="0" smtClean="0">
                          <a:ln>
                            <a:noFill/>
                          </a:ln>
                          <a:solidFill>
                            <a:schemeClr val="tx1"/>
                          </a:solidFill>
                          <a:effectLst/>
                          <a:latin typeface="Times New Roman" charset="0"/>
                          <a:ea typeface="Calibri" pitchFamily="34" charset="0"/>
                        </a:rPr>
                        <a:t> </a:t>
                      </a: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personal</a:t>
                      </a:r>
                      <a:r>
                        <a:rPr kumimoji="0" lang="tr-TR" altLang="en-US" sz="1100" b="0" i="0" u="none" strike="noStrike" cap="none" normalizeH="0" baseline="0" dirty="0" smtClean="0">
                          <a:ln>
                            <a:noFill/>
                          </a:ln>
                          <a:solidFill>
                            <a:schemeClr val="tx1"/>
                          </a:solidFill>
                          <a:effectLst/>
                          <a:latin typeface="Times New Roman" charset="0"/>
                          <a:ea typeface="Calibri" pitchFamily="34" charset="0"/>
                        </a:rPr>
                        <a:t> </a:t>
                      </a: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boundaries</a:t>
                      </a:r>
                      <a:endParaRPr kumimoji="0" lang="en-US" altLang="en-US" sz="1100" b="0" i="0" u="none" strike="noStrike" cap="none" normalizeH="0" baseline="0" dirty="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charset="0"/>
                          <a:ea typeface="Calibri" pitchFamily="34" charset="0"/>
                        </a:rPr>
                        <a:t>44</a:t>
                      </a:r>
                      <a:endParaRPr kumimoji="0" lang="en-US" altLang="en-US" sz="1100" b="0" i="0" u="none" strike="noStrike" cap="none" normalizeH="0" baseline="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charset="0"/>
                          <a:ea typeface="Calibri" pitchFamily="34" charset="0"/>
                        </a:rPr>
                        <a:t>13.3</a:t>
                      </a:r>
                      <a:endParaRPr kumimoji="0" lang="en-US" altLang="en-US" sz="1100" b="0" i="0" u="none" strike="noStrike" cap="none" normalizeH="0" baseline="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r>
              <a:tr h="252037">
                <a:tc>
                  <a:txBody>
                    <a:bodyPr/>
                    <a:lstStyle>
                      <a:lvl1pPr marL="20638"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20638" marR="0" lvl="0" indent="0" algn="l" defTabSz="914400" rtl="0" eaLnBrk="1" fontAlgn="base" latinLnBrk="0" hangingPunct="1">
                        <a:lnSpc>
                          <a:spcPct val="115000"/>
                        </a:lnSpc>
                        <a:spcBef>
                          <a:spcPct val="0"/>
                        </a:spcBef>
                        <a:spcAft>
                          <a:spcPct val="0"/>
                        </a:spcAft>
                        <a:buClrTx/>
                        <a:buSzTx/>
                        <a:buFontTx/>
                        <a:buNone/>
                        <a:tabLst/>
                      </a:pP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Disagreement</a:t>
                      </a:r>
                      <a:r>
                        <a:rPr kumimoji="0" lang="tr-TR" altLang="en-US" sz="1100" b="0" i="0" u="none" strike="noStrike" cap="none" normalizeH="0" baseline="0" dirty="0" smtClean="0">
                          <a:ln>
                            <a:noFill/>
                          </a:ln>
                          <a:solidFill>
                            <a:schemeClr val="tx1"/>
                          </a:solidFill>
                          <a:effectLst/>
                          <a:latin typeface="Times New Roman" charset="0"/>
                          <a:ea typeface="Calibri" pitchFamily="34" charset="0"/>
                        </a:rPr>
                        <a:t> </a:t>
                      </a: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with</a:t>
                      </a:r>
                      <a:r>
                        <a:rPr kumimoji="0" lang="tr-TR" altLang="en-US" sz="1100" b="0" i="0" u="none" strike="noStrike" cap="none" normalizeH="0" baseline="0" dirty="0" smtClean="0">
                          <a:ln>
                            <a:noFill/>
                          </a:ln>
                          <a:solidFill>
                            <a:schemeClr val="tx1"/>
                          </a:solidFill>
                          <a:effectLst/>
                          <a:latin typeface="Times New Roman" charset="0"/>
                          <a:ea typeface="Calibri" pitchFamily="34" charset="0"/>
                        </a:rPr>
                        <a:t> </a:t>
                      </a: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the</a:t>
                      </a:r>
                      <a:r>
                        <a:rPr kumimoji="0" lang="tr-TR" altLang="en-US" sz="1100" b="0" i="0" u="none" strike="noStrike" cap="none" normalizeH="0" baseline="0" dirty="0" smtClean="0">
                          <a:ln>
                            <a:noFill/>
                          </a:ln>
                          <a:solidFill>
                            <a:schemeClr val="tx1"/>
                          </a:solidFill>
                          <a:effectLst/>
                          <a:latin typeface="Times New Roman" charset="0"/>
                          <a:ea typeface="Calibri" pitchFamily="34" charset="0"/>
                        </a:rPr>
                        <a:t> </a:t>
                      </a: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treatment</a:t>
                      </a:r>
                      <a:r>
                        <a:rPr kumimoji="0" lang="tr-TR" altLang="en-US" sz="1100" b="0" i="0" u="none" strike="noStrike" cap="none" normalizeH="0" baseline="0" dirty="0" smtClean="0">
                          <a:ln>
                            <a:noFill/>
                          </a:ln>
                          <a:solidFill>
                            <a:schemeClr val="tx1"/>
                          </a:solidFill>
                          <a:effectLst/>
                          <a:latin typeface="Times New Roman" charset="0"/>
                          <a:ea typeface="Calibri" pitchFamily="34" charset="0"/>
                        </a:rPr>
                        <a:t> </a:t>
                      </a: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team</a:t>
                      </a:r>
                      <a:r>
                        <a:rPr kumimoji="0" lang="tr-TR" altLang="en-US" sz="1100" b="0" i="0" u="none" strike="noStrike" cap="none" normalizeH="0" baseline="0" dirty="0" smtClean="0">
                          <a:ln>
                            <a:noFill/>
                          </a:ln>
                          <a:solidFill>
                            <a:schemeClr val="tx1"/>
                          </a:solidFill>
                          <a:effectLst/>
                          <a:latin typeface="Times New Roman" charset="0"/>
                          <a:ea typeface="Calibri" pitchFamily="34" charset="0"/>
                        </a:rPr>
                        <a:t> </a:t>
                      </a: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regarding</a:t>
                      </a:r>
                      <a:r>
                        <a:rPr kumimoji="0" lang="tr-TR" altLang="en-US" sz="1100" b="0" i="0" u="none" strike="noStrike" cap="none" normalizeH="0" baseline="0" dirty="0" smtClean="0">
                          <a:ln>
                            <a:noFill/>
                          </a:ln>
                          <a:solidFill>
                            <a:schemeClr val="tx1"/>
                          </a:solidFill>
                          <a:effectLst/>
                          <a:latin typeface="Times New Roman" charset="0"/>
                          <a:ea typeface="Calibri" pitchFamily="34" charset="0"/>
                        </a:rPr>
                        <a:t> </a:t>
                      </a: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the</a:t>
                      </a:r>
                      <a:r>
                        <a:rPr kumimoji="0" lang="tr-TR" altLang="en-US" sz="1100" b="0" i="0" u="none" strike="noStrike" cap="none" normalizeH="0" baseline="0" dirty="0" smtClean="0">
                          <a:ln>
                            <a:noFill/>
                          </a:ln>
                          <a:solidFill>
                            <a:schemeClr val="tx1"/>
                          </a:solidFill>
                          <a:effectLst/>
                          <a:latin typeface="Times New Roman" charset="0"/>
                          <a:ea typeface="Calibri" pitchFamily="34" charset="0"/>
                        </a:rPr>
                        <a:t> </a:t>
                      </a: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treatment</a:t>
                      </a:r>
                      <a:r>
                        <a:rPr kumimoji="0" lang="tr-TR" altLang="en-US" sz="1100" b="0" i="0" u="none" strike="noStrike" cap="none" normalizeH="0" baseline="0" dirty="0" smtClean="0">
                          <a:ln>
                            <a:noFill/>
                          </a:ln>
                          <a:solidFill>
                            <a:schemeClr val="tx1"/>
                          </a:solidFill>
                          <a:effectLst/>
                          <a:latin typeface="Times New Roman" charset="0"/>
                          <a:ea typeface="Calibri" pitchFamily="34" charset="0"/>
                        </a:rPr>
                        <a:t> of </a:t>
                      </a: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the</a:t>
                      </a:r>
                      <a:r>
                        <a:rPr kumimoji="0" lang="tr-TR" altLang="en-US" sz="1100" b="0" i="0" u="none" strike="noStrike" cap="none" normalizeH="0" baseline="0" dirty="0" smtClean="0">
                          <a:ln>
                            <a:noFill/>
                          </a:ln>
                          <a:solidFill>
                            <a:schemeClr val="tx1"/>
                          </a:solidFill>
                          <a:effectLst/>
                          <a:latin typeface="Times New Roman" charset="0"/>
                          <a:ea typeface="Calibri" pitchFamily="34" charset="0"/>
                        </a:rPr>
                        <a:t> </a:t>
                      </a: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patient</a:t>
                      </a:r>
                      <a:endParaRPr kumimoji="0" lang="en-US" altLang="en-US" sz="1100" b="0" i="0" u="none" strike="noStrike" cap="none" normalizeH="0" baseline="0" dirty="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charset="0"/>
                          <a:ea typeface="Calibri" pitchFamily="34" charset="0"/>
                        </a:rPr>
                        <a:t>51</a:t>
                      </a:r>
                      <a:endParaRPr kumimoji="0" lang="en-US" altLang="en-US" sz="1100" b="0" i="0" u="none" strike="noStrike" cap="none" normalizeH="0" baseline="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charset="0"/>
                          <a:ea typeface="Calibri" pitchFamily="34" charset="0"/>
                        </a:rPr>
                        <a:t>15.4</a:t>
                      </a:r>
                      <a:endParaRPr kumimoji="0" lang="en-US" altLang="en-US" sz="1100" b="0" i="0" u="none" strike="noStrike" cap="none" normalizeH="0" baseline="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a:noFill/>
                    </a:lnB>
                    <a:lnTlToBr>
                      <a:noFill/>
                    </a:lnTlToBr>
                    <a:lnBlToTr>
                      <a:noFill/>
                    </a:lnBlToTr>
                    <a:noFill/>
                  </a:tcPr>
                </a:tc>
              </a:tr>
              <a:tr h="252037">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en-US" sz="1100" b="0" i="0" u="none" strike="noStrike" cap="none" normalizeH="0" baseline="0" dirty="0" smtClean="0">
                          <a:ln>
                            <a:noFill/>
                          </a:ln>
                          <a:solidFill>
                            <a:schemeClr val="tx1"/>
                          </a:solidFill>
                          <a:effectLst/>
                          <a:latin typeface="Times New Roman" charset="0"/>
                          <a:ea typeface="Calibri" pitchFamily="34" charset="0"/>
                        </a:rPr>
                        <a:t> </a:t>
                      </a:r>
                      <a:r>
                        <a:rPr kumimoji="0" lang="tr-TR" altLang="en-US" sz="1100" b="0" i="0" u="none" strike="noStrike" cap="none" normalizeH="0" baseline="0" dirty="0" err="1" smtClean="0">
                          <a:ln>
                            <a:noFill/>
                          </a:ln>
                          <a:solidFill>
                            <a:schemeClr val="tx1"/>
                          </a:solidFill>
                          <a:effectLst/>
                          <a:latin typeface="Times New Roman" charset="0"/>
                          <a:ea typeface="Calibri" pitchFamily="34" charset="0"/>
                        </a:rPr>
                        <a:t>Other</a:t>
                      </a:r>
                      <a:endParaRPr kumimoji="0" lang="en-US" altLang="en-US" sz="1100" b="0" i="0" u="none" strike="noStrike" cap="none" normalizeH="0" baseline="0" dirty="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Times New Roman" charset="0"/>
                          <a:ea typeface="Calibri" pitchFamily="34" charset="0"/>
                        </a:rPr>
                        <a:t>19</a:t>
                      </a:r>
                      <a:endParaRPr kumimoji="0" lang="en-US" altLang="en-US" sz="1100" b="0" i="0" u="none" strike="noStrike" cap="none" normalizeH="0" baseline="0" dirty="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Times New Roman" charset="0"/>
                          <a:ea typeface="Calibri" pitchFamily="34" charset="0"/>
                        </a:rPr>
                        <a:t>5.7</a:t>
                      </a:r>
                      <a:endParaRPr kumimoji="0" lang="en-US" altLang="en-US" sz="1100" b="0" i="0" u="none" strike="noStrike" cap="none" normalizeH="0" baseline="0" dirty="0" smtClean="0">
                        <a:ln>
                          <a:noFill/>
                        </a:ln>
                        <a:solidFill>
                          <a:schemeClr val="tx1"/>
                        </a:solidFill>
                        <a:effectLst/>
                        <a:latin typeface="Calibri" pitchFamily="34" charset="0"/>
                        <a:ea typeface="Calibri" pitchFamily="34" charset="0"/>
                      </a:endParaRPr>
                    </a:p>
                  </a:txBody>
                  <a:tcPr marL="68592" marR="68592"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xmlns="" val="351637018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692275" y="908050"/>
            <a:ext cx="6491288" cy="509588"/>
          </a:xfrm>
        </p:spPr>
        <p:txBody>
          <a:bodyPr/>
          <a:lstStyle/>
          <a:p>
            <a:pPr algn="l" eaLnBrk="1" hangingPunct="1"/>
            <a:r>
              <a:rPr lang="en-US" altLang="en-US" sz="1600" b="1" smtClean="0"/>
              <a:t>Table 3.  </a:t>
            </a:r>
            <a:r>
              <a:rPr lang="tr-TR" altLang="en-US" sz="1600" b="1" smtClean="0"/>
              <a:t>	</a:t>
            </a:r>
            <a:r>
              <a:rPr lang="en-US" altLang="en-US" sz="1600" smtClean="0"/>
              <a:t>Sub-groups of personality disorders that mental health workers</a:t>
            </a:r>
            <a:r>
              <a:rPr lang="tr-TR" altLang="en-US" sz="1600" smtClean="0"/>
              <a:t> 	</a:t>
            </a:r>
            <a:r>
              <a:rPr lang="en-US" altLang="en-US" sz="1600" smtClean="0"/>
              <a:t>experience the greatest difficulty with. </a:t>
            </a:r>
          </a:p>
        </p:txBody>
      </p:sp>
      <p:graphicFrame>
        <p:nvGraphicFramePr>
          <p:cNvPr id="2" name="Tablo 1"/>
          <p:cNvGraphicFramePr>
            <a:graphicFrameLocks noGrp="1"/>
          </p:cNvGraphicFramePr>
          <p:nvPr>
            <p:extLst>
              <p:ext uri="{D42A27DB-BD31-4B8C-83A1-F6EECF244321}">
                <p14:modId xmlns:p14="http://schemas.microsoft.com/office/powerpoint/2010/main" xmlns="" val="986405237"/>
              </p:ext>
            </p:extLst>
          </p:nvPr>
        </p:nvGraphicFramePr>
        <p:xfrm>
          <a:off x="1763688" y="1947863"/>
          <a:ext cx="5616575" cy="3720914"/>
        </p:xfrm>
        <a:graphic>
          <a:graphicData uri="http://schemas.openxmlformats.org/drawingml/2006/table">
            <a:tbl>
              <a:tblPr/>
              <a:tblGrid>
                <a:gridCol w="2430999"/>
                <a:gridCol w="1536810"/>
                <a:gridCol w="1648766"/>
              </a:tblGrid>
              <a:tr h="373484">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1" i="0" u="none" strike="noStrike" cap="none" normalizeH="0" baseline="0" dirty="0" smtClean="0">
                          <a:ln>
                            <a:noFill/>
                          </a:ln>
                          <a:solidFill>
                            <a:schemeClr val="tx1"/>
                          </a:solidFill>
                          <a:effectLst/>
                          <a:latin typeface="Times New Roman" charset="0"/>
                          <a:ea typeface="ＭＳ Ｐゴシック" charset="-128"/>
                          <a:cs typeface="Calibri" pitchFamily="34" charset="0"/>
                        </a:rPr>
                        <a:t>Personality Disorders</a:t>
                      </a:r>
                      <a:endParaRPr kumimoji="0" lang="tr-TR" altLang="en-US" sz="1100" b="1" i="0" u="none" strike="noStrike" cap="none" normalizeH="0" baseline="0" dirty="0" smtClean="0">
                        <a:ln>
                          <a:noFill/>
                        </a:ln>
                        <a:solidFill>
                          <a:schemeClr val="tx1"/>
                        </a:solidFill>
                        <a:effectLst/>
                        <a:latin typeface="Times New Roman" charset="0"/>
                        <a:ea typeface="ＭＳ Ｐゴシック" charset="-128"/>
                        <a:cs typeface="Calibri" pitchFamily="34"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1" i="0" u="none" strike="noStrike" cap="none" normalizeH="0" baseline="0" dirty="0" smtClean="0">
                          <a:ln>
                            <a:noFill/>
                          </a:ln>
                          <a:solidFill>
                            <a:schemeClr val="tx1"/>
                          </a:solidFill>
                          <a:effectLst/>
                          <a:latin typeface="Times New Roman" charset="0"/>
                          <a:ea typeface="ＭＳ Ｐゴシック" charset="-128"/>
                          <a:cs typeface="Calibri" pitchFamily="34" charset="0"/>
                        </a:rPr>
                        <a:t>Sub Groups</a:t>
                      </a:r>
                      <a:endParaRPr kumimoji="0" lang="en-US" altLang="en-US" sz="1100" b="0" i="0" u="none" strike="noStrike" cap="none" normalizeH="0" baseline="0" dirty="0" smtClean="0">
                        <a:ln>
                          <a:noFill/>
                        </a:ln>
                        <a:solidFill>
                          <a:schemeClr val="tx1"/>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altLang="en-US" sz="1100" b="1" i="0" u="none" strike="noStrike" cap="none" normalizeH="0" baseline="0" dirty="0" smtClean="0">
                        <a:ln>
                          <a:noFill/>
                        </a:ln>
                        <a:solidFill>
                          <a:schemeClr val="tx1"/>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1" i="0" u="none" strike="noStrike" cap="none" normalizeH="0" baseline="0" dirty="0" smtClean="0">
                          <a:ln>
                            <a:noFill/>
                          </a:ln>
                          <a:solidFill>
                            <a:schemeClr val="tx1"/>
                          </a:solidFill>
                          <a:effectLst/>
                          <a:latin typeface="Times New Roman" charset="0"/>
                          <a:ea typeface="ＭＳ Ｐゴシック" charset="-128"/>
                          <a:cs typeface="Calibri" pitchFamily="34" charset="0"/>
                        </a:rPr>
                        <a:t>Rank of experienced difficulty</a:t>
                      </a:r>
                      <a:endParaRPr kumimoji="0" lang="en-US" altLang="en-US" sz="1100" b="0" i="0" u="none" strike="noStrike" cap="none" normalizeH="0" baseline="0" dirty="0" smtClean="0">
                        <a:ln>
                          <a:noFill/>
                        </a:ln>
                        <a:solidFill>
                          <a:schemeClr val="tx1"/>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8138">
                <a:tc>
                  <a:txBody>
                    <a:bodyPr/>
                    <a:lstStyle>
                      <a:lvl1pPr marL="20638"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20638" marR="0" lvl="0" indent="0" algn="l" defTabSz="914400" rtl="0" eaLnBrk="1" fontAlgn="base" latinLnBrk="0" hangingPunct="1">
                        <a:lnSpc>
                          <a:spcPct val="115000"/>
                        </a:lnSpc>
                        <a:spcBef>
                          <a:spcPct val="0"/>
                        </a:spcBef>
                        <a:spcAft>
                          <a:spcPct val="0"/>
                        </a:spcAft>
                        <a:buClrTx/>
                        <a:buSzTx/>
                        <a:buFontTx/>
                        <a:buNone/>
                        <a:tabLst/>
                      </a:pPr>
                      <a:r>
                        <a:rPr kumimoji="0" lang="tr-TR" altLang="en-US" sz="1000" b="1" i="0" u="none" strike="noStrike" cap="none" normalizeH="0" baseline="0" dirty="0" err="1" smtClean="0">
                          <a:ln>
                            <a:noFill/>
                          </a:ln>
                          <a:solidFill>
                            <a:srgbClr val="FF0000"/>
                          </a:solidFill>
                          <a:effectLst/>
                          <a:latin typeface="Times New Roman" charset="0"/>
                          <a:ea typeface="ＭＳ Ｐゴシック" charset="-128"/>
                          <a:cs typeface="Calibri" pitchFamily="34" charset="0"/>
                        </a:rPr>
                        <a:t>Borderline</a:t>
                      </a:r>
                      <a:r>
                        <a:rPr kumimoji="0" lang="tr-TR" altLang="en-US" sz="1000" b="1" i="0" u="none" strike="noStrike" cap="none" normalizeH="0" baseline="0" dirty="0" smtClean="0">
                          <a:ln>
                            <a:noFill/>
                          </a:ln>
                          <a:solidFill>
                            <a:srgbClr val="FF0000"/>
                          </a:solidFill>
                          <a:effectLst/>
                          <a:latin typeface="Times New Roman" charset="0"/>
                          <a:ea typeface="ＭＳ Ｐゴシック" charset="-128"/>
                          <a:cs typeface="Calibri" pitchFamily="34" charset="0"/>
                        </a:rPr>
                        <a:t> </a:t>
                      </a:r>
                      <a:r>
                        <a:rPr kumimoji="0" lang="tr-TR" altLang="en-US" sz="1000" b="1" i="0" u="none" strike="noStrike" cap="none" normalizeH="0" baseline="0" dirty="0" err="1" smtClean="0">
                          <a:ln>
                            <a:noFill/>
                          </a:ln>
                          <a:solidFill>
                            <a:srgbClr val="FF0000"/>
                          </a:solidFill>
                          <a:effectLst/>
                          <a:latin typeface="Times New Roman" charset="0"/>
                          <a:ea typeface="ＭＳ Ｐゴシック" charset="-128"/>
                          <a:cs typeface="Calibri" pitchFamily="34" charset="0"/>
                        </a:rPr>
                        <a:t>Personality</a:t>
                      </a:r>
                      <a:r>
                        <a:rPr kumimoji="0" lang="tr-TR" altLang="en-US" sz="1000" b="1" i="0" u="none" strike="noStrike" cap="none" normalizeH="0" baseline="0" dirty="0" smtClean="0">
                          <a:ln>
                            <a:noFill/>
                          </a:ln>
                          <a:solidFill>
                            <a:srgbClr val="FF0000"/>
                          </a:solidFill>
                          <a:effectLst/>
                          <a:latin typeface="Times New Roman" charset="0"/>
                          <a:ea typeface="ＭＳ Ｐゴシック" charset="-128"/>
                          <a:cs typeface="Calibri" pitchFamily="34" charset="0"/>
                        </a:rPr>
                        <a:t> </a:t>
                      </a:r>
                      <a:r>
                        <a:rPr kumimoji="0" lang="tr-TR" altLang="en-US" sz="1000" b="1" i="0" u="none" strike="noStrike" cap="none" normalizeH="0" baseline="0" dirty="0" err="1" smtClean="0">
                          <a:ln>
                            <a:noFill/>
                          </a:ln>
                          <a:solidFill>
                            <a:srgbClr val="FF0000"/>
                          </a:solidFill>
                          <a:effectLst/>
                          <a:latin typeface="Times New Roman" charset="0"/>
                          <a:ea typeface="ＭＳ Ｐゴシック" charset="-128"/>
                          <a:cs typeface="Calibri" pitchFamily="34" charset="0"/>
                        </a:rPr>
                        <a:t>Disorder</a:t>
                      </a:r>
                      <a:endParaRPr kumimoji="0" lang="en-US" altLang="en-US" sz="1100" b="1" i="0" u="none" strike="noStrike" cap="none" normalizeH="0" baseline="0" dirty="0" smtClean="0">
                        <a:ln>
                          <a:noFill/>
                        </a:ln>
                        <a:solidFill>
                          <a:srgbClr val="FF0000"/>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000" b="1" i="0" u="none" strike="noStrike" cap="none" normalizeH="0" baseline="0" smtClean="0">
                          <a:ln>
                            <a:noFill/>
                          </a:ln>
                          <a:solidFill>
                            <a:srgbClr val="FF0000"/>
                          </a:solidFill>
                          <a:effectLst/>
                          <a:latin typeface="Times New Roman" charset="0"/>
                          <a:ea typeface="ＭＳ Ｐゴシック" charset="-128"/>
                          <a:cs typeface="Calibri" pitchFamily="34" charset="0"/>
                        </a:rPr>
                        <a:t>2.02</a:t>
                      </a:r>
                      <a:endParaRPr kumimoji="0" lang="en-US" altLang="en-US" sz="1100" b="1" i="0" u="none" strike="noStrike" cap="none" normalizeH="0" baseline="0" smtClean="0">
                        <a:ln>
                          <a:noFill/>
                        </a:ln>
                        <a:solidFill>
                          <a:srgbClr val="FF0000"/>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000" b="1" i="0" u="none" strike="noStrike" cap="none" normalizeH="0" baseline="0" smtClean="0">
                          <a:ln>
                            <a:noFill/>
                          </a:ln>
                          <a:solidFill>
                            <a:srgbClr val="FF0000"/>
                          </a:solidFill>
                          <a:effectLst/>
                          <a:latin typeface="Times New Roman" charset="0"/>
                          <a:ea typeface="ＭＳ Ｐゴシック" charset="-128"/>
                          <a:cs typeface="Calibri" pitchFamily="34" charset="0"/>
                        </a:rPr>
                        <a:t>1</a:t>
                      </a:r>
                      <a:endParaRPr kumimoji="0" lang="en-US" altLang="en-US" sz="1100" b="1" i="0" u="none" strike="noStrike" cap="none" normalizeH="0" baseline="0" smtClean="0">
                        <a:ln>
                          <a:noFill/>
                        </a:ln>
                        <a:solidFill>
                          <a:srgbClr val="FF0000"/>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r>
              <a:tr h="338138">
                <a:tc>
                  <a:txBody>
                    <a:bodyPr/>
                    <a:lstStyle>
                      <a:lvl1pPr marL="20638"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20638" marR="0" lvl="0" indent="0" algn="l" defTabSz="914400" rtl="0" eaLnBrk="1" fontAlgn="base" latinLnBrk="0" hangingPunct="1">
                        <a:lnSpc>
                          <a:spcPct val="115000"/>
                        </a:lnSpc>
                        <a:spcBef>
                          <a:spcPct val="0"/>
                        </a:spcBef>
                        <a:spcAft>
                          <a:spcPct val="0"/>
                        </a:spcAft>
                        <a:buClrTx/>
                        <a:buSzTx/>
                        <a:buFontTx/>
                        <a:buNone/>
                        <a:tabLst/>
                      </a:pPr>
                      <a:r>
                        <a:rPr kumimoji="0" lang="tr-TR" altLang="en-US" sz="1000" b="1" i="0" u="none" strike="noStrike" cap="none" normalizeH="0" baseline="0" dirty="0" err="1" smtClean="0">
                          <a:ln>
                            <a:noFill/>
                          </a:ln>
                          <a:solidFill>
                            <a:srgbClr val="FF0000"/>
                          </a:solidFill>
                          <a:effectLst/>
                          <a:latin typeface="Times New Roman" charset="0"/>
                          <a:ea typeface="ＭＳ Ｐゴシック" charset="-128"/>
                          <a:cs typeface="Calibri" pitchFamily="34" charset="0"/>
                        </a:rPr>
                        <a:t>Antisocial</a:t>
                      </a:r>
                      <a:r>
                        <a:rPr kumimoji="0" lang="tr-TR" altLang="en-US" sz="1000" b="1" i="0" u="none" strike="noStrike" cap="none" normalizeH="0" baseline="0" dirty="0" smtClean="0">
                          <a:ln>
                            <a:noFill/>
                          </a:ln>
                          <a:solidFill>
                            <a:srgbClr val="FF0000"/>
                          </a:solidFill>
                          <a:effectLst/>
                          <a:latin typeface="Times New Roman" charset="0"/>
                          <a:ea typeface="ＭＳ Ｐゴシック" charset="-128"/>
                          <a:cs typeface="Calibri" pitchFamily="34" charset="0"/>
                        </a:rPr>
                        <a:t> </a:t>
                      </a:r>
                      <a:r>
                        <a:rPr kumimoji="0" lang="tr-TR" altLang="en-US" sz="1000" b="1" i="0" u="none" strike="noStrike" cap="none" normalizeH="0" baseline="0" dirty="0" err="1" smtClean="0">
                          <a:ln>
                            <a:noFill/>
                          </a:ln>
                          <a:solidFill>
                            <a:srgbClr val="FF0000"/>
                          </a:solidFill>
                          <a:effectLst/>
                          <a:latin typeface="Times New Roman" charset="0"/>
                          <a:ea typeface="ＭＳ Ｐゴシック" charset="-128"/>
                          <a:cs typeface="Calibri" pitchFamily="34" charset="0"/>
                        </a:rPr>
                        <a:t>Personality</a:t>
                      </a:r>
                      <a:r>
                        <a:rPr kumimoji="0" lang="tr-TR" altLang="en-US" sz="1000" b="1" i="0" u="none" strike="noStrike" cap="none" normalizeH="0" baseline="0" dirty="0" smtClean="0">
                          <a:ln>
                            <a:noFill/>
                          </a:ln>
                          <a:solidFill>
                            <a:srgbClr val="FF0000"/>
                          </a:solidFill>
                          <a:effectLst/>
                          <a:latin typeface="Times New Roman" charset="0"/>
                          <a:ea typeface="ＭＳ Ｐゴシック" charset="-128"/>
                          <a:cs typeface="Calibri" pitchFamily="34" charset="0"/>
                        </a:rPr>
                        <a:t> </a:t>
                      </a:r>
                      <a:r>
                        <a:rPr kumimoji="0" lang="tr-TR" altLang="en-US" sz="1000" b="1" i="0" u="none" strike="noStrike" cap="none" normalizeH="0" baseline="0" dirty="0" err="1" smtClean="0">
                          <a:ln>
                            <a:noFill/>
                          </a:ln>
                          <a:solidFill>
                            <a:srgbClr val="FF0000"/>
                          </a:solidFill>
                          <a:effectLst/>
                          <a:latin typeface="Times New Roman" charset="0"/>
                          <a:ea typeface="ＭＳ Ｐゴシック" charset="-128"/>
                          <a:cs typeface="Calibri" pitchFamily="34" charset="0"/>
                        </a:rPr>
                        <a:t>Disorder</a:t>
                      </a:r>
                      <a:endParaRPr kumimoji="0" lang="en-US" altLang="en-US" sz="1100" b="1" i="0" u="none" strike="noStrike" cap="none" normalizeH="0" baseline="0" dirty="0" smtClean="0">
                        <a:ln>
                          <a:noFill/>
                        </a:ln>
                        <a:solidFill>
                          <a:srgbClr val="FF0000"/>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000" b="1" i="0" u="none" strike="noStrike" cap="none" normalizeH="0" baseline="0" smtClean="0">
                          <a:ln>
                            <a:noFill/>
                          </a:ln>
                          <a:solidFill>
                            <a:srgbClr val="FF0000"/>
                          </a:solidFill>
                          <a:effectLst/>
                          <a:latin typeface="Times New Roman" charset="0"/>
                          <a:ea typeface="ＭＳ Ｐゴシック" charset="-128"/>
                          <a:cs typeface="Calibri" pitchFamily="34" charset="0"/>
                        </a:rPr>
                        <a:t>1.97</a:t>
                      </a:r>
                      <a:endParaRPr kumimoji="0" lang="en-US" altLang="en-US" sz="1100" b="1" i="0" u="none" strike="noStrike" cap="none" normalizeH="0" baseline="0" smtClean="0">
                        <a:ln>
                          <a:noFill/>
                        </a:ln>
                        <a:solidFill>
                          <a:srgbClr val="FF0000"/>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000" b="1" i="0" u="none" strike="noStrike" cap="none" normalizeH="0" baseline="0" dirty="0" smtClean="0">
                          <a:ln>
                            <a:noFill/>
                          </a:ln>
                          <a:solidFill>
                            <a:srgbClr val="FF0000"/>
                          </a:solidFill>
                          <a:effectLst/>
                          <a:latin typeface="Times New Roman" charset="0"/>
                          <a:ea typeface="ＭＳ Ｐゴシック" charset="-128"/>
                          <a:cs typeface="Calibri" pitchFamily="34" charset="0"/>
                        </a:rPr>
                        <a:t>2</a:t>
                      </a:r>
                      <a:endParaRPr kumimoji="0" lang="en-US" altLang="en-US" sz="1100" b="1" i="0" u="none" strike="noStrike" cap="none" normalizeH="0" baseline="0" dirty="0" smtClean="0">
                        <a:ln>
                          <a:noFill/>
                        </a:ln>
                        <a:solidFill>
                          <a:srgbClr val="FF0000"/>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a:noFill/>
                    </a:lnT>
                    <a:lnB>
                      <a:noFill/>
                    </a:lnB>
                    <a:lnTlToBr>
                      <a:noFill/>
                    </a:lnTlToBr>
                    <a:lnBlToTr>
                      <a:noFill/>
                    </a:lnBlToTr>
                    <a:noFill/>
                  </a:tcPr>
                </a:tc>
              </a:tr>
              <a:tr h="292100">
                <a:tc>
                  <a:txBody>
                    <a:bodyPr/>
                    <a:lstStyle>
                      <a:lvl1pPr marL="20638"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20638" marR="0" lvl="0" indent="0" algn="l" defTabSz="914400" rtl="0" eaLnBrk="1" fontAlgn="base" latinLnBrk="0" hangingPunct="1">
                        <a:lnSpc>
                          <a:spcPct val="115000"/>
                        </a:lnSpc>
                        <a:spcBef>
                          <a:spcPct val="0"/>
                        </a:spcBef>
                        <a:spcAft>
                          <a:spcPct val="0"/>
                        </a:spcAft>
                        <a:buClrTx/>
                        <a:buSzTx/>
                        <a:buFontTx/>
                        <a:buNone/>
                        <a:tabLst/>
                      </a:pPr>
                      <a:r>
                        <a:rPr kumimoji="0" lang="tr-TR" altLang="en-US" sz="1000" b="1" i="0" u="none" strike="noStrike" cap="none" normalizeH="0" baseline="0" dirty="0" err="1" smtClean="0">
                          <a:ln>
                            <a:noFill/>
                          </a:ln>
                          <a:solidFill>
                            <a:srgbClr val="FF0000"/>
                          </a:solidFill>
                          <a:effectLst/>
                          <a:latin typeface="Times New Roman" charset="0"/>
                          <a:ea typeface="ＭＳ Ｐゴシック" charset="-128"/>
                          <a:cs typeface="Calibri" pitchFamily="34" charset="0"/>
                        </a:rPr>
                        <a:t>Narcissistic</a:t>
                      </a:r>
                      <a:r>
                        <a:rPr kumimoji="0" lang="tr-TR" altLang="en-US" sz="1000" b="1" i="0" u="none" strike="noStrike" cap="none" normalizeH="0" baseline="0" dirty="0" smtClean="0">
                          <a:ln>
                            <a:noFill/>
                          </a:ln>
                          <a:solidFill>
                            <a:srgbClr val="FF0000"/>
                          </a:solidFill>
                          <a:effectLst/>
                          <a:latin typeface="Times New Roman" charset="0"/>
                          <a:ea typeface="ＭＳ Ｐゴシック" charset="-128"/>
                          <a:cs typeface="Calibri" pitchFamily="34" charset="0"/>
                        </a:rPr>
                        <a:t> </a:t>
                      </a:r>
                      <a:r>
                        <a:rPr kumimoji="0" lang="tr-TR" altLang="en-US" sz="1000" b="1" i="0" u="none" strike="noStrike" cap="none" normalizeH="0" baseline="0" dirty="0" err="1" smtClean="0">
                          <a:ln>
                            <a:noFill/>
                          </a:ln>
                          <a:solidFill>
                            <a:srgbClr val="FF0000"/>
                          </a:solidFill>
                          <a:effectLst/>
                          <a:latin typeface="Times New Roman" charset="0"/>
                          <a:ea typeface="ＭＳ Ｐゴシック" charset="-128"/>
                          <a:cs typeface="Calibri" pitchFamily="34" charset="0"/>
                        </a:rPr>
                        <a:t>Personality</a:t>
                      </a:r>
                      <a:r>
                        <a:rPr kumimoji="0" lang="tr-TR" altLang="en-US" sz="1000" b="1" i="0" u="none" strike="noStrike" cap="none" normalizeH="0" baseline="0" dirty="0" smtClean="0">
                          <a:ln>
                            <a:noFill/>
                          </a:ln>
                          <a:solidFill>
                            <a:srgbClr val="FF0000"/>
                          </a:solidFill>
                          <a:effectLst/>
                          <a:latin typeface="Times New Roman" charset="0"/>
                          <a:ea typeface="ＭＳ Ｐゴシック" charset="-128"/>
                          <a:cs typeface="Calibri" pitchFamily="34" charset="0"/>
                        </a:rPr>
                        <a:t> </a:t>
                      </a:r>
                      <a:r>
                        <a:rPr kumimoji="0" lang="tr-TR" altLang="en-US" sz="1000" b="1" i="0" u="none" strike="noStrike" cap="none" normalizeH="0" baseline="0" dirty="0" err="1" smtClean="0">
                          <a:ln>
                            <a:noFill/>
                          </a:ln>
                          <a:solidFill>
                            <a:srgbClr val="FF0000"/>
                          </a:solidFill>
                          <a:effectLst/>
                          <a:latin typeface="Times New Roman" charset="0"/>
                          <a:ea typeface="ＭＳ Ｐゴシック" charset="-128"/>
                          <a:cs typeface="Calibri" pitchFamily="34" charset="0"/>
                        </a:rPr>
                        <a:t>Disorder</a:t>
                      </a:r>
                      <a:endParaRPr kumimoji="0" lang="en-US" altLang="en-US" sz="1100" b="1" i="0" u="none" strike="noStrike" cap="none" normalizeH="0" baseline="0" dirty="0" smtClean="0">
                        <a:ln>
                          <a:noFill/>
                        </a:ln>
                        <a:solidFill>
                          <a:srgbClr val="FF0000"/>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000" b="1" i="0" u="none" strike="noStrike" cap="none" normalizeH="0" baseline="0" dirty="0" smtClean="0">
                          <a:ln>
                            <a:noFill/>
                          </a:ln>
                          <a:solidFill>
                            <a:srgbClr val="FF0000"/>
                          </a:solidFill>
                          <a:effectLst/>
                          <a:latin typeface="Times New Roman" charset="0"/>
                          <a:ea typeface="ＭＳ Ｐゴシック" charset="-128"/>
                          <a:cs typeface="Calibri" pitchFamily="34" charset="0"/>
                        </a:rPr>
                        <a:t>1.21</a:t>
                      </a:r>
                      <a:endParaRPr kumimoji="0" lang="en-US" altLang="en-US" sz="1100" b="1" i="0" u="none" strike="noStrike" cap="none" normalizeH="0" baseline="0" dirty="0" smtClean="0">
                        <a:ln>
                          <a:noFill/>
                        </a:ln>
                        <a:solidFill>
                          <a:srgbClr val="FF0000"/>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000" b="1" i="0" u="none" strike="noStrike" cap="none" normalizeH="0" baseline="0" dirty="0" smtClean="0">
                          <a:ln>
                            <a:noFill/>
                          </a:ln>
                          <a:solidFill>
                            <a:srgbClr val="FF0000"/>
                          </a:solidFill>
                          <a:effectLst/>
                          <a:latin typeface="Times New Roman" charset="0"/>
                          <a:ea typeface="ＭＳ Ｐゴシック" charset="-128"/>
                          <a:cs typeface="Calibri" pitchFamily="34" charset="0"/>
                        </a:rPr>
                        <a:t>3</a:t>
                      </a:r>
                      <a:endParaRPr kumimoji="0" lang="en-US" altLang="en-US" sz="1100" b="1" i="0" u="none" strike="noStrike" cap="none" normalizeH="0" baseline="0" dirty="0" smtClean="0">
                        <a:ln>
                          <a:noFill/>
                        </a:ln>
                        <a:solidFill>
                          <a:srgbClr val="FF0000"/>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a:noFill/>
                    </a:lnT>
                    <a:lnB>
                      <a:noFill/>
                    </a:lnB>
                    <a:lnTlToBr>
                      <a:noFill/>
                    </a:lnTlToBr>
                    <a:lnBlToTr>
                      <a:noFill/>
                    </a:lnBlToTr>
                    <a:noFill/>
                  </a:tcPr>
                </a:tc>
              </a:tr>
              <a:tr h="338138">
                <a:tc>
                  <a:txBody>
                    <a:bodyPr/>
                    <a:lstStyle>
                      <a:lvl1pPr marL="20638"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20638" marR="0" lvl="0" indent="0" algn="l" defTabSz="914400" rtl="0" eaLnBrk="1" fontAlgn="base" latinLnBrk="0" hangingPunct="1">
                        <a:lnSpc>
                          <a:spcPct val="115000"/>
                        </a:lnSpc>
                        <a:spcBef>
                          <a:spcPct val="0"/>
                        </a:spcBef>
                        <a:spcAft>
                          <a:spcPct val="0"/>
                        </a:spcAft>
                        <a:buClrTx/>
                        <a:buSzTx/>
                        <a:buFontTx/>
                        <a:buNone/>
                        <a:tabLst/>
                      </a:pPr>
                      <a:r>
                        <a:rPr kumimoji="0" lang="tr-TR" altLang="en-US" sz="1000" b="0" i="0" u="none" strike="noStrike" cap="none" normalizeH="0" baseline="0" dirty="0" err="1" smtClean="0">
                          <a:ln>
                            <a:noFill/>
                          </a:ln>
                          <a:solidFill>
                            <a:schemeClr val="tx1"/>
                          </a:solidFill>
                          <a:effectLst/>
                          <a:latin typeface="Times New Roman" charset="0"/>
                          <a:ea typeface="ＭＳ Ｐゴシック" charset="-128"/>
                          <a:cs typeface="Calibri" pitchFamily="34" charset="0"/>
                        </a:rPr>
                        <a:t>Paranoid</a:t>
                      </a:r>
                      <a:r>
                        <a:rPr kumimoji="0" lang="tr-TR" altLang="en-US" sz="1000" b="0" i="0" u="none" strike="noStrike" cap="none" normalizeH="0" baseline="0" dirty="0" smtClean="0">
                          <a:ln>
                            <a:noFill/>
                          </a:ln>
                          <a:solidFill>
                            <a:schemeClr val="tx1"/>
                          </a:solidFill>
                          <a:effectLst/>
                          <a:latin typeface="Times New Roman" charset="0"/>
                          <a:ea typeface="ＭＳ Ｐゴシック" charset="-128"/>
                          <a:cs typeface="Calibri" pitchFamily="34" charset="0"/>
                        </a:rPr>
                        <a:t> </a:t>
                      </a:r>
                      <a:r>
                        <a:rPr kumimoji="0" lang="tr-TR" altLang="en-US" sz="1000" b="0" i="0" u="none" strike="noStrike" cap="none" normalizeH="0" baseline="0" dirty="0" err="1" smtClean="0">
                          <a:ln>
                            <a:noFill/>
                          </a:ln>
                          <a:solidFill>
                            <a:schemeClr val="tx1"/>
                          </a:solidFill>
                          <a:effectLst/>
                          <a:latin typeface="Times New Roman" charset="0"/>
                          <a:ea typeface="ＭＳ Ｐゴシック" charset="-128"/>
                          <a:cs typeface="Calibri" pitchFamily="34" charset="0"/>
                        </a:rPr>
                        <a:t>Personality</a:t>
                      </a:r>
                      <a:r>
                        <a:rPr kumimoji="0" lang="tr-TR" altLang="en-US" sz="1000" b="0" i="0" u="none" strike="noStrike" cap="none" normalizeH="0" baseline="0" dirty="0" smtClean="0">
                          <a:ln>
                            <a:noFill/>
                          </a:ln>
                          <a:solidFill>
                            <a:schemeClr val="tx1"/>
                          </a:solidFill>
                          <a:effectLst/>
                          <a:latin typeface="Times New Roman" charset="0"/>
                          <a:ea typeface="ＭＳ Ｐゴシック" charset="-128"/>
                          <a:cs typeface="Calibri" pitchFamily="34" charset="0"/>
                        </a:rPr>
                        <a:t> </a:t>
                      </a:r>
                      <a:r>
                        <a:rPr kumimoji="0" lang="tr-TR" altLang="en-US" sz="1000" b="0" i="0" u="none" strike="noStrike" cap="none" normalizeH="0" baseline="0" dirty="0" err="1" smtClean="0">
                          <a:ln>
                            <a:noFill/>
                          </a:ln>
                          <a:solidFill>
                            <a:schemeClr val="tx1"/>
                          </a:solidFill>
                          <a:effectLst/>
                          <a:latin typeface="Times New Roman" charset="0"/>
                          <a:ea typeface="ＭＳ Ｐゴシック" charset="-128"/>
                          <a:cs typeface="Calibri" pitchFamily="34" charset="0"/>
                        </a:rPr>
                        <a:t>Disorder</a:t>
                      </a:r>
                      <a:endParaRPr kumimoji="0" lang="en-US" altLang="en-US" sz="1100" b="0" i="0" u="none" strike="noStrike" cap="none" normalizeH="0" baseline="0" dirty="0" smtClean="0">
                        <a:ln>
                          <a:noFill/>
                        </a:ln>
                        <a:solidFill>
                          <a:schemeClr val="tx1"/>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1"/>
                          </a:solidFill>
                          <a:effectLst/>
                          <a:latin typeface="Times New Roman" charset="0"/>
                          <a:ea typeface="ＭＳ Ｐゴシック" charset="-128"/>
                          <a:cs typeface="Calibri" pitchFamily="34" charset="0"/>
                        </a:rPr>
                        <a:t>1.17</a:t>
                      </a:r>
                      <a:endParaRPr kumimoji="0" lang="en-US" altLang="en-US" sz="1100" b="0" i="0" u="none" strike="noStrike" cap="none" normalizeH="0" baseline="0" dirty="0" smtClean="0">
                        <a:ln>
                          <a:noFill/>
                        </a:ln>
                        <a:solidFill>
                          <a:schemeClr val="tx1"/>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Times New Roman" charset="0"/>
                          <a:ea typeface="ＭＳ Ｐゴシック" charset="-128"/>
                          <a:cs typeface="Calibri" pitchFamily="34" charset="0"/>
                        </a:rPr>
                        <a:t>4</a:t>
                      </a:r>
                      <a:endParaRPr kumimoji="0" lang="en-US" altLang="en-US" sz="1100" b="0" i="0" u="none" strike="noStrike" cap="none" normalizeH="0" baseline="0" smtClean="0">
                        <a:ln>
                          <a:noFill/>
                        </a:ln>
                        <a:solidFill>
                          <a:schemeClr val="tx1"/>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a:noFill/>
                    </a:lnT>
                    <a:lnB>
                      <a:noFill/>
                    </a:lnB>
                    <a:lnTlToBr>
                      <a:noFill/>
                    </a:lnTlToBr>
                    <a:lnBlToTr>
                      <a:noFill/>
                    </a:lnBlToTr>
                    <a:noFill/>
                  </a:tcPr>
                </a:tc>
              </a:tr>
              <a:tr h="338138">
                <a:tc>
                  <a:txBody>
                    <a:bodyPr/>
                    <a:lstStyle>
                      <a:lvl1pPr marL="20638"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20638" marR="0" lvl="0" indent="0" algn="l" defTabSz="914400" rtl="0" eaLnBrk="1" fontAlgn="base" latinLnBrk="0" hangingPunct="1">
                        <a:lnSpc>
                          <a:spcPct val="115000"/>
                        </a:lnSpc>
                        <a:spcBef>
                          <a:spcPct val="0"/>
                        </a:spcBef>
                        <a:spcAft>
                          <a:spcPct val="0"/>
                        </a:spcAft>
                        <a:buClrTx/>
                        <a:buSzTx/>
                        <a:buFontTx/>
                        <a:buNone/>
                        <a:tabLst/>
                      </a:pPr>
                      <a:r>
                        <a:rPr kumimoji="0" lang="tr-TR" altLang="en-US" sz="1000" b="0" i="0" u="none" strike="noStrike" cap="none" normalizeH="0" baseline="0" dirty="0" err="1" smtClean="0">
                          <a:ln>
                            <a:noFill/>
                          </a:ln>
                          <a:solidFill>
                            <a:schemeClr val="tx1"/>
                          </a:solidFill>
                          <a:effectLst/>
                          <a:latin typeface="Times New Roman" charset="0"/>
                          <a:ea typeface="ＭＳ Ｐゴシック" charset="-128"/>
                          <a:cs typeface="Calibri" pitchFamily="34" charset="0"/>
                        </a:rPr>
                        <a:t>Histrionic</a:t>
                      </a:r>
                      <a:r>
                        <a:rPr kumimoji="0" lang="tr-TR" altLang="en-US" sz="1000" b="0" i="0" u="none" strike="noStrike" cap="none" normalizeH="0" baseline="0" dirty="0" smtClean="0">
                          <a:ln>
                            <a:noFill/>
                          </a:ln>
                          <a:solidFill>
                            <a:schemeClr val="tx1"/>
                          </a:solidFill>
                          <a:effectLst/>
                          <a:latin typeface="Times New Roman" charset="0"/>
                          <a:ea typeface="ＭＳ Ｐゴシック" charset="-128"/>
                          <a:cs typeface="Calibri" pitchFamily="34" charset="0"/>
                        </a:rPr>
                        <a:t> </a:t>
                      </a:r>
                      <a:r>
                        <a:rPr kumimoji="0" lang="tr-TR" altLang="en-US" sz="1000" b="0" i="0" u="none" strike="noStrike" cap="none" normalizeH="0" baseline="0" dirty="0" err="1" smtClean="0">
                          <a:ln>
                            <a:noFill/>
                          </a:ln>
                          <a:solidFill>
                            <a:schemeClr val="tx1"/>
                          </a:solidFill>
                          <a:effectLst/>
                          <a:latin typeface="Times New Roman" charset="0"/>
                          <a:ea typeface="ＭＳ Ｐゴシック" charset="-128"/>
                          <a:cs typeface="Calibri" pitchFamily="34" charset="0"/>
                        </a:rPr>
                        <a:t>Personality</a:t>
                      </a:r>
                      <a:r>
                        <a:rPr kumimoji="0" lang="tr-TR" altLang="en-US" sz="1000" b="0" i="0" u="none" strike="noStrike" cap="none" normalizeH="0" baseline="0" dirty="0" smtClean="0">
                          <a:ln>
                            <a:noFill/>
                          </a:ln>
                          <a:solidFill>
                            <a:schemeClr val="tx1"/>
                          </a:solidFill>
                          <a:effectLst/>
                          <a:latin typeface="Times New Roman" charset="0"/>
                          <a:ea typeface="ＭＳ Ｐゴシック" charset="-128"/>
                          <a:cs typeface="Calibri" pitchFamily="34" charset="0"/>
                        </a:rPr>
                        <a:t> </a:t>
                      </a:r>
                      <a:r>
                        <a:rPr kumimoji="0" lang="tr-TR" altLang="en-US" sz="1000" b="0" i="0" u="none" strike="noStrike" cap="none" normalizeH="0" baseline="0" dirty="0" err="1" smtClean="0">
                          <a:ln>
                            <a:noFill/>
                          </a:ln>
                          <a:solidFill>
                            <a:schemeClr val="tx1"/>
                          </a:solidFill>
                          <a:effectLst/>
                          <a:latin typeface="Times New Roman" charset="0"/>
                          <a:ea typeface="ＭＳ Ｐゴシック" charset="-128"/>
                          <a:cs typeface="Calibri" pitchFamily="34" charset="0"/>
                        </a:rPr>
                        <a:t>Disorder</a:t>
                      </a:r>
                      <a:endParaRPr kumimoji="0" lang="en-US" altLang="en-US" sz="1100" b="0" i="0" u="none" strike="noStrike" cap="none" normalizeH="0" baseline="0" dirty="0" smtClean="0">
                        <a:ln>
                          <a:noFill/>
                        </a:ln>
                        <a:solidFill>
                          <a:schemeClr val="tx1"/>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Times New Roman" charset="0"/>
                          <a:ea typeface="ＭＳ Ｐゴシック" charset="-128"/>
                          <a:cs typeface="Calibri" pitchFamily="34" charset="0"/>
                        </a:rPr>
                        <a:t>1.15</a:t>
                      </a:r>
                      <a:endParaRPr kumimoji="0" lang="en-US" altLang="en-US" sz="1100" b="0" i="0" u="none" strike="noStrike" cap="none" normalizeH="0" baseline="0" smtClean="0">
                        <a:ln>
                          <a:noFill/>
                        </a:ln>
                        <a:solidFill>
                          <a:schemeClr val="tx1"/>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Times New Roman" charset="0"/>
                          <a:ea typeface="ＭＳ Ｐゴシック" charset="-128"/>
                          <a:cs typeface="Calibri" pitchFamily="34" charset="0"/>
                        </a:rPr>
                        <a:t>5</a:t>
                      </a:r>
                      <a:endParaRPr kumimoji="0" lang="en-US" altLang="en-US" sz="1100" b="0" i="0" u="none" strike="noStrike" cap="none" normalizeH="0" baseline="0" smtClean="0">
                        <a:ln>
                          <a:noFill/>
                        </a:ln>
                        <a:solidFill>
                          <a:schemeClr val="tx1"/>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a:noFill/>
                    </a:lnT>
                    <a:lnB>
                      <a:noFill/>
                    </a:lnB>
                    <a:lnTlToBr>
                      <a:noFill/>
                    </a:lnTlToBr>
                    <a:lnBlToTr>
                      <a:noFill/>
                    </a:lnBlToTr>
                    <a:noFill/>
                  </a:tcPr>
                </a:tc>
              </a:tr>
              <a:tr h="338138">
                <a:tc>
                  <a:txBody>
                    <a:bodyPr/>
                    <a:lstStyle>
                      <a:lvl1pPr marL="20638"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20638" marR="0" lvl="0" indent="0" algn="l" defTabSz="914400" rtl="0" eaLnBrk="1" fontAlgn="base" latinLnBrk="0" hangingPunct="1">
                        <a:lnSpc>
                          <a:spcPct val="115000"/>
                        </a:lnSpc>
                        <a:spcBef>
                          <a:spcPct val="0"/>
                        </a:spcBef>
                        <a:spcAft>
                          <a:spcPct val="0"/>
                        </a:spcAft>
                        <a:buClrTx/>
                        <a:buSzTx/>
                        <a:buFontTx/>
                        <a:buNone/>
                        <a:tabLst/>
                      </a:pPr>
                      <a:r>
                        <a:rPr kumimoji="0" lang="tr-TR" altLang="en-US" sz="1000" b="0" i="0" u="none" strike="noStrike" cap="none" normalizeH="0" baseline="0" smtClean="0">
                          <a:ln>
                            <a:noFill/>
                          </a:ln>
                          <a:solidFill>
                            <a:schemeClr val="tx1"/>
                          </a:solidFill>
                          <a:effectLst/>
                          <a:latin typeface="Times New Roman" charset="0"/>
                          <a:ea typeface="ＭＳ Ｐゴシック" charset="-128"/>
                          <a:cs typeface="Calibri" pitchFamily="34" charset="0"/>
                        </a:rPr>
                        <a:t>Obsessive Compulsive Personality Disorder</a:t>
                      </a:r>
                      <a:endParaRPr kumimoji="0" lang="en-US" altLang="en-US" sz="1100" b="0" i="0" u="none" strike="noStrike" cap="none" normalizeH="0" baseline="0" smtClean="0">
                        <a:ln>
                          <a:noFill/>
                        </a:ln>
                        <a:solidFill>
                          <a:schemeClr val="tx1"/>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Times New Roman" charset="0"/>
                          <a:ea typeface="ＭＳ Ｐゴシック" charset="-128"/>
                          <a:cs typeface="Calibri" pitchFamily="34" charset="0"/>
                        </a:rPr>
                        <a:t>1.05</a:t>
                      </a:r>
                      <a:endParaRPr kumimoji="0" lang="en-US" altLang="en-US" sz="1100" b="0" i="0" u="none" strike="noStrike" cap="none" normalizeH="0" baseline="0" smtClean="0">
                        <a:ln>
                          <a:noFill/>
                        </a:ln>
                        <a:solidFill>
                          <a:schemeClr val="tx1"/>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Times New Roman" charset="0"/>
                          <a:ea typeface="ＭＳ Ｐゴシック" charset="-128"/>
                          <a:cs typeface="Calibri" pitchFamily="34" charset="0"/>
                        </a:rPr>
                        <a:t>6</a:t>
                      </a:r>
                      <a:endParaRPr kumimoji="0" lang="en-US" altLang="en-US" sz="1100" b="0" i="0" u="none" strike="noStrike" cap="none" normalizeH="0" baseline="0" smtClean="0">
                        <a:ln>
                          <a:noFill/>
                        </a:ln>
                        <a:solidFill>
                          <a:schemeClr val="tx1"/>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a:noFill/>
                    </a:lnT>
                    <a:lnB>
                      <a:noFill/>
                    </a:lnB>
                    <a:lnTlToBr>
                      <a:noFill/>
                    </a:lnTlToBr>
                    <a:lnBlToTr>
                      <a:noFill/>
                    </a:lnBlToTr>
                    <a:noFill/>
                  </a:tcPr>
                </a:tc>
              </a:tr>
              <a:tr h="338138">
                <a:tc>
                  <a:txBody>
                    <a:bodyPr/>
                    <a:lstStyle>
                      <a:lvl1pPr marL="20638"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20638" marR="0" lvl="0" indent="0" algn="l" defTabSz="914400" rtl="0" eaLnBrk="1" fontAlgn="base" latinLnBrk="0" hangingPunct="1">
                        <a:lnSpc>
                          <a:spcPct val="115000"/>
                        </a:lnSpc>
                        <a:spcBef>
                          <a:spcPct val="0"/>
                        </a:spcBef>
                        <a:spcAft>
                          <a:spcPct val="0"/>
                        </a:spcAft>
                        <a:buClrTx/>
                        <a:buSzTx/>
                        <a:buFontTx/>
                        <a:buNone/>
                        <a:tabLst/>
                      </a:pPr>
                      <a:r>
                        <a:rPr kumimoji="0" lang="tr-TR" altLang="en-US" sz="1000" b="0" i="0" u="none" strike="noStrike" cap="none" normalizeH="0" baseline="0" smtClean="0">
                          <a:ln>
                            <a:noFill/>
                          </a:ln>
                          <a:solidFill>
                            <a:schemeClr val="tx1"/>
                          </a:solidFill>
                          <a:effectLst/>
                          <a:latin typeface="Times New Roman" charset="0"/>
                          <a:ea typeface="ＭＳ Ｐゴシック" charset="-128"/>
                          <a:cs typeface="Calibri" pitchFamily="34" charset="0"/>
                        </a:rPr>
                        <a:t>Dependent Personlity Disorder</a:t>
                      </a:r>
                      <a:endParaRPr kumimoji="0" lang="en-US" altLang="en-US" sz="1100" b="0" i="0" u="none" strike="noStrike" cap="none" normalizeH="0" baseline="0" smtClean="0">
                        <a:ln>
                          <a:noFill/>
                        </a:ln>
                        <a:solidFill>
                          <a:schemeClr val="tx1"/>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000" b="0" i="1" u="none" strike="noStrike" cap="none" normalizeH="0" baseline="0" smtClean="0">
                          <a:ln>
                            <a:noFill/>
                          </a:ln>
                          <a:solidFill>
                            <a:schemeClr val="tx1"/>
                          </a:solidFill>
                          <a:effectLst/>
                          <a:latin typeface="Times New Roman" charset="0"/>
                          <a:ea typeface="ＭＳ Ｐゴシック" charset="-128"/>
                          <a:cs typeface="Calibri" pitchFamily="34" charset="0"/>
                        </a:rPr>
                        <a:t>.92</a:t>
                      </a:r>
                      <a:endParaRPr kumimoji="0" lang="en-US" altLang="en-US" sz="1100" b="0" i="0" u="none" strike="noStrike" cap="none" normalizeH="0" baseline="0" smtClean="0">
                        <a:ln>
                          <a:noFill/>
                        </a:ln>
                        <a:solidFill>
                          <a:schemeClr val="tx1"/>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Times New Roman" charset="0"/>
                          <a:ea typeface="ＭＳ Ｐゴシック" charset="-128"/>
                          <a:cs typeface="Calibri" pitchFamily="34" charset="0"/>
                        </a:rPr>
                        <a:t>7</a:t>
                      </a:r>
                      <a:endParaRPr kumimoji="0" lang="en-US" altLang="en-US" sz="1100" b="0" i="0" u="none" strike="noStrike" cap="none" normalizeH="0" baseline="0" smtClean="0">
                        <a:ln>
                          <a:noFill/>
                        </a:ln>
                        <a:solidFill>
                          <a:schemeClr val="tx1"/>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a:noFill/>
                    </a:lnT>
                    <a:lnB>
                      <a:noFill/>
                    </a:lnB>
                    <a:lnTlToBr>
                      <a:noFill/>
                    </a:lnTlToBr>
                    <a:lnBlToTr>
                      <a:noFill/>
                    </a:lnBlToTr>
                    <a:noFill/>
                  </a:tcPr>
                </a:tc>
              </a:tr>
              <a:tr h="338138">
                <a:tc>
                  <a:txBody>
                    <a:bodyPr/>
                    <a:lstStyle>
                      <a:lvl1pPr marL="20638"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20638" marR="0" lvl="0" indent="0" algn="l" defTabSz="914400" rtl="0" eaLnBrk="1" fontAlgn="base" latinLnBrk="0" hangingPunct="1">
                        <a:lnSpc>
                          <a:spcPct val="115000"/>
                        </a:lnSpc>
                        <a:spcBef>
                          <a:spcPct val="0"/>
                        </a:spcBef>
                        <a:spcAft>
                          <a:spcPct val="0"/>
                        </a:spcAft>
                        <a:buClrTx/>
                        <a:buSzTx/>
                        <a:buFontTx/>
                        <a:buNone/>
                        <a:tabLst/>
                      </a:pPr>
                      <a:r>
                        <a:rPr kumimoji="0" lang="tr-TR" altLang="en-US" sz="1000" b="0" i="0" u="none" strike="noStrike" cap="none" normalizeH="0" baseline="0" smtClean="0">
                          <a:ln>
                            <a:noFill/>
                          </a:ln>
                          <a:solidFill>
                            <a:schemeClr val="tx1"/>
                          </a:solidFill>
                          <a:effectLst/>
                          <a:latin typeface="Times New Roman" charset="0"/>
                          <a:ea typeface="ＭＳ Ｐゴシック" charset="-128"/>
                          <a:cs typeface="Calibri" pitchFamily="34" charset="0"/>
                        </a:rPr>
                        <a:t>Schizotypal Personality Disorder</a:t>
                      </a:r>
                      <a:endParaRPr kumimoji="0" lang="en-US" altLang="en-US" sz="1100" b="0" i="0" u="none" strike="noStrike" cap="none" normalizeH="0" baseline="0" smtClean="0">
                        <a:ln>
                          <a:noFill/>
                        </a:ln>
                        <a:solidFill>
                          <a:schemeClr val="tx1"/>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Times New Roman" charset="0"/>
                          <a:ea typeface="ＭＳ Ｐゴシック" charset="-128"/>
                          <a:cs typeface="Calibri" pitchFamily="34" charset="0"/>
                        </a:rPr>
                        <a:t>.71</a:t>
                      </a:r>
                      <a:endParaRPr kumimoji="0" lang="en-US" altLang="en-US" sz="1100" b="0" i="0" u="none" strike="noStrike" cap="none" normalizeH="0" baseline="0" smtClean="0">
                        <a:ln>
                          <a:noFill/>
                        </a:ln>
                        <a:solidFill>
                          <a:schemeClr val="tx1"/>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Times New Roman" charset="0"/>
                          <a:ea typeface="ＭＳ Ｐゴシック" charset="-128"/>
                          <a:cs typeface="Calibri" pitchFamily="34" charset="0"/>
                        </a:rPr>
                        <a:t>8</a:t>
                      </a:r>
                      <a:endParaRPr kumimoji="0" lang="en-US" altLang="en-US" sz="1100" b="0" i="0" u="none" strike="noStrike" cap="none" normalizeH="0" baseline="0" smtClean="0">
                        <a:ln>
                          <a:noFill/>
                        </a:ln>
                        <a:solidFill>
                          <a:schemeClr val="tx1"/>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a:noFill/>
                    </a:lnT>
                    <a:lnB>
                      <a:noFill/>
                    </a:lnB>
                    <a:lnTlToBr>
                      <a:noFill/>
                    </a:lnTlToBr>
                    <a:lnBlToTr>
                      <a:noFill/>
                    </a:lnBlToTr>
                    <a:noFill/>
                  </a:tcPr>
                </a:tc>
              </a:tr>
              <a:tr h="338138">
                <a:tc>
                  <a:txBody>
                    <a:bodyPr/>
                    <a:lstStyle>
                      <a:lvl1pPr marL="20638"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20638" marR="0" lvl="0" indent="0" algn="l" defTabSz="914400" rtl="0" eaLnBrk="1" fontAlgn="base" latinLnBrk="0" hangingPunct="1">
                        <a:lnSpc>
                          <a:spcPct val="115000"/>
                        </a:lnSpc>
                        <a:spcBef>
                          <a:spcPct val="0"/>
                        </a:spcBef>
                        <a:spcAft>
                          <a:spcPct val="0"/>
                        </a:spcAft>
                        <a:buClrTx/>
                        <a:buSzTx/>
                        <a:buFontTx/>
                        <a:buNone/>
                        <a:tabLst/>
                      </a:pPr>
                      <a:r>
                        <a:rPr kumimoji="0" lang="tr-TR" altLang="en-US" sz="1000" b="0" i="0" u="none" strike="noStrike" cap="none" normalizeH="0" baseline="0" smtClean="0">
                          <a:ln>
                            <a:noFill/>
                          </a:ln>
                          <a:solidFill>
                            <a:schemeClr val="tx1"/>
                          </a:solidFill>
                          <a:effectLst/>
                          <a:latin typeface="Times New Roman" charset="0"/>
                          <a:ea typeface="ＭＳ Ｐゴシック" charset="-128"/>
                          <a:cs typeface="Calibri" pitchFamily="34" charset="0"/>
                        </a:rPr>
                        <a:t>Schizoid Personality Disorder</a:t>
                      </a:r>
                      <a:endParaRPr kumimoji="0" lang="en-US" altLang="en-US" sz="1100" b="0" i="0" u="none" strike="noStrike" cap="none" normalizeH="0" baseline="0" smtClean="0">
                        <a:ln>
                          <a:noFill/>
                        </a:ln>
                        <a:solidFill>
                          <a:schemeClr val="tx1"/>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Times New Roman" charset="0"/>
                          <a:ea typeface="ＭＳ Ｐゴシック" charset="-128"/>
                          <a:cs typeface="Calibri" pitchFamily="34" charset="0"/>
                        </a:rPr>
                        <a:t>.70</a:t>
                      </a:r>
                      <a:endParaRPr kumimoji="0" lang="en-US" altLang="en-US" sz="1100" b="0" i="0" u="none" strike="noStrike" cap="none" normalizeH="0" baseline="0" smtClean="0">
                        <a:ln>
                          <a:noFill/>
                        </a:ln>
                        <a:solidFill>
                          <a:schemeClr val="tx1"/>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Times New Roman" charset="0"/>
                          <a:ea typeface="ＭＳ Ｐゴシック" charset="-128"/>
                          <a:cs typeface="Calibri" pitchFamily="34" charset="0"/>
                        </a:rPr>
                        <a:t>9</a:t>
                      </a:r>
                      <a:endParaRPr kumimoji="0" lang="en-US" altLang="en-US" sz="1100" b="0" i="0" u="none" strike="noStrike" cap="none" normalizeH="0" baseline="0" smtClean="0">
                        <a:ln>
                          <a:noFill/>
                        </a:ln>
                        <a:solidFill>
                          <a:schemeClr val="tx1"/>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a:noFill/>
                    </a:lnT>
                    <a:lnB>
                      <a:noFill/>
                    </a:lnB>
                    <a:lnTlToBr>
                      <a:noFill/>
                    </a:lnTlToBr>
                    <a:lnBlToTr>
                      <a:noFill/>
                    </a:lnBlToTr>
                    <a:noFill/>
                  </a:tcPr>
                </a:tc>
              </a:tr>
              <a:tr h="338138">
                <a:tc>
                  <a:txBody>
                    <a:bodyPr/>
                    <a:lstStyle>
                      <a:lvl1pPr marL="20638"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20638" marR="0" lvl="0" indent="0" algn="l" defTabSz="914400" rtl="0" eaLnBrk="1" fontAlgn="base" latinLnBrk="0" hangingPunct="1">
                        <a:lnSpc>
                          <a:spcPct val="115000"/>
                        </a:lnSpc>
                        <a:spcBef>
                          <a:spcPct val="0"/>
                        </a:spcBef>
                        <a:spcAft>
                          <a:spcPct val="0"/>
                        </a:spcAft>
                        <a:buClrTx/>
                        <a:buSzTx/>
                        <a:buFontTx/>
                        <a:buNone/>
                        <a:tabLst/>
                      </a:pPr>
                      <a:r>
                        <a:rPr kumimoji="0" lang="tr-TR" altLang="en-US" sz="1000" b="0" i="0" u="none" strike="noStrike" cap="none" normalizeH="0" baseline="0" smtClean="0">
                          <a:ln>
                            <a:noFill/>
                          </a:ln>
                          <a:solidFill>
                            <a:schemeClr val="tx1"/>
                          </a:solidFill>
                          <a:effectLst/>
                          <a:latin typeface="Times New Roman" charset="0"/>
                          <a:ea typeface="ＭＳ Ｐゴシック" charset="-128"/>
                          <a:cs typeface="Calibri" pitchFamily="34" charset="0"/>
                        </a:rPr>
                        <a:t>Avoidant Personality Disorder</a:t>
                      </a:r>
                      <a:endParaRPr kumimoji="0" lang="en-US" altLang="en-US" sz="1100" b="0" i="0" u="none" strike="noStrike" cap="none" normalizeH="0" baseline="0" smtClean="0">
                        <a:ln>
                          <a:noFill/>
                        </a:ln>
                        <a:solidFill>
                          <a:schemeClr val="tx1"/>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Times New Roman" charset="0"/>
                          <a:ea typeface="ＭＳ Ｐゴシック" charset="-128"/>
                          <a:cs typeface="Calibri" pitchFamily="34" charset="0"/>
                        </a:rPr>
                        <a:t>.55</a:t>
                      </a:r>
                      <a:endParaRPr kumimoji="0" lang="en-US" altLang="en-US" sz="1100" b="0" i="0" u="none" strike="noStrike" cap="none" normalizeH="0" baseline="0" smtClean="0">
                        <a:ln>
                          <a:noFill/>
                        </a:ln>
                        <a:solidFill>
                          <a:schemeClr val="tx1"/>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1"/>
                          </a:solidFill>
                          <a:effectLst/>
                          <a:latin typeface="Times New Roman" charset="0"/>
                          <a:ea typeface="ＭＳ Ｐゴシック" charset="-128"/>
                          <a:cs typeface="Calibri" pitchFamily="34" charset="0"/>
                        </a:rPr>
                        <a:t>10</a:t>
                      </a:r>
                      <a:endParaRPr kumimoji="0" lang="en-US" altLang="en-US" sz="1100" b="0" i="0" u="none" strike="noStrike" cap="none" normalizeH="0" baseline="0" dirty="0" smtClean="0">
                        <a:ln>
                          <a:noFill/>
                        </a:ln>
                        <a:solidFill>
                          <a:schemeClr val="tx1"/>
                        </a:solidFill>
                        <a:effectLst/>
                        <a:latin typeface="Calibri" pitchFamily="34" charset="0"/>
                        <a:ea typeface="ＭＳ Ｐゴシック" charset="-128"/>
                        <a:cs typeface="Calibri" pitchFamily="34" charset="0"/>
                      </a:endParaRPr>
                    </a:p>
                  </a:txBody>
                  <a:tcPr marL="68570" marR="68570"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pic>
        <p:nvPicPr>
          <p:cNvPr id="11304" name="Picture 4"/>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a:fillRect/>
          </a:stretch>
        </p:blipFill>
        <p:spPr bwMode="auto">
          <a:xfrm>
            <a:off x="0" y="0"/>
            <a:ext cx="85725" cy="142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1305" name="Dikdörtgen 2"/>
          <p:cNvSpPr>
            <a:spLocks noChangeArrowheads="1"/>
          </p:cNvSpPr>
          <p:nvPr/>
        </p:nvSpPr>
        <p:spPr bwMode="auto">
          <a:xfrm>
            <a:off x="827088" y="5805488"/>
            <a:ext cx="7777162" cy="8302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charset="0"/>
                <a:ea typeface="ＭＳ Ｐゴシック" charset="-128"/>
              </a:defRPr>
            </a:lvl1pPr>
            <a:lvl2pPr marL="37931725" indent="-37474525" eaLnBrk="0" hangingPunct="0">
              <a:spcBef>
                <a:spcPct val="20000"/>
              </a:spcBef>
              <a:buChar char="–"/>
              <a:defRPr sz="2800">
                <a:solidFill>
                  <a:schemeClr val="tx1"/>
                </a:solidFill>
                <a:latin typeface="Times New Roman" charset="0"/>
                <a:ea typeface="ＭＳ Ｐゴシック" charset="-128"/>
              </a:defRPr>
            </a:lvl2pPr>
            <a:lvl3pPr marL="1143000" indent="-228600" eaLnBrk="0" hangingPunct="0">
              <a:spcBef>
                <a:spcPct val="20000"/>
              </a:spcBef>
              <a:buChar char="•"/>
              <a:defRPr sz="2400">
                <a:solidFill>
                  <a:schemeClr val="tx1"/>
                </a:solidFill>
                <a:latin typeface="Times New Roman" charset="0"/>
                <a:ea typeface="ＭＳ Ｐゴシック" charset="-128"/>
              </a:defRPr>
            </a:lvl3pPr>
            <a:lvl4pPr marL="1600200" indent="-228600" eaLnBrk="0" hangingPunct="0">
              <a:spcBef>
                <a:spcPct val="20000"/>
              </a:spcBef>
              <a:buChar char="–"/>
              <a:defRPr sz="2000">
                <a:solidFill>
                  <a:schemeClr val="tx1"/>
                </a:solidFill>
                <a:latin typeface="Times New Roman" charset="0"/>
                <a:ea typeface="ＭＳ Ｐゴシック" charset="-128"/>
              </a:defRPr>
            </a:lvl4pPr>
            <a:lvl5pPr marL="2057400" indent="-228600" eaLnBrk="0" hangingPunct="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eaLnBrk="1" hangingPunct="1">
              <a:spcBef>
                <a:spcPct val="0"/>
              </a:spcBef>
              <a:buFontTx/>
              <a:buNone/>
            </a:pPr>
            <a:r>
              <a:rPr lang="tr-TR" altLang="en-US" sz="1600"/>
              <a:t>The first three sub groups with which greatest difficulty is experienced are Borderline, Antisocial and Narcissistic PD. </a:t>
            </a:r>
            <a:br>
              <a:rPr lang="tr-TR" altLang="en-US" sz="1600"/>
            </a:br>
            <a:endParaRPr lang="en-US" altLang="en-US" sz="1600"/>
          </a:p>
        </p:txBody>
      </p:sp>
      <p:pic>
        <p:nvPicPr>
          <p:cNvPr id="11306" name="Picture 1"/>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a:fillRect/>
          </a:stretch>
        </p:blipFill>
        <p:spPr bwMode="auto">
          <a:xfrm>
            <a:off x="4932363" y="1731963"/>
            <a:ext cx="114300" cy="2159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41585086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4213" y="4868863"/>
            <a:ext cx="7940675" cy="922337"/>
          </a:xfrm>
        </p:spPr>
        <p:txBody>
          <a:bodyPr/>
          <a:lstStyle/>
          <a:p>
            <a:pPr algn="l" eaLnBrk="1" hangingPunct="1"/>
            <a:r>
              <a:rPr lang="tr-TR" altLang="en-US" sz="1600" smtClean="0"/>
              <a:t>At the first rank “boredom/discontent” stands, followed by “anger/fury”, “fear/anxiety”, “closeness/compassion”, “self confidence/success” and “guilt/pity”. On the other hand, being overcome with feelings of “admiration/liking” is ranked lowest.</a:t>
            </a:r>
            <a:endParaRPr lang="en-US" altLang="en-US" sz="1600" smtClean="0"/>
          </a:p>
        </p:txBody>
      </p:sp>
      <p:sp>
        <p:nvSpPr>
          <p:cNvPr id="12291" name="Rectangle 3"/>
          <p:cNvSpPr>
            <a:spLocks noGrp="1" noChangeArrowheads="1"/>
          </p:cNvSpPr>
          <p:nvPr>
            <p:ph type="body" idx="1"/>
          </p:nvPr>
        </p:nvSpPr>
        <p:spPr>
          <a:xfrm>
            <a:off x="395536" y="476672"/>
            <a:ext cx="8229600" cy="647700"/>
          </a:xfrm>
        </p:spPr>
        <p:txBody>
          <a:bodyPr/>
          <a:lstStyle/>
          <a:p>
            <a:pPr marL="0" indent="0" eaLnBrk="1" hangingPunct="1">
              <a:buFontTx/>
              <a:buNone/>
            </a:pPr>
            <a:r>
              <a:rPr lang="tr-TR" altLang="en-US" sz="1600" b="1" dirty="0" err="1" smtClean="0">
                <a:solidFill>
                  <a:schemeClr val="tx2"/>
                </a:solidFill>
              </a:rPr>
              <a:t>Table</a:t>
            </a:r>
            <a:r>
              <a:rPr lang="tr-TR" altLang="en-US" sz="1600" b="1" dirty="0" smtClean="0">
                <a:solidFill>
                  <a:schemeClr val="tx2"/>
                </a:solidFill>
              </a:rPr>
              <a:t> 4- </a:t>
            </a:r>
            <a:r>
              <a:rPr lang="tr-TR" altLang="en-US" sz="1600" dirty="0" smtClean="0">
                <a:solidFill>
                  <a:schemeClr val="tx2"/>
                </a:solidFill>
              </a:rPr>
              <a:t>	</a:t>
            </a:r>
            <a:r>
              <a:rPr lang="tr-TR" altLang="en-US" sz="1600" dirty="0" err="1" smtClean="0">
                <a:solidFill>
                  <a:schemeClr val="tx2"/>
                </a:solidFill>
              </a:rPr>
              <a:t>The</a:t>
            </a:r>
            <a:r>
              <a:rPr lang="tr-TR" altLang="en-US" sz="1600" dirty="0" smtClean="0">
                <a:solidFill>
                  <a:schemeClr val="tx2"/>
                </a:solidFill>
              </a:rPr>
              <a:t> </a:t>
            </a:r>
            <a:r>
              <a:rPr lang="tr-TR" altLang="en-US" sz="1600" dirty="0" err="1" smtClean="0">
                <a:solidFill>
                  <a:schemeClr val="tx2"/>
                </a:solidFill>
              </a:rPr>
              <a:t>most</a:t>
            </a:r>
            <a:r>
              <a:rPr lang="tr-TR" altLang="en-US" sz="1600" dirty="0" smtClean="0">
                <a:solidFill>
                  <a:schemeClr val="tx2"/>
                </a:solidFill>
              </a:rPr>
              <a:t> </a:t>
            </a:r>
            <a:r>
              <a:rPr lang="tr-TR" altLang="en-US" sz="1600" dirty="0" err="1" smtClean="0">
                <a:solidFill>
                  <a:schemeClr val="tx2"/>
                </a:solidFill>
              </a:rPr>
              <a:t>frequent</a:t>
            </a:r>
            <a:r>
              <a:rPr lang="tr-TR" altLang="en-US" sz="1600" dirty="0" smtClean="0">
                <a:solidFill>
                  <a:schemeClr val="tx2"/>
                </a:solidFill>
              </a:rPr>
              <a:t> </a:t>
            </a:r>
            <a:r>
              <a:rPr lang="tr-TR" altLang="en-US" sz="1600" dirty="0" err="1" smtClean="0">
                <a:solidFill>
                  <a:schemeClr val="tx2"/>
                </a:solidFill>
              </a:rPr>
              <a:t>emotional</a:t>
            </a:r>
            <a:r>
              <a:rPr lang="tr-TR" altLang="en-US" sz="1600" dirty="0" smtClean="0">
                <a:solidFill>
                  <a:schemeClr val="tx2"/>
                </a:solidFill>
              </a:rPr>
              <a:t> </a:t>
            </a:r>
            <a:r>
              <a:rPr lang="tr-TR" altLang="en-US" sz="1600" dirty="0" err="1" smtClean="0">
                <a:solidFill>
                  <a:schemeClr val="tx2"/>
                </a:solidFill>
              </a:rPr>
              <a:t>reactions</a:t>
            </a:r>
            <a:r>
              <a:rPr lang="tr-TR" altLang="en-US" sz="1600" dirty="0" smtClean="0">
                <a:solidFill>
                  <a:schemeClr val="tx2"/>
                </a:solidFill>
              </a:rPr>
              <a:t> </a:t>
            </a:r>
            <a:r>
              <a:rPr lang="tr-TR" altLang="en-US" sz="1600" dirty="0" err="1" smtClean="0">
                <a:solidFill>
                  <a:schemeClr val="tx2"/>
                </a:solidFill>
              </a:rPr>
              <a:t>experienced</a:t>
            </a:r>
            <a:r>
              <a:rPr lang="tr-TR" altLang="en-US" sz="1600" dirty="0" smtClean="0">
                <a:solidFill>
                  <a:schemeClr val="tx2"/>
                </a:solidFill>
              </a:rPr>
              <a:t> </a:t>
            </a:r>
            <a:r>
              <a:rPr lang="tr-TR" altLang="en-US" sz="1600" dirty="0" err="1" smtClean="0">
                <a:solidFill>
                  <a:schemeClr val="tx2"/>
                </a:solidFill>
              </a:rPr>
              <a:t>by</a:t>
            </a:r>
            <a:r>
              <a:rPr lang="tr-TR" altLang="en-US" sz="1600" dirty="0" smtClean="0">
                <a:solidFill>
                  <a:schemeClr val="tx2"/>
                </a:solidFill>
              </a:rPr>
              <a:t> </a:t>
            </a:r>
            <a:r>
              <a:rPr lang="tr-TR" altLang="en-US" sz="1600" dirty="0" err="1" smtClean="0"/>
              <a:t>mental</a:t>
            </a:r>
            <a:r>
              <a:rPr lang="tr-TR" altLang="en-US" sz="1600" dirty="0" smtClean="0"/>
              <a:t> </a:t>
            </a:r>
            <a:r>
              <a:rPr lang="tr-TR" altLang="en-US" sz="1600" dirty="0" err="1" smtClean="0"/>
              <a:t>health</a:t>
            </a:r>
            <a:r>
              <a:rPr lang="tr-TR" altLang="en-US" sz="1600" dirty="0" smtClean="0"/>
              <a:t> </a:t>
            </a:r>
            <a:r>
              <a:rPr lang="tr-TR" altLang="en-US" sz="1600" dirty="0" err="1" smtClean="0"/>
              <a:t>workers</a:t>
            </a:r>
            <a:r>
              <a:rPr lang="tr-TR" altLang="en-US" sz="1600" dirty="0" smtClean="0">
                <a:solidFill>
                  <a:schemeClr val="tx2"/>
                </a:solidFill>
              </a:rPr>
              <a:t> </a:t>
            </a:r>
            <a:r>
              <a:rPr lang="tr-TR" altLang="en-US" sz="1600" dirty="0" err="1" smtClean="0">
                <a:solidFill>
                  <a:schemeClr val="tx2"/>
                </a:solidFill>
              </a:rPr>
              <a:t>while</a:t>
            </a:r>
            <a:r>
              <a:rPr lang="tr-TR" altLang="en-US" sz="1600" dirty="0" smtClean="0">
                <a:solidFill>
                  <a:schemeClr val="tx2"/>
                </a:solidFill>
              </a:rPr>
              <a:t> 	</a:t>
            </a:r>
            <a:r>
              <a:rPr lang="tr-TR" altLang="en-US" sz="1600" dirty="0" err="1" smtClean="0">
                <a:solidFill>
                  <a:schemeClr val="tx2"/>
                </a:solidFill>
              </a:rPr>
              <a:t>working</a:t>
            </a:r>
            <a:r>
              <a:rPr lang="tr-TR" altLang="en-US" sz="1600" dirty="0" smtClean="0">
                <a:solidFill>
                  <a:schemeClr val="tx2"/>
                </a:solidFill>
              </a:rPr>
              <a:t> </a:t>
            </a:r>
            <a:r>
              <a:rPr lang="tr-TR" altLang="en-US" sz="1600" dirty="0" err="1" smtClean="0">
                <a:solidFill>
                  <a:schemeClr val="tx2"/>
                </a:solidFill>
              </a:rPr>
              <a:t>with</a:t>
            </a:r>
            <a:r>
              <a:rPr lang="tr-TR" altLang="en-US" sz="1600" dirty="0" smtClean="0">
                <a:solidFill>
                  <a:schemeClr val="tx2"/>
                </a:solidFill>
              </a:rPr>
              <a:t> </a:t>
            </a:r>
            <a:r>
              <a:rPr lang="tr-TR" altLang="en-US" sz="1600" dirty="0" err="1" smtClean="0">
                <a:solidFill>
                  <a:schemeClr val="tx2"/>
                </a:solidFill>
              </a:rPr>
              <a:t>patients</a:t>
            </a:r>
            <a:r>
              <a:rPr lang="tr-TR" altLang="en-US" sz="1600" dirty="0" smtClean="0">
                <a:solidFill>
                  <a:schemeClr val="tx2"/>
                </a:solidFill>
              </a:rPr>
              <a:t> </a:t>
            </a:r>
            <a:r>
              <a:rPr lang="tr-TR" altLang="en-US" sz="1600" dirty="0" err="1" smtClean="0">
                <a:solidFill>
                  <a:schemeClr val="tx2"/>
                </a:solidFill>
              </a:rPr>
              <a:t>with</a:t>
            </a:r>
            <a:r>
              <a:rPr lang="tr-TR" altLang="en-US" sz="1600" dirty="0" smtClean="0">
                <a:solidFill>
                  <a:schemeClr val="tx2"/>
                </a:solidFill>
              </a:rPr>
              <a:t> </a:t>
            </a:r>
            <a:r>
              <a:rPr lang="tr-TR" altLang="en-US" sz="1600" dirty="0" err="1" smtClean="0">
                <a:solidFill>
                  <a:schemeClr val="tx2"/>
                </a:solidFill>
              </a:rPr>
              <a:t>personality</a:t>
            </a:r>
            <a:r>
              <a:rPr lang="tr-TR" altLang="en-US" sz="1600" dirty="0" smtClean="0">
                <a:solidFill>
                  <a:schemeClr val="tx2"/>
                </a:solidFill>
              </a:rPr>
              <a:t> </a:t>
            </a:r>
            <a:r>
              <a:rPr lang="tr-TR" altLang="en-US" sz="1600" dirty="0" err="1" smtClean="0">
                <a:solidFill>
                  <a:schemeClr val="tx2"/>
                </a:solidFill>
              </a:rPr>
              <a:t>disorders</a:t>
            </a:r>
            <a:r>
              <a:rPr lang="tr-TR" altLang="en-US" sz="1600" dirty="0" smtClean="0">
                <a:solidFill>
                  <a:schemeClr val="tx2"/>
                </a:solidFill>
              </a:rPr>
              <a:t>. </a:t>
            </a:r>
            <a:endParaRPr lang="en-US" altLang="en-US" sz="1600" dirty="0" smtClean="0"/>
          </a:p>
        </p:txBody>
      </p:sp>
      <p:graphicFrame>
        <p:nvGraphicFramePr>
          <p:cNvPr id="2" name="Tablo 1"/>
          <p:cNvGraphicFramePr>
            <a:graphicFrameLocks noGrp="1"/>
          </p:cNvGraphicFramePr>
          <p:nvPr>
            <p:extLst>
              <p:ext uri="{D42A27DB-BD31-4B8C-83A1-F6EECF244321}">
                <p14:modId xmlns:p14="http://schemas.microsoft.com/office/powerpoint/2010/main" xmlns="" val="4218575242"/>
              </p:ext>
            </p:extLst>
          </p:nvPr>
        </p:nvGraphicFramePr>
        <p:xfrm>
          <a:off x="1043608" y="1278732"/>
          <a:ext cx="7273927" cy="3455987"/>
        </p:xfrm>
        <a:graphic>
          <a:graphicData uri="http://schemas.openxmlformats.org/drawingml/2006/table">
            <a:tbl>
              <a:tblPr/>
              <a:tblGrid>
                <a:gridCol w="3184611"/>
                <a:gridCol w="642974"/>
                <a:gridCol w="780927"/>
                <a:gridCol w="576064"/>
                <a:gridCol w="648073"/>
                <a:gridCol w="580449"/>
                <a:gridCol w="860829"/>
              </a:tblGrid>
              <a:tr h="774399">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en-US" altLang="en-US" sz="1100" b="1" i="0" u="none" strike="noStrike" cap="none" normalizeH="0" baseline="0" dirty="0" smtClean="0">
                          <a:ln>
                            <a:noFill/>
                          </a:ln>
                          <a:solidFill>
                            <a:schemeClr val="tx1"/>
                          </a:solidFill>
                          <a:effectLst/>
                          <a:latin typeface="Times New Roman" charset="0"/>
                          <a:ea typeface="Calibri" pitchFamily="34" charset="0"/>
                        </a:rPr>
                        <a:t>Which emotions do you most frequently have for patients with PD?</a:t>
                      </a:r>
                      <a:endParaRPr kumimoji="0" lang="en-US" altLang="en-US" sz="1100" b="0" i="0" u="none" strike="noStrike" cap="none" normalizeH="0" baseline="0" dirty="0" smtClean="0">
                        <a:ln>
                          <a:noFill/>
                        </a:ln>
                        <a:solidFill>
                          <a:schemeClr val="tx1"/>
                        </a:solidFill>
                        <a:effectLst/>
                        <a:latin typeface="Calibri" pitchFamily="34" charset="0"/>
                        <a:ea typeface="Calibri" pitchFamily="34" charset="0"/>
                      </a:endParaRPr>
                    </a:p>
                  </a:txBody>
                  <a:tcPr marL="68591" marR="68591" marT="0" marB="0"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100" b="1" i="0" u="none" strike="noStrike" cap="none" normalizeH="0" baseline="0" smtClean="0">
                          <a:ln>
                            <a:noFill/>
                          </a:ln>
                          <a:solidFill>
                            <a:schemeClr val="tx1"/>
                          </a:solidFill>
                          <a:effectLst/>
                          <a:latin typeface="Times New Roman" charset="0"/>
                          <a:ea typeface="Calibri" pitchFamily="34" charset="0"/>
                        </a:rPr>
                        <a:t>A little</a:t>
                      </a:r>
                      <a:endParaRPr kumimoji="0" lang="en-US" altLang="en-US" sz="1100" b="0" i="0" u="none" strike="noStrike" cap="none" normalizeH="0" baseline="0" smtClean="0">
                        <a:ln>
                          <a:noFill/>
                        </a:ln>
                        <a:solidFill>
                          <a:schemeClr val="tx1"/>
                        </a:solidFill>
                        <a:effectLst/>
                        <a:latin typeface="Calibri" pitchFamily="34" charset="0"/>
                        <a:ea typeface="Calibri" pitchFamily="34" charset="0"/>
                      </a:endParaRPr>
                    </a:p>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100" b="1" i="0" u="none" strike="noStrike" cap="none" normalizeH="0" baseline="0" smtClean="0">
                          <a:ln>
                            <a:noFill/>
                          </a:ln>
                          <a:solidFill>
                            <a:schemeClr val="tx1"/>
                          </a:solidFill>
                          <a:effectLst/>
                          <a:latin typeface="Times New Roman" charset="0"/>
                          <a:ea typeface="Calibri" pitchFamily="34" charset="0"/>
                        </a:rPr>
                        <a:t>%</a:t>
                      </a:r>
                      <a:endParaRPr kumimoji="0" lang="en-US" altLang="en-US" sz="1100" b="0" i="0" u="none" strike="noStrike" cap="none" normalizeH="0" baseline="0" smtClean="0">
                        <a:ln>
                          <a:noFill/>
                        </a:ln>
                        <a:solidFill>
                          <a:schemeClr val="tx1"/>
                        </a:solidFill>
                        <a:effectLst/>
                        <a:latin typeface="Calibri" pitchFamily="34" charset="0"/>
                        <a:ea typeface="Calibri" pitchFamily="34" charset="0"/>
                      </a:endParaRPr>
                    </a:p>
                  </a:txBody>
                  <a:tcPr marL="68591" marR="68591" marT="0" marB="0"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100" b="1" i="0" u="none" strike="noStrike" cap="none" normalizeH="0" baseline="0" smtClean="0">
                          <a:ln>
                            <a:noFill/>
                          </a:ln>
                          <a:solidFill>
                            <a:schemeClr val="tx1"/>
                          </a:solidFill>
                          <a:effectLst/>
                          <a:latin typeface="Times New Roman" charset="0"/>
                          <a:ea typeface="Calibri" pitchFamily="34" charset="0"/>
                        </a:rPr>
                        <a:t>Moderate</a:t>
                      </a:r>
                      <a:endParaRPr kumimoji="0" lang="en-US" altLang="en-US" sz="1100" b="0" i="0" u="none" strike="noStrike" cap="none" normalizeH="0" baseline="0" smtClean="0">
                        <a:ln>
                          <a:noFill/>
                        </a:ln>
                        <a:solidFill>
                          <a:schemeClr val="tx1"/>
                        </a:solidFill>
                        <a:effectLst/>
                        <a:latin typeface="Calibri" pitchFamily="34" charset="0"/>
                        <a:ea typeface="Calibri" pitchFamily="34" charset="0"/>
                      </a:endParaRPr>
                    </a:p>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100" b="1" i="0" u="none" strike="noStrike" cap="none" normalizeH="0" baseline="0" smtClean="0">
                          <a:ln>
                            <a:noFill/>
                          </a:ln>
                          <a:solidFill>
                            <a:schemeClr val="tx1"/>
                          </a:solidFill>
                          <a:effectLst/>
                          <a:latin typeface="Times New Roman" charset="0"/>
                          <a:ea typeface="Calibri" pitchFamily="34" charset="0"/>
                        </a:rPr>
                        <a:t>%</a:t>
                      </a:r>
                      <a:endParaRPr kumimoji="0" lang="en-US" altLang="en-US" sz="1100" b="0" i="0" u="none" strike="noStrike" cap="none" normalizeH="0" baseline="0" smtClean="0">
                        <a:ln>
                          <a:noFill/>
                        </a:ln>
                        <a:solidFill>
                          <a:schemeClr val="tx1"/>
                        </a:solidFill>
                        <a:effectLst/>
                        <a:latin typeface="Calibri" pitchFamily="34" charset="0"/>
                        <a:ea typeface="Calibri" pitchFamily="34" charset="0"/>
                      </a:endParaRPr>
                    </a:p>
                  </a:txBody>
                  <a:tcPr marL="68591" marR="68591" marT="0" marB="0"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100" b="1" i="0" u="none" strike="noStrike" cap="none" normalizeH="0" baseline="0" smtClean="0">
                          <a:ln>
                            <a:noFill/>
                          </a:ln>
                          <a:solidFill>
                            <a:schemeClr val="tx1"/>
                          </a:solidFill>
                          <a:effectLst/>
                          <a:latin typeface="Times New Roman" charset="0"/>
                          <a:ea typeface="Calibri" pitchFamily="34" charset="0"/>
                        </a:rPr>
                        <a:t>A lot</a:t>
                      </a:r>
                      <a:endParaRPr kumimoji="0" lang="en-US" altLang="en-US" sz="1100" b="0" i="0" u="none" strike="noStrike" cap="none" normalizeH="0" baseline="0" smtClean="0">
                        <a:ln>
                          <a:noFill/>
                        </a:ln>
                        <a:solidFill>
                          <a:schemeClr val="tx1"/>
                        </a:solidFill>
                        <a:effectLst/>
                        <a:latin typeface="Calibri" pitchFamily="34" charset="0"/>
                        <a:ea typeface="Calibri" pitchFamily="34" charset="0"/>
                      </a:endParaRPr>
                    </a:p>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100" b="1" i="0" u="none" strike="noStrike" cap="none" normalizeH="0" baseline="0" smtClean="0">
                          <a:ln>
                            <a:noFill/>
                          </a:ln>
                          <a:solidFill>
                            <a:schemeClr val="tx1"/>
                          </a:solidFill>
                          <a:effectLst/>
                          <a:latin typeface="Times New Roman" charset="0"/>
                          <a:ea typeface="Calibri" pitchFamily="34" charset="0"/>
                        </a:rPr>
                        <a:t>%</a:t>
                      </a:r>
                      <a:endParaRPr kumimoji="0" lang="en-US" altLang="en-US" sz="1100" b="0" i="0" u="none" strike="noStrike" cap="none" normalizeH="0" baseline="0" smtClean="0">
                        <a:ln>
                          <a:noFill/>
                        </a:ln>
                        <a:solidFill>
                          <a:schemeClr val="tx1"/>
                        </a:solidFill>
                        <a:effectLst/>
                        <a:latin typeface="Calibri" pitchFamily="34" charset="0"/>
                        <a:ea typeface="Calibri" pitchFamily="34" charset="0"/>
                      </a:endParaRPr>
                    </a:p>
                  </a:txBody>
                  <a:tcPr marL="68591" marR="68591" marT="0" marB="0"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100" b="1" i="0" u="none" strike="noStrike" cap="none" normalizeH="0" baseline="0" smtClean="0">
                          <a:ln>
                            <a:noFill/>
                          </a:ln>
                          <a:solidFill>
                            <a:schemeClr val="tx1"/>
                          </a:solidFill>
                          <a:effectLst/>
                          <a:latin typeface="Times New Roman" charset="0"/>
                          <a:ea typeface="Calibri" pitchFamily="34" charset="0"/>
                        </a:rPr>
                        <a:t>None</a:t>
                      </a:r>
                      <a:endParaRPr kumimoji="0" lang="en-US" altLang="en-US" sz="1100" b="0" i="0" u="none" strike="noStrike" cap="none" normalizeH="0" baseline="0" smtClean="0">
                        <a:ln>
                          <a:noFill/>
                        </a:ln>
                        <a:solidFill>
                          <a:schemeClr val="tx1"/>
                        </a:solidFill>
                        <a:effectLst/>
                        <a:latin typeface="Calibri" pitchFamily="34" charset="0"/>
                        <a:ea typeface="Calibri" pitchFamily="34" charset="0"/>
                      </a:endParaRPr>
                    </a:p>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100" b="1" i="0" u="none" strike="noStrike" cap="none" normalizeH="0" baseline="0" smtClean="0">
                          <a:ln>
                            <a:noFill/>
                          </a:ln>
                          <a:solidFill>
                            <a:schemeClr val="tx1"/>
                          </a:solidFill>
                          <a:effectLst/>
                          <a:latin typeface="Times New Roman" charset="0"/>
                          <a:ea typeface="Calibri" pitchFamily="34" charset="0"/>
                        </a:rPr>
                        <a:t>%</a:t>
                      </a:r>
                      <a:endParaRPr kumimoji="0" lang="en-US" altLang="en-US" sz="1100" b="0" i="0" u="none" strike="noStrike" cap="none" normalizeH="0" baseline="0" smtClean="0">
                        <a:ln>
                          <a:noFill/>
                        </a:ln>
                        <a:solidFill>
                          <a:schemeClr val="tx1"/>
                        </a:solidFill>
                        <a:effectLst/>
                        <a:latin typeface="Calibri" pitchFamily="34" charset="0"/>
                        <a:ea typeface="Calibri" pitchFamily="34" charset="0"/>
                      </a:endParaRPr>
                    </a:p>
                  </a:txBody>
                  <a:tcPr marL="68591" marR="68591" marT="0" marB="0"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100" b="1" i="0" u="none" strike="noStrike" cap="none" normalizeH="0" baseline="0" dirty="0" smtClean="0">
                          <a:ln>
                            <a:noFill/>
                          </a:ln>
                          <a:solidFill>
                            <a:schemeClr val="tx1"/>
                          </a:solidFill>
                          <a:effectLst/>
                          <a:latin typeface="Times New Roman" charset="0"/>
                          <a:ea typeface="Calibri" pitchFamily="34" charset="0"/>
                        </a:rPr>
                        <a:t> </a:t>
                      </a:r>
                      <a:endParaRPr kumimoji="0" lang="en-US" altLang="en-US" sz="1100" b="0" i="0" u="none" strike="noStrike" cap="none" normalizeH="0" baseline="0" dirty="0" smtClean="0">
                        <a:ln>
                          <a:noFill/>
                        </a:ln>
                        <a:solidFill>
                          <a:schemeClr val="tx1"/>
                        </a:solidFill>
                        <a:effectLst/>
                        <a:latin typeface="Calibri" pitchFamily="34" charset="0"/>
                        <a:ea typeface="Calibri" pitchFamily="34" charset="0"/>
                      </a:endParaRPr>
                    </a:p>
                  </a:txBody>
                  <a:tcPr marL="68591" marR="68591" marT="0" marB="0"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100" b="1" i="0" u="none" strike="noStrike" cap="none" normalizeH="0" baseline="0" dirty="0" smtClean="0">
                          <a:ln>
                            <a:noFill/>
                          </a:ln>
                          <a:solidFill>
                            <a:schemeClr val="tx1"/>
                          </a:solidFill>
                          <a:effectLst/>
                          <a:latin typeface="Times New Roman" charset="0"/>
                          <a:ea typeface="Calibri" pitchFamily="34" charset="0"/>
                        </a:rPr>
                        <a:t>Rank of experienced difficulty</a:t>
                      </a:r>
                      <a:endParaRPr kumimoji="0" lang="en-US" altLang="en-US" sz="1100" b="0" i="0" u="none" strike="noStrike" cap="none" normalizeH="0" baseline="0" dirty="0" smtClean="0">
                        <a:ln>
                          <a:noFill/>
                        </a:ln>
                        <a:solidFill>
                          <a:schemeClr val="tx1"/>
                        </a:solidFill>
                        <a:effectLst/>
                        <a:latin typeface="Calibri" pitchFamily="34" charset="0"/>
                        <a:ea typeface="Calibri" pitchFamily="34" charset="0"/>
                      </a:endParaRPr>
                    </a:p>
                  </a:txBody>
                  <a:tcPr marL="68591" marR="68591" marT="0" marB="0"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3084">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tr-TR" altLang="en-US" sz="1000" b="1" i="0" u="none" strike="noStrike" cap="none" normalizeH="0" baseline="0" dirty="0" err="1" smtClean="0">
                          <a:ln>
                            <a:noFill/>
                          </a:ln>
                          <a:solidFill>
                            <a:srgbClr val="FF0000"/>
                          </a:solidFill>
                          <a:effectLst/>
                          <a:latin typeface="Times New Roman" charset="0"/>
                          <a:ea typeface="Calibri" pitchFamily="34" charset="0"/>
                        </a:rPr>
                        <a:t>Boredom</a:t>
                      </a:r>
                      <a:r>
                        <a:rPr kumimoji="0" lang="tr-TR" altLang="en-US" sz="1000" b="1" i="0" u="none" strike="noStrike" cap="none" normalizeH="0" baseline="0" dirty="0" smtClean="0">
                          <a:ln>
                            <a:noFill/>
                          </a:ln>
                          <a:solidFill>
                            <a:srgbClr val="FF0000"/>
                          </a:solidFill>
                          <a:effectLst/>
                          <a:latin typeface="Times New Roman" charset="0"/>
                          <a:ea typeface="Calibri" pitchFamily="34" charset="0"/>
                        </a:rPr>
                        <a:t>/</a:t>
                      </a:r>
                      <a:r>
                        <a:rPr kumimoji="0" lang="tr-TR" altLang="en-US" sz="1000" b="1" i="0" u="none" strike="noStrike" cap="none" normalizeH="0" baseline="0" dirty="0" err="1" smtClean="0">
                          <a:ln>
                            <a:noFill/>
                          </a:ln>
                          <a:solidFill>
                            <a:srgbClr val="FF0000"/>
                          </a:solidFill>
                          <a:effectLst/>
                          <a:latin typeface="Times New Roman" charset="0"/>
                          <a:ea typeface="Calibri" pitchFamily="34" charset="0"/>
                        </a:rPr>
                        <a:t>discontent</a:t>
                      </a:r>
                      <a:endParaRPr kumimoji="0" lang="en-US" altLang="en-US" sz="1100" b="1" i="0" u="none" strike="noStrike" cap="none" normalizeH="0" baseline="0" dirty="0" smtClean="0">
                        <a:ln>
                          <a:noFill/>
                        </a:ln>
                        <a:solidFill>
                          <a:srgbClr val="FF0000"/>
                        </a:solidFill>
                        <a:effectLst/>
                        <a:latin typeface="Calibri" pitchFamily="34" charset="0"/>
                        <a:ea typeface="Calibri" pitchFamily="34" charset="0"/>
                      </a:endParaRPr>
                    </a:p>
                  </a:txBody>
                  <a:tcPr marL="68591" marR="68591" marT="0" marB="0"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dirty="0" smtClean="0">
                          <a:ln>
                            <a:noFill/>
                          </a:ln>
                          <a:solidFill>
                            <a:srgbClr val="FF0000"/>
                          </a:solidFill>
                          <a:effectLst/>
                          <a:latin typeface="Times New Roman" charset="0"/>
                          <a:ea typeface="Calibri" pitchFamily="34" charset="0"/>
                        </a:rPr>
                        <a:t>19,3</a:t>
                      </a:r>
                      <a:endParaRPr kumimoji="0" lang="en-US" altLang="en-US" sz="1100" b="1" i="0" u="none" strike="noStrike" cap="none" normalizeH="0" baseline="0" dirty="0" smtClean="0">
                        <a:ln>
                          <a:noFill/>
                        </a:ln>
                        <a:solidFill>
                          <a:srgbClr val="FF0000"/>
                        </a:solidFill>
                        <a:effectLst/>
                        <a:latin typeface="Calibri" pitchFamily="34" charset="0"/>
                        <a:ea typeface="Calibri" pitchFamily="34" charset="0"/>
                      </a:endParaRPr>
                    </a:p>
                  </a:txBody>
                  <a:tcPr marL="68591" marR="68591" marT="0" marB="0"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dirty="0" smtClean="0">
                          <a:ln>
                            <a:noFill/>
                          </a:ln>
                          <a:solidFill>
                            <a:srgbClr val="FF0000"/>
                          </a:solidFill>
                          <a:effectLst/>
                          <a:latin typeface="Times New Roman" charset="0"/>
                          <a:ea typeface="Calibri" pitchFamily="34" charset="0"/>
                        </a:rPr>
                        <a:t>26,8</a:t>
                      </a:r>
                      <a:endParaRPr kumimoji="0" lang="en-US" altLang="en-US" sz="1100" b="1" i="0" u="none" strike="noStrike" cap="none" normalizeH="0" baseline="0" dirty="0" smtClean="0">
                        <a:ln>
                          <a:noFill/>
                        </a:ln>
                        <a:solidFill>
                          <a:srgbClr val="FF0000"/>
                        </a:solidFill>
                        <a:effectLst/>
                        <a:latin typeface="Calibri" pitchFamily="34" charset="0"/>
                        <a:ea typeface="Calibri" pitchFamily="34" charset="0"/>
                      </a:endParaRPr>
                    </a:p>
                  </a:txBody>
                  <a:tcPr marL="68591" marR="68591" marT="0" marB="0"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dirty="0" smtClean="0">
                          <a:ln>
                            <a:noFill/>
                          </a:ln>
                          <a:solidFill>
                            <a:srgbClr val="FF0000"/>
                          </a:solidFill>
                          <a:effectLst/>
                          <a:latin typeface="Times New Roman" charset="0"/>
                          <a:ea typeface="Calibri" pitchFamily="34" charset="0"/>
                        </a:rPr>
                        <a:t>28,6</a:t>
                      </a:r>
                      <a:endParaRPr kumimoji="0" lang="en-US" altLang="en-US" sz="1100" b="1" i="0" u="none" strike="noStrike" cap="none" normalizeH="0" baseline="0" dirty="0" smtClean="0">
                        <a:ln>
                          <a:noFill/>
                        </a:ln>
                        <a:solidFill>
                          <a:srgbClr val="FF0000"/>
                        </a:solidFill>
                        <a:effectLst/>
                        <a:latin typeface="Calibri" pitchFamily="34" charset="0"/>
                        <a:ea typeface="Calibri" pitchFamily="34" charset="0"/>
                      </a:endParaRPr>
                    </a:p>
                  </a:txBody>
                  <a:tcPr marL="68591" marR="68591" marT="0" marB="0"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dirty="0" smtClean="0">
                          <a:ln>
                            <a:noFill/>
                          </a:ln>
                          <a:solidFill>
                            <a:srgbClr val="FF0000"/>
                          </a:solidFill>
                          <a:effectLst/>
                          <a:latin typeface="Times New Roman" charset="0"/>
                          <a:ea typeface="Calibri" pitchFamily="34" charset="0"/>
                        </a:rPr>
                        <a:t>25,3</a:t>
                      </a:r>
                      <a:endParaRPr kumimoji="0" lang="en-US" altLang="en-US" sz="1100" b="1" i="0" u="none" strike="noStrike" cap="none" normalizeH="0" baseline="0" dirty="0" smtClean="0">
                        <a:ln>
                          <a:noFill/>
                        </a:ln>
                        <a:solidFill>
                          <a:srgbClr val="FF0000"/>
                        </a:solidFill>
                        <a:effectLst/>
                        <a:latin typeface="Calibri" pitchFamily="34" charset="0"/>
                        <a:ea typeface="Calibri" pitchFamily="34" charset="0"/>
                      </a:endParaRPr>
                    </a:p>
                  </a:txBody>
                  <a:tcPr marL="68591" marR="68591" marT="0" marB="0"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000" b="1" i="0" u="none" strike="noStrike" cap="none" normalizeH="0" baseline="0" dirty="0" smtClean="0">
                          <a:ln>
                            <a:noFill/>
                          </a:ln>
                          <a:solidFill>
                            <a:srgbClr val="FF0000"/>
                          </a:solidFill>
                          <a:effectLst/>
                          <a:latin typeface="Times New Roman" charset="0"/>
                          <a:ea typeface="Calibri" pitchFamily="34" charset="0"/>
                        </a:rPr>
                        <a:t>1.59</a:t>
                      </a:r>
                      <a:endParaRPr kumimoji="0" lang="en-US" altLang="en-US" sz="1100" b="1" i="0" u="none" strike="noStrike" cap="none" normalizeH="0" baseline="0" dirty="0" smtClean="0">
                        <a:ln>
                          <a:noFill/>
                        </a:ln>
                        <a:solidFill>
                          <a:srgbClr val="FF0000"/>
                        </a:solidFill>
                        <a:effectLst/>
                        <a:latin typeface="Calibri" pitchFamily="34" charset="0"/>
                        <a:ea typeface="Calibri" pitchFamily="34" charset="0"/>
                      </a:endParaRPr>
                    </a:p>
                  </a:txBody>
                  <a:tcPr marL="68591" marR="68591" marT="0" marB="0"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dirty="0" smtClean="0">
                          <a:ln>
                            <a:noFill/>
                          </a:ln>
                          <a:solidFill>
                            <a:srgbClr val="FF0000"/>
                          </a:solidFill>
                          <a:effectLst/>
                          <a:latin typeface="Times New Roman" charset="0"/>
                          <a:ea typeface="Calibri" pitchFamily="34" charset="0"/>
                        </a:rPr>
                        <a:t>1</a:t>
                      </a:r>
                      <a:endParaRPr kumimoji="0" lang="en-US" altLang="en-US" sz="1100" b="1" i="0" u="none" strike="noStrike" cap="none" normalizeH="0" baseline="0" dirty="0" smtClean="0">
                        <a:ln>
                          <a:noFill/>
                        </a:ln>
                        <a:solidFill>
                          <a:srgbClr val="FF0000"/>
                        </a:solidFill>
                        <a:effectLst/>
                        <a:latin typeface="Calibri" pitchFamily="34" charset="0"/>
                        <a:ea typeface="Calibri" pitchFamily="34" charset="0"/>
                      </a:endParaRPr>
                    </a:p>
                  </a:txBody>
                  <a:tcPr marL="68591" marR="68591" marT="0" marB="0"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r>
              <a:tr h="383084">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tr-TR" altLang="en-US" sz="1000" b="1" i="0" u="none" strike="noStrike" cap="none" normalizeH="0" baseline="0" dirty="0" err="1" smtClean="0">
                          <a:ln>
                            <a:noFill/>
                          </a:ln>
                          <a:solidFill>
                            <a:srgbClr val="FF0000"/>
                          </a:solidFill>
                          <a:effectLst/>
                          <a:latin typeface="Times New Roman" charset="0"/>
                          <a:ea typeface="Calibri" pitchFamily="34" charset="0"/>
                        </a:rPr>
                        <a:t>Anger</a:t>
                      </a:r>
                      <a:r>
                        <a:rPr kumimoji="0" lang="tr-TR" altLang="en-US" sz="1000" b="1" i="0" u="none" strike="noStrike" cap="none" normalizeH="0" baseline="0" dirty="0" smtClean="0">
                          <a:ln>
                            <a:noFill/>
                          </a:ln>
                          <a:solidFill>
                            <a:srgbClr val="FF0000"/>
                          </a:solidFill>
                          <a:effectLst/>
                          <a:latin typeface="Times New Roman" charset="0"/>
                          <a:ea typeface="Calibri" pitchFamily="34" charset="0"/>
                        </a:rPr>
                        <a:t>/</a:t>
                      </a:r>
                      <a:r>
                        <a:rPr kumimoji="0" lang="tr-TR" altLang="en-US" sz="1000" b="1" i="0" u="none" strike="noStrike" cap="none" normalizeH="0" baseline="0" dirty="0" err="1" smtClean="0">
                          <a:ln>
                            <a:noFill/>
                          </a:ln>
                          <a:solidFill>
                            <a:srgbClr val="FF0000"/>
                          </a:solidFill>
                          <a:effectLst/>
                          <a:latin typeface="Times New Roman" charset="0"/>
                          <a:ea typeface="Calibri" pitchFamily="34" charset="0"/>
                        </a:rPr>
                        <a:t>rage</a:t>
                      </a:r>
                      <a:endParaRPr kumimoji="0" lang="en-US" altLang="en-US" sz="1100" b="1" i="0" u="none" strike="noStrike" cap="none" normalizeH="0" baseline="0" dirty="0" smtClean="0">
                        <a:ln>
                          <a:noFill/>
                        </a:ln>
                        <a:solidFill>
                          <a:srgbClr val="FF000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smtClean="0">
                          <a:ln>
                            <a:noFill/>
                          </a:ln>
                          <a:solidFill>
                            <a:srgbClr val="FF0000"/>
                          </a:solidFill>
                          <a:effectLst/>
                          <a:latin typeface="Times New Roman" charset="0"/>
                          <a:ea typeface="Calibri" pitchFamily="34" charset="0"/>
                        </a:rPr>
                        <a:t>18,1</a:t>
                      </a:r>
                      <a:endParaRPr kumimoji="0" lang="en-US" altLang="en-US" sz="1100" b="1" i="0" u="none" strike="noStrike" cap="none" normalizeH="0" baseline="0" smtClean="0">
                        <a:ln>
                          <a:noFill/>
                        </a:ln>
                        <a:solidFill>
                          <a:srgbClr val="FF000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smtClean="0">
                          <a:ln>
                            <a:noFill/>
                          </a:ln>
                          <a:solidFill>
                            <a:srgbClr val="FF0000"/>
                          </a:solidFill>
                          <a:effectLst/>
                          <a:latin typeface="Times New Roman" charset="0"/>
                          <a:ea typeface="Calibri" pitchFamily="34" charset="0"/>
                        </a:rPr>
                        <a:t>32,2</a:t>
                      </a:r>
                      <a:endParaRPr kumimoji="0" lang="en-US" altLang="en-US" sz="1100" b="1" i="0" u="none" strike="noStrike" cap="none" normalizeH="0" baseline="0" smtClean="0">
                        <a:ln>
                          <a:noFill/>
                        </a:ln>
                        <a:solidFill>
                          <a:srgbClr val="FF000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smtClean="0">
                          <a:ln>
                            <a:noFill/>
                          </a:ln>
                          <a:solidFill>
                            <a:srgbClr val="FF0000"/>
                          </a:solidFill>
                          <a:effectLst/>
                          <a:latin typeface="Times New Roman" charset="0"/>
                          <a:ea typeface="Calibri" pitchFamily="34" charset="0"/>
                        </a:rPr>
                        <a:t>15,7</a:t>
                      </a:r>
                      <a:endParaRPr kumimoji="0" lang="en-US" altLang="en-US" sz="1100" b="1" i="0" u="none" strike="noStrike" cap="none" normalizeH="0" baseline="0" smtClean="0">
                        <a:ln>
                          <a:noFill/>
                        </a:ln>
                        <a:solidFill>
                          <a:srgbClr val="FF000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smtClean="0">
                          <a:ln>
                            <a:noFill/>
                          </a:ln>
                          <a:solidFill>
                            <a:srgbClr val="FF0000"/>
                          </a:solidFill>
                          <a:effectLst/>
                          <a:latin typeface="Times New Roman" charset="0"/>
                          <a:ea typeface="Calibri" pitchFamily="34" charset="0"/>
                        </a:rPr>
                        <a:t>34,0</a:t>
                      </a:r>
                      <a:endParaRPr kumimoji="0" lang="en-US" altLang="en-US" sz="1100" b="1" i="0" u="none" strike="noStrike" cap="none" normalizeH="0" baseline="0" smtClean="0">
                        <a:ln>
                          <a:noFill/>
                        </a:ln>
                        <a:solidFill>
                          <a:srgbClr val="FF000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000" b="1" i="0" u="none" strike="noStrike" cap="none" normalizeH="0" baseline="0" smtClean="0">
                          <a:ln>
                            <a:noFill/>
                          </a:ln>
                          <a:solidFill>
                            <a:srgbClr val="FF0000"/>
                          </a:solidFill>
                          <a:effectLst/>
                          <a:latin typeface="Times New Roman" charset="0"/>
                          <a:ea typeface="Calibri" pitchFamily="34" charset="0"/>
                        </a:rPr>
                        <a:t>1.30</a:t>
                      </a:r>
                      <a:endParaRPr kumimoji="0" lang="en-US" altLang="en-US" sz="1100" b="1" i="0" u="none" strike="noStrike" cap="none" normalizeH="0" baseline="0" smtClean="0">
                        <a:ln>
                          <a:noFill/>
                        </a:ln>
                        <a:solidFill>
                          <a:srgbClr val="FF000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smtClean="0">
                          <a:ln>
                            <a:noFill/>
                          </a:ln>
                          <a:solidFill>
                            <a:srgbClr val="FF0000"/>
                          </a:solidFill>
                          <a:effectLst/>
                          <a:latin typeface="Times New Roman" charset="0"/>
                          <a:ea typeface="Calibri" pitchFamily="34" charset="0"/>
                        </a:rPr>
                        <a:t>2</a:t>
                      </a:r>
                      <a:endParaRPr kumimoji="0" lang="en-US" altLang="en-US" sz="1100" b="1" i="0" u="none" strike="noStrike" cap="none" normalizeH="0" baseline="0" smtClean="0">
                        <a:ln>
                          <a:noFill/>
                        </a:ln>
                        <a:solidFill>
                          <a:srgbClr val="FF000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r>
              <a:tr h="383084">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dirty="0" smtClean="0">
                          <a:ln>
                            <a:noFill/>
                          </a:ln>
                          <a:solidFill>
                            <a:srgbClr val="FF0000"/>
                          </a:solidFill>
                          <a:effectLst/>
                          <a:latin typeface="Times New Roman" charset="0"/>
                          <a:ea typeface="Calibri" pitchFamily="34" charset="0"/>
                        </a:rPr>
                        <a:t>Fear/anxiety</a:t>
                      </a:r>
                      <a:endParaRPr kumimoji="0" lang="en-US" altLang="en-US" sz="1100" b="1" i="0" u="none" strike="noStrike" cap="none" normalizeH="0" baseline="0" dirty="0" smtClean="0">
                        <a:ln>
                          <a:noFill/>
                        </a:ln>
                        <a:solidFill>
                          <a:srgbClr val="FF000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dirty="0" smtClean="0">
                          <a:ln>
                            <a:noFill/>
                          </a:ln>
                          <a:solidFill>
                            <a:srgbClr val="FF0000"/>
                          </a:solidFill>
                          <a:effectLst/>
                          <a:latin typeface="Times New Roman" charset="0"/>
                          <a:ea typeface="Calibri" pitchFamily="34" charset="0"/>
                        </a:rPr>
                        <a:t>31,9</a:t>
                      </a:r>
                      <a:endParaRPr kumimoji="0" lang="en-US" altLang="en-US" sz="1100" b="1" i="0" u="none" strike="noStrike" cap="none" normalizeH="0" baseline="0" dirty="0" smtClean="0">
                        <a:ln>
                          <a:noFill/>
                        </a:ln>
                        <a:solidFill>
                          <a:srgbClr val="FF000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dirty="0" smtClean="0">
                          <a:ln>
                            <a:noFill/>
                          </a:ln>
                          <a:solidFill>
                            <a:srgbClr val="FF0000"/>
                          </a:solidFill>
                          <a:effectLst/>
                          <a:latin typeface="Times New Roman" charset="0"/>
                          <a:ea typeface="Calibri" pitchFamily="34" charset="0"/>
                        </a:rPr>
                        <a:t>17,5</a:t>
                      </a:r>
                      <a:endParaRPr kumimoji="0" lang="en-US" altLang="en-US" sz="1100" b="1" i="0" u="none" strike="noStrike" cap="none" normalizeH="0" baseline="0" dirty="0" smtClean="0">
                        <a:ln>
                          <a:noFill/>
                        </a:ln>
                        <a:solidFill>
                          <a:srgbClr val="FF000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dirty="0" smtClean="0">
                          <a:ln>
                            <a:noFill/>
                          </a:ln>
                          <a:solidFill>
                            <a:srgbClr val="FF0000"/>
                          </a:solidFill>
                          <a:effectLst/>
                          <a:latin typeface="Times New Roman" charset="0"/>
                          <a:ea typeface="Calibri" pitchFamily="34" charset="0"/>
                        </a:rPr>
                        <a:t>9,0</a:t>
                      </a:r>
                      <a:endParaRPr kumimoji="0" lang="en-US" altLang="en-US" sz="1100" b="1" i="0" u="none" strike="noStrike" cap="none" normalizeH="0" baseline="0" dirty="0" smtClean="0">
                        <a:ln>
                          <a:noFill/>
                        </a:ln>
                        <a:solidFill>
                          <a:srgbClr val="FF000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dirty="0" smtClean="0">
                          <a:ln>
                            <a:noFill/>
                          </a:ln>
                          <a:solidFill>
                            <a:srgbClr val="FF0000"/>
                          </a:solidFill>
                          <a:effectLst/>
                          <a:latin typeface="Times New Roman" charset="0"/>
                          <a:ea typeface="Calibri" pitchFamily="34" charset="0"/>
                        </a:rPr>
                        <a:t>41,6</a:t>
                      </a:r>
                      <a:endParaRPr kumimoji="0" lang="en-US" altLang="en-US" sz="1100" b="1" i="0" u="none" strike="noStrike" cap="none" normalizeH="0" baseline="0" dirty="0" smtClean="0">
                        <a:ln>
                          <a:noFill/>
                        </a:ln>
                        <a:solidFill>
                          <a:srgbClr val="FF000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000" b="1" i="0" u="none" strike="noStrike" cap="none" normalizeH="0" baseline="0" dirty="0" smtClean="0">
                          <a:ln>
                            <a:noFill/>
                          </a:ln>
                          <a:solidFill>
                            <a:srgbClr val="FF0000"/>
                          </a:solidFill>
                          <a:effectLst/>
                          <a:latin typeface="Times New Roman" charset="0"/>
                          <a:ea typeface="Calibri" pitchFamily="34" charset="0"/>
                        </a:rPr>
                        <a:t>.94</a:t>
                      </a:r>
                      <a:endParaRPr kumimoji="0" lang="en-US" altLang="en-US" sz="1100" b="1" i="0" u="none" strike="noStrike" cap="none" normalizeH="0" baseline="0" dirty="0" smtClean="0">
                        <a:ln>
                          <a:noFill/>
                        </a:ln>
                        <a:solidFill>
                          <a:srgbClr val="FF000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dirty="0" smtClean="0">
                          <a:ln>
                            <a:noFill/>
                          </a:ln>
                          <a:solidFill>
                            <a:srgbClr val="FF0000"/>
                          </a:solidFill>
                          <a:effectLst/>
                          <a:latin typeface="Times New Roman" charset="0"/>
                          <a:ea typeface="Calibri" pitchFamily="34" charset="0"/>
                        </a:rPr>
                        <a:t>3</a:t>
                      </a:r>
                      <a:endParaRPr kumimoji="0" lang="en-US" altLang="en-US" sz="1100" b="1" i="0" u="none" strike="noStrike" cap="none" normalizeH="0" baseline="0" dirty="0" smtClean="0">
                        <a:ln>
                          <a:noFill/>
                        </a:ln>
                        <a:solidFill>
                          <a:srgbClr val="FF000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r>
              <a:tr h="383084">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dirty="0" smtClean="0">
                          <a:ln>
                            <a:noFill/>
                          </a:ln>
                          <a:solidFill>
                            <a:srgbClr val="7030A0"/>
                          </a:solidFill>
                          <a:effectLst/>
                          <a:latin typeface="Times New Roman" charset="0"/>
                          <a:ea typeface="Calibri" pitchFamily="34" charset="0"/>
                        </a:rPr>
                        <a:t>Closeness/compassion</a:t>
                      </a:r>
                      <a:endParaRPr kumimoji="0" lang="en-US" altLang="en-US" sz="1100" b="1" i="0" u="none" strike="noStrike" cap="none" normalizeH="0" baseline="0" dirty="0" smtClean="0">
                        <a:ln>
                          <a:noFill/>
                        </a:ln>
                        <a:solidFill>
                          <a:srgbClr val="7030A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dirty="0" smtClean="0">
                          <a:ln>
                            <a:noFill/>
                          </a:ln>
                          <a:solidFill>
                            <a:srgbClr val="7030A0"/>
                          </a:solidFill>
                          <a:effectLst/>
                          <a:latin typeface="Times New Roman" charset="0"/>
                          <a:ea typeface="Calibri" pitchFamily="34" charset="0"/>
                        </a:rPr>
                        <a:t>21,7</a:t>
                      </a:r>
                      <a:endParaRPr kumimoji="0" lang="en-US" altLang="en-US" sz="1100" b="1" i="0" u="none" strike="noStrike" cap="none" normalizeH="0" baseline="0" dirty="0" smtClean="0">
                        <a:ln>
                          <a:noFill/>
                        </a:ln>
                        <a:solidFill>
                          <a:srgbClr val="7030A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dirty="0" smtClean="0">
                          <a:ln>
                            <a:noFill/>
                          </a:ln>
                          <a:solidFill>
                            <a:srgbClr val="7030A0"/>
                          </a:solidFill>
                          <a:effectLst/>
                          <a:latin typeface="Times New Roman" charset="0"/>
                          <a:ea typeface="Calibri" pitchFamily="34" charset="0"/>
                        </a:rPr>
                        <a:t>17,8</a:t>
                      </a:r>
                      <a:endParaRPr kumimoji="0" lang="en-US" altLang="en-US" sz="1100" b="1" i="0" u="none" strike="noStrike" cap="none" normalizeH="0" baseline="0" dirty="0" smtClean="0">
                        <a:ln>
                          <a:noFill/>
                        </a:ln>
                        <a:solidFill>
                          <a:srgbClr val="7030A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dirty="0" smtClean="0">
                          <a:ln>
                            <a:noFill/>
                          </a:ln>
                          <a:solidFill>
                            <a:srgbClr val="7030A0"/>
                          </a:solidFill>
                          <a:effectLst/>
                          <a:latin typeface="Times New Roman" charset="0"/>
                          <a:ea typeface="Calibri" pitchFamily="34" charset="0"/>
                        </a:rPr>
                        <a:t>8,4</a:t>
                      </a:r>
                      <a:endParaRPr kumimoji="0" lang="en-US" altLang="en-US" sz="1100" b="1" i="0" u="none" strike="noStrike" cap="none" normalizeH="0" baseline="0" dirty="0" smtClean="0">
                        <a:ln>
                          <a:noFill/>
                        </a:ln>
                        <a:solidFill>
                          <a:srgbClr val="7030A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dirty="0" smtClean="0">
                          <a:ln>
                            <a:noFill/>
                          </a:ln>
                          <a:solidFill>
                            <a:srgbClr val="7030A0"/>
                          </a:solidFill>
                          <a:effectLst/>
                          <a:latin typeface="Times New Roman" charset="0"/>
                          <a:ea typeface="Calibri" pitchFamily="34" charset="0"/>
                        </a:rPr>
                        <a:t>52,1</a:t>
                      </a:r>
                      <a:endParaRPr kumimoji="0" lang="en-US" altLang="en-US" sz="1100" b="1" i="0" u="none" strike="noStrike" cap="none" normalizeH="0" baseline="0" dirty="0" smtClean="0">
                        <a:ln>
                          <a:noFill/>
                        </a:ln>
                        <a:solidFill>
                          <a:srgbClr val="7030A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000" b="1" i="0" u="none" strike="noStrike" cap="none" normalizeH="0" baseline="0" dirty="0" smtClean="0">
                          <a:ln>
                            <a:noFill/>
                          </a:ln>
                          <a:solidFill>
                            <a:srgbClr val="7030A0"/>
                          </a:solidFill>
                          <a:effectLst/>
                          <a:latin typeface="Times New Roman" charset="0"/>
                          <a:ea typeface="Calibri" pitchFamily="34" charset="0"/>
                        </a:rPr>
                        <a:t>.83</a:t>
                      </a:r>
                      <a:endParaRPr kumimoji="0" lang="en-US" altLang="en-US" sz="1100" b="1" i="0" u="none" strike="noStrike" cap="none" normalizeH="0" baseline="0" dirty="0" smtClean="0">
                        <a:ln>
                          <a:noFill/>
                        </a:ln>
                        <a:solidFill>
                          <a:srgbClr val="7030A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dirty="0" smtClean="0">
                          <a:ln>
                            <a:noFill/>
                          </a:ln>
                          <a:solidFill>
                            <a:srgbClr val="7030A0"/>
                          </a:solidFill>
                          <a:effectLst/>
                          <a:latin typeface="Times New Roman" charset="0"/>
                          <a:ea typeface="Calibri" pitchFamily="34" charset="0"/>
                        </a:rPr>
                        <a:t>4</a:t>
                      </a:r>
                      <a:endParaRPr kumimoji="0" lang="en-US" altLang="en-US" sz="1100" b="1" i="0" u="none" strike="noStrike" cap="none" normalizeH="0" baseline="0" dirty="0" smtClean="0">
                        <a:ln>
                          <a:noFill/>
                        </a:ln>
                        <a:solidFill>
                          <a:srgbClr val="7030A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r>
              <a:tr h="383084">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dirty="0" smtClean="0">
                          <a:ln>
                            <a:noFill/>
                          </a:ln>
                          <a:solidFill>
                            <a:srgbClr val="7030A0"/>
                          </a:solidFill>
                          <a:effectLst/>
                          <a:latin typeface="Times New Roman" charset="0"/>
                          <a:ea typeface="Calibri" pitchFamily="34" charset="0"/>
                        </a:rPr>
                        <a:t>Self confidence/success</a:t>
                      </a:r>
                      <a:endParaRPr kumimoji="0" lang="en-US" altLang="en-US" sz="1100" b="1" i="0" u="none" strike="noStrike" cap="none" normalizeH="0" baseline="0" dirty="0" smtClean="0">
                        <a:ln>
                          <a:noFill/>
                        </a:ln>
                        <a:solidFill>
                          <a:srgbClr val="7030A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smtClean="0">
                          <a:ln>
                            <a:noFill/>
                          </a:ln>
                          <a:solidFill>
                            <a:srgbClr val="7030A0"/>
                          </a:solidFill>
                          <a:effectLst/>
                          <a:latin typeface="Times New Roman" charset="0"/>
                          <a:ea typeface="Calibri" pitchFamily="34" charset="0"/>
                        </a:rPr>
                        <a:t>17,2</a:t>
                      </a:r>
                      <a:endParaRPr kumimoji="0" lang="en-US" altLang="en-US" sz="1100" b="1" i="0" u="none" strike="noStrike" cap="none" normalizeH="0" baseline="0" smtClean="0">
                        <a:ln>
                          <a:noFill/>
                        </a:ln>
                        <a:solidFill>
                          <a:srgbClr val="7030A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smtClean="0">
                          <a:ln>
                            <a:noFill/>
                          </a:ln>
                          <a:solidFill>
                            <a:srgbClr val="7030A0"/>
                          </a:solidFill>
                          <a:effectLst/>
                          <a:latin typeface="Times New Roman" charset="0"/>
                          <a:ea typeface="Calibri" pitchFamily="34" charset="0"/>
                        </a:rPr>
                        <a:t>22,0</a:t>
                      </a:r>
                      <a:endParaRPr kumimoji="0" lang="en-US" altLang="en-US" sz="1100" b="1" i="0" u="none" strike="noStrike" cap="none" normalizeH="0" baseline="0" smtClean="0">
                        <a:ln>
                          <a:noFill/>
                        </a:ln>
                        <a:solidFill>
                          <a:srgbClr val="7030A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smtClean="0">
                          <a:ln>
                            <a:noFill/>
                          </a:ln>
                          <a:solidFill>
                            <a:srgbClr val="7030A0"/>
                          </a:solidFill>
                          <a:effectLst/>
                          <a:latin typeface="Times New Roman" charset="0"/>
                          <a:ea typeface="Calibri" pitchFamily="34" charset="0"/>
                        </a:rPr>
                        <a:t>5,1</a:t>
                      </a:r>
                      <a:endParaRPr kumimoji="0" lang="en-US" altLang="en-US" sz="1100" b="1" i="0" u="none" strike="noStrike" cap="none" normalizeH="0" baseline="0" smtClean="0">
                        <a:ln>
                          <a:noFill/>
                        </a:ln>
                        <a:solidFill>
                          <a:srgbClr val="7030A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smtClean="0">
                          <a:ln>
                            <a:noFill/>
                          </a:ln>
                          <a:solidFill>
                            <a:srgbClr val="7030A0"/>
                          </a:solidFill>
                          <a:effectLst/>
                          <a:latin typeface="Times New Roman" charset="0"/>
                          <a:ea typeface="Calibri" pitchFamily="34" charset="0"/>
                        </a:rPr>
                        <a:t>55,7</a:t>
                      </a:r>
                      <a:endParaRPr kumimoji="0" lang="en-US" altLang="en-US" sz="1100" b="1" i="0" u="none" strike="noStrike" cap="none" normalizeH="0" baseline="0" smtClean="0">
                        <a:ln>
                          <a:noFill/>
                        </a:ln>
                        <a:solidFill>
                          <a:srgbClr val="7030A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000" b="1" i="0" u="none" strike="noStrike" cap="none" normalizeH="0" baseline="0" smtClean="0">
                          <a:ln>
                            <a:noFill/>
                          </a:ln>
                          <a:solidFill>
                            <a:srgbClr val="7030A0"/>
                          </a:solidFill>
                          <a:effectLst/>
                          <a:latin typeface="Times New Roman" charset="0"/>
                          <a:ea typeface="Calibri" pitchFamily="34" charset="0"/>
                        </a:rPr>
                        <a:t>.76</a:t>
                      </a:r>
                      <a:endParaRPr kumimoji="0" lang="en-US" altLang="en-US" sz="1100" b="1" i="0" u="none" strike="noStrike" cap="none" normalizeH="0" baseline="0" smtClean="0">
                        <a:ln>
                          <a:noFill/>
                        </a:ln>
                        <a:solidFill>
                          <a:srgbClr val="7030A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dirty="0" smtClean="0">
                          <a:ln>
                            <a:noFill/>
                          </a:ln>
                          <a:solidFill>
                            <a:srgbClr val="7030A0"/>
                          </a:solidFill>
                          <a:effectLst/>
                          <a:latin typeface="Times New Roman" charset="0"/>
                          <a:ea typeface="Calibri" pitchFamily="34" charset="0"/>
                        </a:rPr>
                        <a:t>5</a:t>
                      </a:r>
                      <a:endParaRPr kumimoji="0" lang="en-US" altLang="en-US" sz="1100" b="1" i="0" u="none" strike="noStrike" cap="none" normalizeH="0" baseline="0" dirty="0" smtClean="0">
                        <a:ln>
                          <a:noFill/>
                        </a:ln>
                        <a:solidFill>
                          <a:srgbClr val="7030A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r>
              <a:tr h="383084">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dirty="0" smtClean="0">
                          <a:ln>
                            <a:noFill/>
                          </a:ln>
                          <a:solidFill>
                            <a:srgbClr val="0070C0"/>
                          </a:solidFill>
                          <a:effectLst/>
                          <a:latin typeface="Times New Roman" charset="0"/>
                          <a:ea typeface="Calibri" pitchFamily="34" charset="0"/>
                        </a:rPr>
                        <a:t>Guilt/pity</a:t>
                      </a:r>
                      <a:endParaRPr kumimoji="0" lang="en-US" altLang="en-US" sz="1100" b="1" i="0" u="none" strike="noStrike" cap="none" normalizeH="0" baseline="0" dirty="0" smtClean="0">
                        <a:ln>
                          <a:noFill/>
                        </a:ln>
                        <a:solidFill>
                          <a:srgbClr val="0070C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dirty="0" smtClean="0">
                          <a:ln>
                            <a:noFill/>
                          </a:ln>
                          <a:solidFill>
                            <a:srgbClr val="0070C0"/>
                          </a:solidFill>
                          <a:effectLst/>
                          <a:latin typeface="Times New Roman" charset="0"/>
                          <a:ea typeface="Calibri" pitchFamily="34" charset="0"/>
                        </a:rPr>
                        <a:t>15,4</a:t>
                      </a:r>
                      <a:endParaRPr kumimoji="0" lang="en-US" altLang="en-US" sz="1100" b="1" i="0" u="none" strike="noStrike" cap="none" normalizeH="0" baseline="0" dirty="0" smtClean="0">
                        <a:ln>
                          <a:noFill/>
                        </a:ln>
                        <a:solidFill>
                          <a:srgbClr val="0070C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dirty="0" smtClean="0">
                          <a:ln>
                            <a:noFill/>
                          </a:ln>
                          <a:solidFill>
                            <a:srgbClr val="0070C0"/>
                          </a:solidFill>
                          <a:effectLst/>
                          <a:latin typeface="Times New Roman" charset="0"/>
                          <a:ea typeface="Calibri" pitchFamily="34" charset="0"/>
                        </a:rPr>
                        <a:t>20,5</a:t>
                      </a:r>
                      <a:endParaRPr kumimoji="0" lang="en-US" altLang="en-US" sz="1100" b="1" i="0" u="none" strike="noStrike" cap="none" normalizeH="0" baseline="0" dirty="0" smtClean="0">
                        <a:ln>
                          <a:noFill/>
                        </a:ln>
                        <a:solidFill>
                          <a:srgbClr val="0070C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dirty="0" smtClean="0">
                          <a:ln>
                            <a:noFill/>
                          </a:ln>
                          <a:solidFill>
                            <a:srgbClr val="0070C0"/>
                          </a:solidFill>
                          <a:effectLst/>
                          <a:latin typeface="Times New Roman" charset="0"/>
                          <a:ea typeface="Calibri" pitchFamily="34" charset="0"/>
                        </a:rPr>
                        <a:t>3,9</a:t>
                      </a:r>
                      <a:endParaRPr kumimoji="0" lang="en-US" altLang="en-US" sz="1100" b="1" i="0" u="none" strike="noStrike" cap="none" normalizeH="0" baseline="0" dirty="0" smtClean="0">
                        <a:ln>
                          <a:noFill/>
                        </a:ln>
                        <a:solidFill>
                          <a:srgbClr val="0070C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dirty="0" smtClean="0">
                          <a:ln>
                            <a:noFill/>
                          </a:ln>
                          <a:solidFill>
                            <a:srgbClr val="0070C0"/>
                          </a:solidFill>
                          <a:effectLst/>
                          <a:latin typeface="Times New Roman" charset="0"/>
                          <a:ea typeface="Calibri" pitchFamily="34" charset="0"/>
                        </a:rPr>
                        <a:t>60,2</a:t>
                      </a:r>
                      <a:endParaRPr kumimoji="0" lang="en-US" altLang="en-US" sz="1100" b="1" i="0" u="none" strike="noStrike" cap="none" normalizeH="0" baseline="0" dirty="0" smtClean="0">
                        <a:ln>
                          <a:noFill/>
                        </a:ln>
                        <a:solidFill>
                          <a:srgbClr val="0070C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000" b="1" i="0" u="none" strike="noStrike" cap="none" normalizeH="0" baseline="0" dirty="0" smtClean="0">
                          <a:ln>
                            <a:noFill/>
                          </a:ln>
                          <a:solidFill>
                            <a:srgbClr val="0070C0"/>
                          </a:solidFill>
                          <a:effectLst/>
                          <a:latin typeface="Times New Roman" charset="0"/>
                          <a:ea typeface="Calibri" pitchFamily="34" charset="0"/>
                        </a:rPr>
                        <a:t>.68</a:t>
                      </a:r>
                      <a:endParaRPr kumimoji="0" lang="en-US" altLang="en-US" sz="1100" b="1" i="0" u="none" strike="noStrike" cap="none" normalizeH="0" baseline="0" dirty="0" smtClean="0">
                        <a:ln>
                          <a:noFill/>
                        </a:ln>
                        <a:solidFill>
                          <a:srgbClr val="0070C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dirty="0" smtClean="0">
                          <a:ln>
                            <a:noFill/>
                          </a:ln>
                          <a:solidFill>
                            <a:srgbClr val="0070C0"/>
                          </a:solidFill>
                          <a:effectLst/>
                          <a:latin typeface="Times New Roman" charset="0"/>
                          <a:ea typeface="Calibri" pitchFamily="34" charset="0"/>
                        </a:rPr>
                        <a:t>6</a:t>
                      </a:r>
                      <a:endParaRPr kumimoji="0" lang="en-US" altLang="en-US" sz="1100" b="1" i="0" u="none" strike="noStrike" cap="none" normalizeH="0" baseline="0" dirty="0" smtClean="0">
                        <a:ln>
                          <a:noFill/>
                        </a:ln>
                        <a:solidFill>
                          <a:srgbClr val="0070C0"/>
                        </a:solidFill>
                        <a:effectLst/>
                        <a:latin typeface="Calibri" pitchFamily="34" charset="0"/>
                        <a:ea typeface="Calibri" pitchFamily="34" charset="0"/>
                      </a:endParaRPr>
                    </a:p>
                  </a:txBody>
                  <a:tcPr marL="68591" marR="68591" marT="0" marB="0" horzOverflow="overflow">
                    <a:lnL>
                      <a:noFill/>
                    </a:lnL>
                    <a:lnR>
                      <a:noFill/>
                    </a:lnR>
                    <a:lnT>
                      <a:noFill/>
                    </a:lnT>
                    <a:lnB>
                      <a:noFill/>
                    </a:lnB>
                    <a:lnTlToBr>
                      <a:noFill/>
                    </a:lnTlToBr>
                    <a:lnBlToTr>
                      <a:noFill/>
                    </a:lnBlToTr>
                    <a:noFill/>
                  </a:tcPr>
                </a:tc>
              </a:tr>
              <a:tr h="383084">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en-US" altLang="en-US" sz="1000" b="1" i="0" u="none" strike="noStrike" cap="none" normalizeH="0" baseline="0" dirty="0" smtClean="0">
                          <a:ln>
                            <a:noFill/>
                          </a:ln>
                          <a:solidFill>
                            <a:srgbClr val="00B050"/>
                          </a:solidFill>
                          <a:effectLst/>
                          <a:latin typeface="Times New Roman" charset="0"/>
                          <a:ea typeface="Calibri" pitchFamily="34" charset="0"/>
                        </a:rPr>
                        <a:t>Admiration/liking</a:t>
                      </a:r>
                      <a:endParaRPr kumimoji="0" lang="en-US" altLang="en-US" sz="1100" b="1" i="0" u="none" strike="noStrike" cap="none" normalizeH="0" baseline="0" dirty="0" smtClean="0">
                        <a:ln>
                          <a:noFill/>
                        </a:ln>
                        <a:solidFill>
                          <a:srgbClr val="00B050"/>
                        </a:solidFill>
                        <a:effectLst/>
                        <a:latin typeface="Calibri" pitchFamily="34" charset="0"/>
                        <a:ea typeface="Calibri" pitchFamily="34" charset="0"/>
                      </a:endParaRPr>
                    </a:p>
                  </a:txBody>
                  <a:tcPr marL="68591" marR="68591"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de-DE" altLang="en-US" sz="1000" b="1" i="0" u="none" strike="noStrike" cap="none" normalizeH="0" baseline="0" dirty="0" smtClean="0">
                          <a:ln>
                            <a:noFill/>
                          </a:ln>
                          <a:solidFill>
                            <a:srgbClr val="00B050"/>
                          </a:solidFill>
                          <a:effectLst/>
                          <a:latin typeface="Times New Roman" charset="0"/>
                          <a:ea typeface="Calibri" pitchFamily="34" charset="0"/>
                        </a:rPr>
                        <a:t>28,9</a:t>
                      </a:r>
                      <a:endParaRPr kumimoji="0" lang="en-US" altLang="en-US" sz="1100" b="1" i="0" u="none" strike="noStrike" cap="none" normalizeH="0" baseline="0" dirty="0" smtClean="0">
                        <a:ln>
                          <a:noFill/>
                        </a:ln>
                        <a:solidFill>
                          <a:srgbClr val="00B050"/>
                        </a:solidFill>
                        <a:effectLst/>
                        <a:latin typeface="Calibri" pitchFamily="34" charset="0"/>
                        <a:ea typeface="Calibri" pitchFamily="34" charset="0"/>
                      </a:endParaRPr>
                    </a:p>
                  </a:txBody>
                  <a:tcPr marL="68591" marR="68591"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de-DE" altLang="en-US" sz="1000" b="1" i="0" u="none" strike="noStrike" cap="none" normalizeH="0" baseline="0" dirty="0" smtClean="0">
                          <a:ln>
                            <a:noFill/>
                          </a:ln>
                          <a:solidFill>
                            <a:srgbClr val="00B050"/>
                          </a:solidFill>
                          <a:effectLst/>
                          <a:latin typeface="Times New Roman" charset="0"/>
                          <a:ea typeface="Calibri" pitchFamily="34" charset="0"/>
                        </a:rPr>
                        <a:t>1,5</a:t>
                      </a:r>
                      <a:endParaRPr kumimoji="0" lang="en-US" altLang="en-US" sz="1100" b="1" i="0" u="none" strike="noStrike" cap="none" normalizeH="0" baseline="0" dirty="0" smtClean="0">
                        <a:ln>
                          <a:noFill/>
                        </a:ln>
                        <a:solidFill>
                          <a:srgbClr val="00B050"/>
                        </a:solidFill>
                        <a:effectLst/>
                        <a:latin typeface="Calibri" pitchFamily="34" charset="0"/>
                        <a:ea typeface="Calibri" pitchFamily="34" charset="0"/>
                      </a:endParaRPr>
                    </a:p>
                  </a:txBody>
                  <a:tcPr marL="68591" marR="68591"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de-DE" altLang="en-US" sz="1000" b="1" i="0" u="none" strike="noStrike" cap="none" normalizeH="0" baseline="0" dirty="0" smtClean="0">
                          <a:ln>
                            <a:noFill/>
                          </a:ln>
                          <a:solidFill>
                            <a:srgbClr val="00B050"/>
                          </a:solidFill>
                          <a:effectLst/>
                          <a:latin typeface="Times New Roman" charset="0"/>
                          <a:ea typeface="Calibri" pitchFamily="34" charset="0"/>
                        </a:rPr>
                        <a:t>1,2</a:t>
                      </a:r>
                      <a:endParaRPr kumimoji="0" lang="en-US" altLang="en-US" sz="1100" b="1" i="0" u="none" strike="noStrike" cap="none" normalizeH="0" baseline="0" dirty="0" smtClean="0">
                        <a:ln>
                          <a:noFill/>
                        </a:ln>
                        <a:solidFill>
                          <a:srgbClr val="00B050"/>
                        </a:solidFill>
                        <a:effectLst/>
                        <a:latin typeface="Calibri" pitchFamily="34" charset="0"/>
                        <a:ea typeface="Calibri" pitchFamily="34" charset="0"/>
                      </a:endParaRPr>
                    </a:p>
                  </a:txBody>
                  <a:tcPr marL="68591" marR="68591"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de-DE" altLang="en-US" sz="1000" b="1" i="0" u="none" strike="noStrike" cap="none" normalizeH="0" baseline="0" dirty="0" smtClean="0">
                          <a:ln>
                            <a:noFill/>
                          </a:ln>
                          <a:solidFill>
                            <a:srgbClr val="00B050"/>
                          </a:solidFill>
                          <a:effectLst/>
                          <a:latin typeface="Times New Roman" charset="0"/>
                          <a:ea typeface="Calibri" pitchFamily="34" charset="0"/>
                        </a:rPr>
                        <a:t>68,4</a:t>
                      </a:r>
                      <a:endParaRPr kumimoji="0" lang="en-US" altLang="en-US" sz="1100" b="1" i="0" u="none" strike="noStrike" cap="none" normalizeH="0" baseline="0" dirty="0" smtClean="0">
                        <a:ln>
                          <a:noFill/>
                        </a:ln>
                        <a:solidFill>
                          <a:srgbClr val="00B050"/>
                        </a:solidFill>
                        <a:effectLst/>
                        <a:latin typeface="Calibri" pitchFamily="34" charset="0"/>
                        <a:ea typeface="Calibri" pitchFamily="34" charset="0"/>
                      </a:endParaRPr>
                    </a:p>
                  </a:txBody>
                  <a:tcPr marL="68591" marR="68591"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000" b="1" i="0" u="none" strike="noStrike" cap="none" normalizeH="0" baseline="0" dirty="0" smtClean="0">
                          <a:ln>
                            <a:noFill/>
                          </a:ln>
                          <a:solidFill>
                            <a:srgbClr val="00B050"/>
                          </a:solidFill>
                          <a:effectLst/>
                          <a:latin typeface="Times New Roman" charset="0"/>
                          <a:ea typeface="Calibri" pitchFamily="34" charset="0"/>
                        </a:rPr>
                        <a:t>.36</a:t>
                      </a:r>
                      <a:endParaRPr kumimoji="0" lang="en-US" altLang="en-US" sz="1100" b="1" i="0" u="none" strike="noStrike" cap="none" normalizeH="0" baseline="0" dirty="0" smtClean="0">
                        <a:ln>
                          <a:noFill/>
                        </a:ln>
                        <a:solidFill>
                          <a:srgbClr val="00B050"/>
                        </a:solidFill>
                        <a:effectLst/>
                        <a:latin typeface="Calibri" pitchFamily="34" charset="0"/>
                        <a:ea typeface="Calibri" pitchFamily="34" charset="0"/>
                      </a:endParaRPr>
                    </a:p>
                  </a:txBody>
                  <a:tcPr marL="68591" marR="68591"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Times New Roman" charset="0"/>
                          <a:ea typeface="ＭＳ Ｐゴシック" charset="-128"/>
                        </a:defRPr>
                      </a:lvl1pPr>
                      <a:lvl2pPr marL="37931725" indent="-37474525" eaLnBrk="0" hangingPunct="0">
                        <a:spcBef>
                          <a:spcPct val="20000"/>
                        </a:spcBef>
                        <a:defRPr sz="2400">
                          <a:solidFill>
                            <a:schemeClr val="tx1"/>
                          </a:solidFill>
                          <a:latin typeface="Times New Roman" charset="0"/>
                          <a:ea typeface="ＭＳ Ｐゴシック" charset="-128"/>
                        </a:defRPr>
                      </a:lvl2pPr>
                      <a:lvl3pPr eaLnBrk="0" hangingPunct="0">
                        <a:spcBef>
                          <a:spcPct val="20000"/>
                        </a:spcBef>
                        <a:defRPr sz="2000">
                          <a:solidFill>
                            <a:schemeClr val="tx1"/>
                          </a:solidFill>
                          <a:latin typeface="Times New Roman" charset="0"/>
                          <a:ea typeface="ＭＳ Ｐゴシック" charset="-128"/>
                        </a:defRPr>
                      </a:lvl3pPr>
                      <a:lvl4pPr eaLnBrk="0" hangingPunct="0">
                        <a:spcBef>
                          <a:spcPct val="20000"/>
                        </a:spcBef>
                        <a:defRPr>
                          <a:solidFill>
                            <a:schemeClr val="tx1"/>
                          </a:solidFill>
                          <a:latin typeface="Times New Roman" charset="0"/>
                          <a:ea typeface="ＭＳ Ｐゴシック" charset="-128"/>
                        </a:defRPr>
                      </a:lvl4pPr>
                      <a:lvl5pPr eaLnBrk="0" hangingPunct="0">
                        <a:spcBef>
                          <a:spcPct val="20000"/>
                        </a:spcBef>
                        <a:defRPr>
                          <a:solidFill>
                            <a:schemeClr val="tx1"/>
                          </a:solidFill>
                          <a:latin typeface="Times New Roman" charset="0"/>
                          <a:ea typeface="ＭＳ Ｐゴシック" charset="-128"/>
                        </a:defRPr>
                      </a:lvl5pPr>
                      <a:lvl6pPr marL="457200" eaLnBrk="0" fontAlgn="base" hangingPunct="0">
                        <a:spcBef>
                          <a:spcPct val="20000"/>
                        </a:spcBef>
                        <a:spcAft>
                          <a:spcPct val="0"/>
                        </a:spcAft>
                        <a:defRPr>
                          <a:solidFill>
                            <a:schemeClr val="tx1"/>
                          </a:solidFill>
                          <a:latin typeface="Times New Roman" charset="0"/>
                          <a:ea typeface="ＭＳ Ｐゴシック" charset="-128"/>
                        </a:defRPr>
                      </a:lvl6pPr>
                      <a:lvl7pPr marL="914400" eaLnBrk="0" fontAlgn="base" hangingPunct="0">
                        <a:spcBef>
                          <a:spcPct val="20000"/>
                        </a:spcBef>
                        <a:spcAft>
                          <a:spcPct val="0"/>
                        </a:spcAft>
                        <a:defRPr>
                          <a:solidFill>
                            <a:schemeClr val="tx1"/>
                          </a:solidFill>
                          <a:latin typeface="Times New Roman" charset="0"/>
                          <a:ea typeface="ＭＳ Ｐゴシック" charset="-128"/>
                        </a:defRPr>
                      </a:lvl7pPr>
                      <a:lvl8pPr marL="1371600" eaLnBrk="0" fontAlgn="base" hangingPunct="0">
                        <a:spcBef>
                          <a:spcPct val="20000"/>
                        </a:spcBef>
                        <a:spcAft>
                          <a:spcPct val="0"/>
                        </a:spcAft>
                        <a:defRPr>
                          <a:solidFill>
                            <a:schemeClr val="tx1"/>
                          </a:solidFill>
                          <a:latin typeface="Times New Roman" charset="0"/>
                          <a:ea typeface="ＭＳ Ｐゴシック" charset="-128"/>
                        </a:defRPr>
                      </a:lvl8pPr>
                      <a:lvl9pPr marL="1828800" eaLnBrk="0" fontAlgn="base" hangingPunct="0">
                        <a:spcBef>
                          <a:spcPct val="20000"/>
                        </a:spcBef>
                        <a:spcAft>
                          <a:spcPct val="0"/>
                        </a:spcAft>
                        <a:defRPr>
                          <a:solidFill>
                            <a:schemeClr val="tx1"/>
                          </a:solidFill>
                          <a:latin typeface="Times New Roman" charset="0"/>
                          <a:ea typeface="ＭＳ Ｐゴシック"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de-DE" altLang="en-US" sz="1000" b="1" i="0" u="none" strike="noStrike" cap="none" normalizeH="0" baseline="0" dirty="0" smtClean="0">
                          <a:ln>
                            <a:noFill/>
                          </a:ln>
                          <a:solidFill>
                            <a:srgbClr val="00B050"/>
                          </a:solidFill>
                          <a:effectLst/>
                          <a:latin typeface="Times New Roman" charset="0"/>
                          <a:ea typeface="Calibri" pitchFamily="34" charset="0"/>
                        </a:rPr>
                        <a:t>7</a:t>
                      </a:r>
                      <a:endParaRPr kumimoji="0" lang="en-US" altLang="en-US" sz="1100" b="1" i="0" u="none" strike="noStrike" cap="none" normalizeH="0" baseline="0" dirty="0" smtClean="0">
                        <a:ln>
                          <a:noFill/>
                        </a:ln>
                        <a:solidFill>
                          <a:srgbClr val="00B050"/>
                        </a:solidFill>
                        <a:effectLst/>
                        <a:latin typeface="Calibri" pitchFamily="34" charset="0"/>
                        <a:ea typeface="Calibri" pitchFamily="34" charset="0"/>
                      </a:endParaRPr>
                    </a:p>
                  </a:txBody>
                  <a:tcPr marL="68591" marR="68591"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pic>
        <p:nvPicPr>
          <p:cNvPr id="12352" name="Picture 4"/>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a:fillRect/>
          </a:stretch>
        </p:blipFill>
        <p:spPr bwMode="auto">
          <a:xfrm>
            <a:off x="0" y="0"/>
            <a:ext cx="85725" cy="142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2353" name="Picture 1"/>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a:fillRect/>
          </a:stretch>
        </p:blipFill>
        <p:spPr bwMode="auto">
          <a:xfrm>
            <a:off x="7092950" y="1268413"/>
            <a:ext cx="114300" cy="2159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03264685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Başlık 1"/>
          <p:cNvSpPr>
            <a:spLocks noGrp="1"/>
          </p:cNvSpPr>
          <p:nvPr>
            <p:ph type="title" idx="4294967295"/>
          </p:nvPr>
        </p:nvSpPr>
        <p:spPr/>
        <p:txBody>
          <a:bodyPr lIns="0" rIns="0" anchor="ctr"/>
          <a:lstStyle/>
          <a:p>
            <a:pPr algn="ctr"/>
            <a:r>
              <a:rPr lang="tr-TR" sz="2000" b="1" dirty="0" smtClean="0">
                <a:solidFill>
                  <a:schemeClr val="accent6">
                    <a:lumMod val="75000"/>
                  </a:schemeClr>
                </a:solidFill>
                <a:effectLst>
                  <a:outerShdw blurRad="38100" dist="38100" dir="2700000" algn="tl">
                    <a:srgbClr val="000000">
                      <a:alpha val="43137"/>
                    </a:srgbClr>
                  </a:outerShdw>
                </a:effectLst>
                <a:latin typeface="Book Antiqua" pitchFamily="18" charset="0"/>
              </a:rPr>
              <a:t>KB Hastalarıyla Çalışırken Bilinmesi Gereken Temel </a:t>
            </a:r>
            <a:r>
              <a:rPr lang="tr-TR" sz="2000" b="1" dirty="0" err="1" smtClean="0">
                <a:solidFill>
                  <a:schemeClr val="accent6">
                    <a:lumMod val="75000"/>
                  </a:schemeClr>
                </a:solidFill>
                <a:effectLst>
                  <a:outerShdw blurRad="38100" dist="38100" dir="2700000" algn="tl">
                    <a:srgbClr val="000000">
                      <a:alpha val="43137"/>
                    </a:srgbClr>
                  </a:outerShdw>
                </a:effectLst>
                <a:latin typeface="Book Antiqua" pitchFamily="18" charset="0"/>
              </a:rPr>
              <a:t>Psikodinamikler</a:t>
            </a:r>
            <a:endParaRPr lang="en-US" sz="2000" dirty="0" smtClean="0">
              <a:solidFill>
                <a:schemeClr val="accent6">
                  <a:lumMod val="75000"/>
                </a:schemeClr>
              </a:solidFill>
              <a:effectLst>
                <a:outerShdw blurRad="38100" dist="38100" dir="2700000" algn="tl">
                  <a:srgbClr val="000000">
                    <a:alpha val="43137"/>
                  </a:srgbClr>
                </a:outerShdw>
              </a:effectLst>
              <a:latin typeface="Book Antiqua" pitchFamily="18" charset="0"/>
            </a:endParaRPr>
          </a:p>
        </p:txBody>
      </p:sp>
      <p:sp>
        <p:nvSpPr>
          <p:cNvPr id="68610" name="İçerik Yer Tutucusu 2"/>
          <p:cNvSpPr>
            <a:spLocks noGrp="1"/>
          </p:cNvSpPr>
          <p:nvPr>
            <p:ph idx="4294967295"/>
          </p:nvPr>
        </p:nvSpPr>
        <p:spPr>
          <a:xfrm>
            <a:off x="683568" y="2132856"/>
            <a:ext cx="7772400" cy="3959548"/>
          </a:xfrm>
        </p:spPr>
        <p:txBody>
          <a:bodyPr lIns="0" rIns="0"/>
          <a:lstStyle/>
          <a:p>
            <a:pPr marL="69850" indent="0">
              <a:lnSpc>
                <a:spcPct val="90000"/>
              </a:lnSpc>
              <a:buNone/>
            </a:pPr>
            <a:r>
              <a:rPr lang="tr-TR" b="1" dirty="0" smtClean="0">
                <a:solidFill>
                  <a:schemeClr val="accent6">
                    <a:lumMod val="75000"/>
                  </a:schemeClr>
                </a:solidFill>
                <a:effectLst>
                  <a:outerShdw blurRad="38100" dist="38100" dir="2700000" algn="tl">
                    <a:srgbClr val="000000">
                      <a:alpha val="43137"/>
                    </a:srgbClr>
                  </a:outerShdw>
                </a:effectLst>
                <a:latin typeface="Book Antiqua" pitchFamily="18" charset="0"/>
              </a:rPr>
              <a:t>Benlik (ego) Zayıflığı: </a:t>
            </a:r>
          </a:p>
          <a:p>
            <a:pPr marL="69850" indent="0">
              <a:lnSpc>
                <a:spcPct val="90000"/>
              </a:lnSpc>
              <a:buNone/>
            </a:pPr>
            <a:endParaRPr lang="tr-TR" sz="3600" b="1" dirty="0" smtClean="0">
              <a:solidFill>
                <a:schemeClr val="accent6">
                  <a:lumMod val="75000"/>
                </a:schemeClr>
              </a:solidFill>
              <a:effectLst>
                <a:outerShdw blurRad="38100" dist="38100" dir="2700000" algn="tl">
                  <a:srgbClr val="000000">
                    <a:alpha val="43137"/>
                  </a:srgbClr>
                </a:outerShdw>
              </a:effectLst>
              <a:latin typeface="Book Antiqua" pitchFamily="18" charset="0"/>
            </a:endParaRPr>
          </a:p>
          <a:p>
            <a:pPr marL="342900" indent="-273050">
              <a:lnSpc>
                <a:spcPct val="90000"/>
              </a:lnSpc>
            </a:pPr>
            <a:r>
              <a:rPr lang="tr-TR" sz="1800" dirty="0" smtClean="0">
                <a:latin typeface="Book Antiqua" pitchFamily="18" charset="0"/>
              </a:rPr>
              <a:t>Benlik zayıflığı, dış gerçekliğin istekleri, içgüdüsel dürtüler ve </a:t>
            </a:r>
            <a:r>
              <a:rPr lang="tr-TR" sz="1800" dirty="0" err="1" smtClean="0">
                <a:latin typeface="Book Antiqua" pitchFamily="18" charset="0"/>
              </a:rPr>
              <a:t>üstbenliğin</a:t>
            </a:r>
            <a:r>
              <a:rPr lang="tr-TR" sz="1800" dirty="0" smtClean="0">
                <a:latin typeface="Book Antiqua" pitchFamily="18" charset="0"/>
              </a:rPr>
              <a:t> kuralları arasında uzlaşma sağlama yetisinde bozukluk olarak tanımlanabilir. </a:t>
            </a:r>
          </a:p>
          <a:p>
            <a:pPr marL="342900" indent="-273050">
              <a:lnSpc>
                <a:spcPct val="90000"/>
              </a:lnSpc>
            </a:pPr>
            <a:endParaRPr lang="tr-TR" sz="1800" dirty="0">
              <a:latin typeface="Book Antiqua" pitchFamily="18" charset="0"/>
            </a:endParaRPr>
          </a:p>
          <a:p>
            <a:pPr marL="342900" indent="-273050">
              <a:lnSpc>
                <a:spcPct val="90000"/>
              </a:lnSpc>
            </a:pPr>
            <a:r>
              <a:rPr lang="tr-TR" sz="1800" dirty="0" smtClean="0">
                <a:latin typeface="Book Antiqua" pitchFamily="18" charset="0"/>
              </a:rPr>
              <a:t>Ego zayıflığı olan kişiler endişe hissine dayanamaz, bu hisler çabucak yayılır ve büyür. Dürtü kontrolünde zayıflık vardır, hemen onu tatmin etmeye yönelmek ister, </a:t>
            </a:r>
            <a:r>
              <a:rPr lang="tr-TR" sz="1800" dirty="0" err="1" smtClean="0">
                <a:latin typeface="Book Antiqua" pitchFamily="18" charset="0"/>
              </a:rPr>
              <a:t>süblimasyon</a:t>
            </a:r>
            <a:r>
              <a:rPr lang="tr-TR" sz="1800" dirty="0" smtClean="0">
                <a:latin typeface="Book Antiqua" pitchFamily="18" charset="0"/>
              </a:rPr>
              <a:t> kanalları yoktur ya da azdır. </a:t>
            </a:r>
          </a:p>
          <a:p>
            <a:pPr marL="342900" indent="-273050">
              <a:lnSpc>
                <a:spcPct val="90000"/>
              </a:lnSpc>
              <a:buFont typeface="Wingdings" pitchFamily="2" charset="2"/>
              <a:buNone/>
            </a:pPr>
            <a:endParaRPr lang="tr-TR" sz="1800" u="sng" dirty="0" smtClean="0">
              <a:latin typeface="Book Antiqua" pitchFamily="18" charset="0"/>
            </a:endParaRPr>
          </a:p>
          <a:p>
            <a:pPr marL="342900" indent="-273050">
              <a:lnSpc>
                <a:spcPct val="90000"/>
              </a:lnSpc>
              <a:buFont typeface="Wingdings" pitchFamily="2" charset="2"/>
              <a:buNone/>
            </a:pPr>
            <a:r>
              <a:rPr lang="tr-TR" sz="1800" dirty="0">
                <a:latin typeface="Book Antiqua" pitchFamily="18" charset="0"/>
              </a:rPr>
              <a:t>	</a:t>
            </a:r>
            <a:endParaRPr lang="en-US"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81894" y="1916832"/>
            <a:ext cx="7478538" cy="4081117"/>
          </a:xfrm>
          <a:prstGeom prst="rect">
            <a:avLst/>
          </a:prstGeom>
        </p:spPr>
        <p:txBody>
          <a:bodyPr wrap="square">
            <a:spAutoFit/>
          </a:bodyPr>
          <a:lstStyle/>
          <a:p>
            <a:pPr marL="342900" indent="-273050">
              <a:lnSpc>
                <a:spcPct val="90000"/>
              </a:lnSpc>
            </a:pPr>
            <a:r>
              <a:rPr lang="tr-TR" dirty="0" smtClean="0"/>
              <a:t> </a:t>
            </a:r>
            <a:r>
              <a:rPr lang="tr-TR" b="1" dirty="0"/>
              <a:t>Alt düzey kişilik örgütlenmesine özgü olanlar; </a:t>
            </a:r>
            <a:endParaRPr lang="tr-TR" b="1" dirty="0" smtClean="0"/>
          </a:p>
          <a:p>
            <a:pPr marL="342900" indent="-273050">
              <a:lnSpc>
                <a:spcPct val="90000"/>
              </a:lnSpc>
            </a:pPr>
            <a:r>
              <a:rPr lang="tr-TR" dirty="0"/>
              <a:t>	</a:t>
            </a:r>
            <a:r>
              <a:rPr lang="tr-TR" dirty="0" smtClean="0"/>
              <a:t>1</a:t>
            </a:r>
            <a:r>
              <a:rPr lang="tr-TR" dirty="0"/>
              <a:t>) </a:t>
            </a:r>
            <a:r>
              <a:rPr lang="tr-TR" dirty="0" smtClean="0"/>
              <a:t>Benlik sınırlarının bulanıklaşması ve </a:t>
            </a:r>
          </a:p>
          <a:p>
            <a:pPr marL="342900" indent="-273050">
              <a:lnSpc>
                <a:spcPct val="90000"/>
              </a:lnSpc>
            </a:pPr>
            <a:r>
              <a:rPr lang="tr-TR" dirty="0" smtClean="0"/>
              <a:t>	2) İlkel savunmaların egemenliği .</a:t>
            </a:r>
          </a:p>
          <a:p>
            <a:pPr marL="342900" indent="-273050">
              <a:lnSpc>
                <a:spcPct val="90000"/>
              </a:lnSpc>
            </a:pPr>
            <a:endParaRPr lang="tr-TR" dirty="0" smtClean="0"/>
          </a:p>
          <a:p>
            <a:pPr marL="342900" indent="-273050">
              <a:lnSpc>
                <a:spcPct val="90000"/>
              </a:lnSpc>
            </a:pPr>
            <a:r>
              <a:rPr lang="tr-TR" b="1" dirty="0" smtClean="0"/>
              <a:t>Özgül olmayan özellikler</a:t>
            </a:r>
            <a:r>
              <a:rPr lang="tr-TR" dirty="0" smtClean="0"/>
              <a:t>; </a:t>
            </a:r>
          </a:p>
          <a:p>
            <a:pPr marL="342900" indent="-273050">
              <a:lnSpc>
                <a:spcPct val="90000"/>
              </a:lnSpc>
            </a:pPr>
            <a:r>
              <a:rPr lang="tr-TR" dirty="0" smtClean="0"/>
              <a:t>	1) </a:t>
            </a:r>
            <a:r>
              <a:rPr lang="tr-TR" dirty="0" err="1"/>
              <a:t>A</a:t>
            </a:r>
            <a:r>
              <a:rPr lang="tr-TR" dirty="0" err="1" smtClean="0"/>
              <a:t>nksiyeteye</a:t>
            </a:r>
            <a:r>
              <a:rPr lang="tr-TR" dirty="0" smtClean="0"/>
              <a:t> katlanamama,</a:t>
            </a:r>
          </a:p>
          <a:p>
            <a:pPr marL="342900" indent="-273050">
              <a:lnSpc>
                <a:spcPct val="90000"/>
              </a:lnSpc>
            </a:pPr>
            <a:r>
              <a:rPr lang="tr-TR" dirty="0" smtClean="0"/>
              <a:t>	2) Dürtü denetiminde yetersizlik, 	</a:t>
            </a:r>
          </a:p>
          <a:p>
            <a:pPr marL="342900" indent="-273050">
              <a:lnSpc>
                <a:spcPct val="90000"/>
              </a:lnSpc>
            </a:pPr>
            <a:r>
              <a:rPr lang="tr-TR" dirty="0" smtClean="0"/>
              <a:t>	3) Bozuk yüceltme yetisi. </a:t>
            </a:r>
          </a:p>
          <a:p>
            <a:pPr marL="342900" indent="-273050">
              <a:lnSpc>
                <a:spcPct val="90000"/>
              </a:lnSpc>
            </a:pPr>
            <a:endParaRPr lang="tr-TR" dirty="0"/>
          </a:p>
          <a:p>
            <a:pPr marL="85725" indent="-15875">
              <a:lnSpc>
                <a:spcPct val="90000"/>
              </a:lnSpc>
            </a:pPr>
            <a:r>
              <a:rPr lang="tr-TR" dirty="0"/>
              <a:t>Bu kişiler duygu, düşünce ve dürtülerinin içten mi dıştan mı geldiğini ayırmada güçlük yaşar. </a:t>
            </a:r>
            <a:endParaRPr lang="tr-TR" dirty="0" smtClean="0"/>
          </a:p>
          <a:p>
            <a:pPr marL="85725" indent="-15875">
              <a:lnSpc>
                <a:spcPct val="90000"/>
              </a:lnSpc>
            </a:pPr>
            <a:endParaRPr lang="tr-TR" dirty="0"/>
          </a:p>
          <a:p>
            <a:pPr marL="85725" indent="-15875">
              <a:lnSpc>
                <a:spcPct val="90000"/>
              </a:lnSpc>
            </a:pPr>
            <a:r>
              <a:rPr lang="tr-TR" b="1" dirty="0" smtClean="0"/>
              <a:t>Örneğin: </a:t>
            </a:r>
            <a:r>
              <a:rPr lang="tr-TR" dirty="0"/>
              <a:t>Kendisini değersiz gören birisi bu duygunun kendisinden geldiğini ayırt edemez ve sürekli insanların onu aşağıladığı yönünde ipuçları arar. Başkalarının davranışlarını kendine yönelik algılar ve bu durum ilişkilerinde sorunlara yol açabilir. </a:t>
            </a:r>
            <a:endParaRPr lang="en-US" dirty="0"/>
          </a:p>
        </p:txBody>
      </p:sp>
      <p:sp>
        <p:nvSpPr>
          <p:cNvPr id="3" name="Dikdörtgen 2"/>
          <p:cNvSpPr/>
          <p:nvPr/>
        </p:nvSpPr>
        <p:spPr>
          <a:xfrm>
            <a:off x="981894" y="1027180"/>
            <a:ext cx="6284168" cy="369973"/>
          </a:xfrm>
          <a:prstGeom prst="rect">
            <a:avLst/>
          </a:prstGeom>
        </p:spPr>
        <p:txBody>
          <a:bodyPr wrap="square">
            <a:spAutoFit/>
          </a:bodyPr>
          <a:lstStyle/>
          <a:p>
            <a:pPr marL="342900" lvl="0" indent="-273050">
              <a:lnSpc>
                <a:spcPct val="90000"/>
              </a:lnSpc>
            </a:pPr>
            <a:r>
              <a:rPr lang="tr-TR" sz="2000" b="1" dirty="0" smtClean="0">
                <a:solidFill>
                  <a:schemeClr val="accent6">
                    <a:lumMod val="75000"/>
                  </a:schemeClr>
                </a:solidFill>
                <a:effectLst>
                  <a:outerShdw blurRad="38100" dist="38100" dir="2700000" algn="tl">
                    <a:srgbClr val="000000">
                      <a:alpha val="43137"/>
                    </a:srgbClr>
                  </a:outerShdw>
                </a:effectLst>
              </a:rPr>
              <a:t>Benlik(ego) zayıflığının belirtileri </a:t>
            </a:r>
            <a:r>
              <a:rPr lang="tr-TR" sz="2000" b="1" dirty="0">
                <a:solidFill>
                  <a:schemeClr val="accent6">
                    <a:lumMod val="75000"/>
                  </a:schemeClr>
                </a:solidFill>
                <a:effectLst>
                  <a:outerShdw blurRad="38100" dist="38100" dir="2700000" algn="tl">
                    <a:srgbClr val="000000">
                      <a:alpha val="43137"/>
                    </a:srgbClr>
                  </a:outerShdw>
                </a:effectLst>
              </a:rPr>
              <a:t>ikiye ayrılır:</a:t>
            </a:r>
          </a:p>
        </p:txBody>
      </p:sp>
    </p:spTree>
    <p:extLst>
      <p:ext uri="{BB962C8B-B14F-4D97-AF65-F5344CB8AC3E}">
        <p14:creationId xmlns:p14="http://schemas.microsoft.com/office/powerpoint/2010/main" xmlns="" val="343206928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Başlık 1"/>
          <p:cNvSpPr>
            <a:spLocks noGrp="1"/>
          </p:cNvSpPr>
          <p:nvPr>
            <p:ph type="title" idx="4294967295"/>
          </p:nvPr>
        </p:nvSpPr>
        <p:spPr>
          <a:xfrm>
            <a:off x="1007666" y="476672"/>
            <a:ext cx="8147248" cy="1143000"/>
          </a:xfrm>
        </p:spPr>
        <p:txBody>
          <a:bodyPr lIns="0" rIns="0" anchor="ctr"/>
          <a:lstStyle/>
          <a:p>
            <a:r>
              <a:rPr lang="tr-TR" b="1" dirty="0">
                <a:solidFill>
                  <a:schemeClr val="accent6">
                    <a:lumMod val="75000"/>
                  </a:schemeClr>
                </a:solidFill>
                <a:effectLst>
                  <a:outerShdw blurRad="38100" dist="38100" dir="2700000" algn="tl">
                    <a:srgbClr val="000000">
                      <a:alpha val="43137"/>
                    </a:srgbClr>
                  </a:outerShdw>
                </a:effectLst>
                <a:latin typeface="Book Antiqua" pitchFamily="18" charset="0"/>
              </a:rPr>
              <a:t>İlkel </a:t>
            </a:r>
            <a:r>
              <a:rPr lang="tr-TR" b="1" dirty="0" smtClean="0">
                <a:solidFill>
                  <a:schemeClr val="accent6">
                    <a:lumMod val="75000"/>
                  </a:schemeClr>
                </a:solidFill>
                <a:effectLst>
                  <a:outerShdw blurRad="38100" dist="38100" dir="2700000" algn="tl">
                    <a:srgbClr val="000000">
                      <a:alpha val="43137"/>
                    </a:srgbClr>
                  </a:outerShdw>
                </a:effectLst>
                <a:latin typeface="Book Antiqua" pitchFamily="18" charset="0"/>
              </a:rPr>
              <a:t>Savunmalar </a:t>
            </a:r>
            <a:endParaRPr lang="en-US" dirty="0" smtClean="0">
              <a:solidFill>
                <a:schemeClr val="accent6">
                  <a:lumMod val="75000"/>
                </a:schemeClr>
              </a:solidFill>
              <a:effectLst>
                <a:outerShdw blurRad="38100" dist="38100" dir="2700000" algn="tl">
                  <a:srgbClr val="000000">
                    <a:alpha val="43137"/>
                  </a:srgbClr>
                </a:outerShdw>
              </a:effectLst>
            </a:endParaRPr>
          </a:p>
        </p:txBody>
      </p:sp>
      <p:sp>
        <p:nvSpPr>
          <p:cNvPr id="69634" name="İçerik Yer Tutucusu 2"/>
          <p:cNvSpPr>
            <a:spLocks noGrp="1"/>
          </p:cNvSpPr>
          <p:nvPr>
            <p:ph idx="4294967295"/>
          </p:nvPr>
        </p:nvSpPr>
        <p:spPr>
          <a:xfrm>
            <a:off x="0" y="1844824"/>
            <a:ext cx="8229600" cy="3549650"/>
          </a:xfrm>
        </p:spPr>
        <p:txBody>
          <a:bodyPr lIns="0" rIns="0"/>
          <a:lstStyle/>
          <a:p>
            <a:pPr marL="69850" indent="0">
              <a:buNone/>
            </a:pPr>
            <a:r>
              <a:rPr lang="tr-TR" sz="1800" dirty="0" smtClean="0">
                <a:latin typeface="Book Antiqua" pitchFamily="18" charset="0"/>
              </a:rPr>
              <a:t>	Gelişimin erken dönemlerinde, derin </a:t>
            </a:r>
            <a:r>
              <a:rPr lang="tr-TR" sz="1800" dirty="0" err="1" smtClean="0">
                <a:latin typeface="Book Antiqua" pitchFamily="18" charset="0"/>
              </a:rPr>
              <a:t>anksiyetelerle</a:t>
            </a:r>
            <a:r>
              <a:rPr lang="tr-TR" sz="1800" dirty="0" smtClean="0">
                <a:latin typeface="Book Antiqua" pitchFamily="18" charset="0"/>
              </a:rPr>
              <a:t> başa çıkmak için 	kullanılan;</a:t>
            </a:r>
          </a:p>
          <a:p>
            <a:pPr marL="985838" indent="-271463">
              <a:buFont typeface="Wingdings" panose="05000000000000000000" pitchFamily="2" charset="2"/>
              <a:buChar char="§"/>
            </a:pPr>
            <a:r>
              <a:rPr lang="tr-TR" sz="1800" dirty="0" smtClean="0">
                <a:latin typeface="Book Antiqua" pitchFamily="18" charset="0"/>
              </a:rPr>
              <a:t>Benliğin ve nesnelerin bölünmesi,</a:t>
            </a:r>
          </a:p>
          <a:p>
            <a:pPr marL="985838" indent="-271463">
              <a:buFont typeface="Wingdings" panose="05000000000000000000" pitchFamily="2" charset="2"/>
              <a:buChar char="§"/>
            </a:pPr>
            <a:r>
              <a:rPr lang="tr-TR" sz="1800" dirty="0" smtClean="0">
                <a:latin typeface="Book Antiqua" pitchFamily="18" charset="0"/>
              </a:rPr>
              <a:t>İçselleştirme, </a:t>
            </a:r>
          </a:p>
          <a:p>
            <a:pPr marL="985838" indent="-271463">
              <a:buFont typeface="Wingdings" panose="05000000000000000000" pitchFamily="2" charset="2"/>
              <a:buChar char="§"/>
            </a:pPr>
            <a:r>
              <a:rPr lang="tr-TR" sz="1800" dirty="0" smtClean="0">
                <a:latin typeface="Book Antiqua" pitchFamily="18" charset="0"/>
              </a:rPr>
              <a:t>Yansıtma, </a:t>
            </a:r>
          </a:p>
          <a:p>
            <a:pPr marL="985838" indent="-271463">
              <a:buFont typeface="Wingdings" panose="05000000000000000000" pitchFamily="2" charset="2"/>
              <a:buChar char="§"/>
            </a:pPr>
            <a:r>
              <a:rPr lang="tr-TR" sz="1800" dirty="0" smtClean="0">
                <a:latin typeface="Book Antiqua" pitchFamily="18" charset="0"/>
              </a:rPr>
              <a:t>Yansıtmalı özdeşim, </a:t>
            </a:r>
          </a:p>
          <a:p>
            <a:pPr marL="985838" indent="-271463">
              <a:buFont typeface="Wingdings" panose="05000000000000000000" pitchFamily="2" charset="2"/>
              <a:buChar char="§"/>
            </a:pPr>
            <a:r>
              <a:rPr lang="tr-TR" sz="1800" dirty="0" smtClean="0">
                <a:latin typeface="Book Antiqua" pitchFamily="18" charset="0"/>
              </a:rPr>
              <a:t>Yadsıma, </a:t>
            </a:r>
          </a:p>
          <a:p>
            <a:pPr marL="985838" indent="-271463">
              <a:buFont typeface="Wingdings" panose="05000000000000000000" pitchFamily="2" charset="2"/>
              <a:buChar char="§"/>
            </a:pPr>
            <a:r>
              <a:rPr lang="tr-TR" sz="1800" dirty="0" err="1" smtClean="0">
                <a:latin typeface="Book Antiqua" pitchFamily="18" charset="0"/>
              </a:rPr>
              <a:t>Ülküleştirme</a:t>
            </a:r>
            <a:r>
              <a:rPr lang="tr-TR" sz="1800" dirty="0" smtClean="0">
                <a:latin typeface="Book Antiqua" pitchFamily="18" charset="0"/>
              </a:rPr>
              <a:t> ve </a:t>
            </a:r>
            <a:r>
              <a:rPr lang="tr-TR" sz="1800" dirty="0" err="1" smtClean="0">
                <a:latin typeface="Book Antiqua" pitchFamily="18" charset="0"/>
              </a:rPr>
              <a:t>tümgüçlülük</a:t>
            </a:r>
            <a:r>
              <a:rPr lang="tr-TR" sz="1800" dirty="0" smtClean="0">
                <a:latin typeface="Book Antiqua" pitchFamily="18" charset="0"/>
              </a:rPr>
              <a:t> gibi ilkel savunmalar kişilik bozukluklarında erişkin yaşa kadar uzamıştır </a:t>
            </a:r>
            <a:endParaRPr lang="en-US"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Başlık 1"/>
          <p:cNvSpPr>
            <a:spLocks noGrp="1"/>
          </p:cNvSpPr>
          <p:nvPr>
            <p:ph type="title" idx="4294967295"/>
          </p:nvPr>
        </p:nvSpPr>
        <p:spPr>
          <a:xfrm>
            <a:off x="683568" y="548680"/>
            <a:ext cx="8229600" cy="1143000"/>
          </a:xfrm>
        </p:spPr>
        <p:txBody>
          <a:bodyPr lIns="0" rIns="0" anchor="ctr"/>
          <a:lstStyle/>
          <a:p>
            <a:r>
              <a:rPr lang="tr-TR" sz="3600" b="1" dirty="0">
                <a:solidFill>
                  <a:schemeClr val="accent6">
                    <a:lumMod val="75000"/>
                  </a:schemeClr>
                </a:solidFill>
                <a:effectLst>
                  <a:outerShdw blurRad="38100" dist="38100" dir="2700000" algn="tl">
                    <a:srgbClr val="000000">
                      <a:alpha val="43137"/>
                    </a:srgbClr>
                  </a:outerShdw>
                </a:effectLst>
                <a:latin typeface="Book Antiqua" pitchFamily="18" charset="0"/>
              </a:rPr>
              <a:t>Bölme (</a:t>
            </a:r>
            <a:r>
              <a:rPr lang="tr-TR" sz="3600" b="1" dirty="0" err="1">
                <a:solidFill>
                  <a:schemeClr val="accent6">
                    <a:lumMod val="75000"/>
                  </a:schemeClr>
                </a:solidFill>
                <a:effectLst>
                  <a:outerShdw blurRad="38100" dist="38100" dir="2700000" algn="tl">
                    <a:srgbClr val="000000">
                      <a:alpha val="43137"/>
                    </a:srgbClr>
                  </a:outerShdw>
                </a:effectLst>
                <a:latin typeface="Book Antiqua" pitchFamily="18" charset="0"/>
              </a:rPr>
              <a:t>splitting</a:t>
            </a:r>
            <a:r>
              <a:rPr lang="tr-TR" sz="3600" b="1" dirty="0">
                <a:solidFill>
                  <a:schemeClr val="accent6">
                    <a:lumMod val="75000"/>
                  </a:schemeClr>
                </a:solidFill>
                <a:effectLst>
                  <a:outerShdw blurRad="38100" dist="38100" dir="2700000" algn="tl">
                    <a:srgbClr val="000000">
                      <a:alpha val="43137"/>
                    </a:srgbClr>
                  </a:outerShdw>
                </a:effectLst>
                <a:latin typeface="Book Antiqua" pitchFamily="18" charset="0"/>
              </a:rPr>
              <a:t>):</a:t>
            </a:r>
            <a:r>
              <a:rPr lang="tr-TR" sz="3600" dirty="0">
                <a:solidFill>
                  <a:schemeClr val="accent6">
                    <a:lumMod val="75000"/>
                  </a:schemeClr>
                </a:solidFill>
                <a:effectLst>
                  <a:outerShdw blurRad="38100" dist="38100" dir="2700000" algn="tl">
                    <a:srgbClr val="000000">
                      <a:alpha val="43137"/>
                    </a:srgbClr>
                  </a:outerShdw>
                </a:effectLst>
                <a:latin typeface="Book Antiqua" pitchFamily="18" charset="0"/>
              </a:rPr>
              <a:t> </a:t>
            </a:r>
            <a:endParaRPr lang="en-US" sz="3600" dirty="0" smtClean="0">
              <a:solidFill>
                <a:schemeClr val="accent6">
                  <a:lumMod val="75000"/>
                </a:schemeClr>
              </a:solidFill>
              <a:effectLst>
                <a:outerShdw blurRad="38100" dist="38100" dir="2700000" algn="tl">
                  <a:srgbClr val="000000">
                    <a:alpha val="43137"/>
                  </a:srgbClr>
                </a:outerShdw>
              </a:effectLst>
            </a:endParaRPr>
          </a:p>
        </p:txBody>
      </p:sp>
      <p:sp>
        <p:nvSpPr>
          <p:cNvPr id="70658" name="İçerik Yer Tutucusu 2"/>
          <p:cNvSpPr>
            <a:spLocks noGrp="1"/>
          </p:cNvSpPr>
          <p:nvPr>
            <p:ph idx="4294967295"/>
          </p:nvPr>
        </p:nvSpPr>
        <p:spPr>
          <a:xfrm>
            <a:off x="457200" y="1828800"/>
            <a:ext cx="8229600" cy="4192488"/>
          </a:xfrm>
        </p:spPr>
        <p:txBody>
          <a:bodyPr lIns="0" rIns="0"/>
          <a:lstStyle/>
          <a:p>
            <a:pPr marL="342900" indent="-273050"/>
            <a:r>
              <a:rPr lang="tr-TR" sz="1800" dirty="0" smtClean="0">
                <a:latin typeface="Book Antiqua" pitchFamily="18" charset="0"/>
              </a:rPr>
              <a:t>Kendilik imgesinin ve dışarıdaki nesnelere yönelik tasarımların tümden iyi ve tümden kötü olarak ikiye ayrılmasıdır. Belli bir kişi ile ilgili duygu ve düşünceler birdenbire ve tamamen öncekinin zıddına dönüşebilir, kendini algılamasında ani değişimler olabilir. </a:t>
            </a:r>
          </a:p>
          <a:p>
            <a:pPr marL="342900" indent="-273050"/>
            <a:endParaRPr lang="tr-TR" sz="1800" dirty="0">
              <a:latin typeface="Book Antiqua" pitchFamily="18" charset="0"/>
            </a:endParaRPr>
          </a:p>
          <a:p>
            <a:pPr marL="342900" indent="-273050"/>
            <a:r>
              <a:rPr lang="tr-TR" sz="1800" dirty="0">
                <a:latin typeface="Book Antiqua" pitchFamily="18" charset="0"/>
              </a:rPr>
              <a:t>Bu mekanizma endişe ve kaygının artmasına engel olmakta ve kişiyi dağılmaktan (</a:t>
            </a:r>
            <a:r>
              <a:rPr lang="tr-TR" sz="1800" dirty="0" err="1">
                <a:latin typeface="Book Antiqua" pitchFamily="18" charset="0"/>
              </a:rPr>
              <a:t>dezorganize</a:t>
            </a:r>
            <a:r>
              <a:rPr lang="tr-TR" sz="1800" dirty="0">
                <a:latin typeface="Book Antiqua" pitchFamily="18" charset="0"/>
              </a:rPr>
              <a:t>) korumaktadır. </a:t>
            </a:r>
            <a:endParaRPr lang="tr-TR" sz="1800" dirty="0" smtClean="0">
              <a:latin typeface="Book Antiqua" pitchFamily="18" charset="0"/>
            </a:endParaRPr>
          </a:p>
          <a:p>
            <a:pPr marL="342900" indent="-273050"/>
            <a:endParaRPr lang="tr-TR" sz="1800" dirty="0">
              <a:latin typeface="Book Antiqua" pitchFamily="18" charset="0"/>
            </a:endParaRPr>
          </a:p>
          <a:p>
            <a:pPr marL="342900" indent="-273050"/>
            <a:r>
              <a:rPr lang="tr-TR" sz="1800" dirty="0" smtClean="0">
                <a:latin typeface="Book Antiqua" pitchFamily="18" charset="0"/>
              </a:rPr>
              <a:t>Bu zıt durumlarla yüzleştirildiğinde hastanın kaygısında artış görülür. </a:t>
            </a:r>
          </a:p>
          <a:p>
            <a:pPr marL="342900" indent="-273050"/>
            <a:endParaRPr lang="tr-TR" sz="1800" dirty="0">
              <a:latin typeface="Book Antiqua" pitchFamily="18" charset="0"/>
            </a:endParaRPr>
          </a:p>
          <a:p>
            <a:pPr marL="342900" indent="-273050"/>
            <a:r>
              <a:rPr lang="tr-TR" sz="1800" dirty="0" smtClean="0">
                <a:latin typeface="Book Antiqua" pitchFamily="18" charset="0"/>
              </a:rPr>
              <a:t>Bu savunmayı kullanan kişiler ikircikliği (</a:t>
            </a:r>
            <a:r>
              <a:rPr lang="tr-TR" sz="1800" dirty="0" err="1" smtClean="0">
                <a:latin typeface="Book Antiqua" pitchFamily="18" charset="0"/>
              </a:rPr>
              <a:t>ambivalans</a:t>
            </a:r>
            <a:r>
              <a:rPr lang="tr-TR" sz="1800" dirty="0" smtClean="0">
                <a:latin typeface="Book Antiqua" pitchFamily="18" charset="0"/>
              </a:rPr>
              <a:t>) yaşayamaz, özsaygıda gelgitler oluşur, öfke, korku, coşku gibi duygular çok yoğun biçimde ortaya çıkar,  karar verme yetisi bozulmuştur</a:t>
            </a:r>
            <a:endParaRPr lang="en-US"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Başlık 1"/>
          <p:cNvSpPr>
            <a:spLocks noGrp="1"/>
          </p:cNvSpPr>
          <p:nvPr>
            <p:ph type="title" idx="4294967295"/>
          </p:nvPr>
        </p:nvSpPr>
        <p:spPr>
          <a:xfrm>
            <a:off x="683568" y="548680"/>
            <a:ext cx="8229600" cy="1143000"/>
          </a:xfrm>
        </p:spPr>
        <p:txBody>
          <a:bodyPr lIns="0" rIns="0" anchor="ctr"/>
          <a:lstStyle/>
          <a:p>
            <a:r>
              <a:rPr lang="tr-TR" sz="3600" b="1" dirty="0">
                <a:solidFill>
                  <a:schemeClr val="accent6">
                    <a:lumMod val="75000"/>
                  </a:schemeClr>
                </a:solidFill>
                <a:effectLst>
                  <a:outerShdw blurRad="38100" dist="38100" dir="2700000" algn="tl">
                    <a:srgbClr val="000000">
                      <a:alpha val="43137"/>
                    </a:srgbClr>
                  </a:outerShdw>
                </a:effectLst>
                <a:latin typeface="Book Antiqua" pitchFamily="18" charset="0"/>
              </a:rPr>
              <a:t>Yadsıma (</a:t>
            </a:r>
            <a:r>
              <a:rPr lang="tr-TR" sz="3600" b="1" dirty="0" err="1">
                <a:solidFill>
                  <a:schemeClr val="accent6">
                    <a:lumMod val="75000"/>
                  </a:schemeClr>
                </a:solidFill>
                <a:effectLst>
                  <a:outerShdw blurRad="38100" dist="38100" dir="2700000" algn="tl">
                    <a:srgbClr val="000000">
                      <a:alpha val="43137"/>
                    </a:srgbClr>
                  </a:outerShdw>
                </a:effectLst>
                <a:latin typeface="Book Antiqua" pitchFamily="18" charset="0"/>
              </a:rPr>
              <a:t>denial</a:t>
            </a:r>
            <a:r>
              <a:rPr lang="tr-TR" sz="3600" b="1" dirty="0">
                <a:solidFill>
                  <a:schemeClr val="accent6">
                    <a:lumMod val="75000"/>
                  </a:schemeClr>
                </a:solidFill>
                <a:effectLst>
                  <a:outerShdw blurRad="38100" dist="38100" dir="2700000" algn="tl">
                    <a:srgbClr val="000000">
                      <a:alpha val="43137"/>
                    </a:srgbClr>
                  </a:outerShdw>
                </a:effectLst>
                <a:latin typeface="Book Antiqua" pitchFamily="18" charset="0"/>
              </a:rPr>
              <a:t>):</a:t>
            </a:r>
            <a:r>
              <a:rPr lang="tr-TR" sz="3600" dirty="0">
                <a:solidFill>
                  <a:schemeClr val="accent6">
                    <a:lumMod val="75000"/>
                  </a:schemeClr>
                </a:solidFill>
                <a:effectLst>
                  <a:outerShdw blurRad="38100" dist="38100" dir="2700000" algn="tl">
                    <a:srgbClr val="000000">
                      <a:alpha val="43137"/>
                    </a:srgbClr>
                  </a:outerShdw>
                </a:effectLst>
                <a:latin typeface="Book Antiqua" pitchFamily="18" charset="0"/>
              </a:rPr>
              <a:t> </a:t>
            </a:r>
            <a:endParaRPr lang="en-US" sz="3600" dirty="0" smtClean="0">
              <a:solidFill>
                <a:schemeClr val="accent6">
                  <a:lumMod val="75000"/>
                </a:schemeClr>
              </a:solidFill>
              <a:effectLst>
                <a:outerShdw blurRad="38100" dist="38100" dir="2700000" algn="tl">
                  <a:srgbClr val="000000">
                    <a:alpha val="43137"/>
                  </a:srgbClr>
                </a:outerShdw>
              </a:effectLst>
            </a:endParaRPr>
          </a:p>
        </p:txBody>
      </p:sp>
      <p:sp>
        <p:nvSpPr>
          <p:cNvPr id="71682" name="İçerik Yer Tutucusu 2"/>
          <p:cNvSpPr>
            <a:spLocks noGrp="1"/>
          </p:cNvSpPr>
          <p:nvPr>
            <p:ph idx="4294967295"/>
          </p:nvPr>
        </p:nvSpPr>
        <p:spPr>
          <a:xfrm>
            <a:off x="457200" y="1828800"/>
            <a:ext cx="8229600" cy="3549650"/>
          </a:xfrm>
        </p:spPr>
        <p:txBody>
          <a:bodyPr lIns="0" rIns="0"/>
          <a:lstStyle/>
          <a:p>
            <a:pPr marL="342900" indent="-273050"/>
            <a:r>
              <a:rPr lang="tr-TR" sz="1800" dirty="0" smtClean="0">
                <a:latin typeface="Book Antiqua" pitchFamily="18" charset="0"/>
              </a:rPr>
              <a:t>Bilincin iki bağımsız duygusal alanının yadsınmasıdır. Bölme savunmasını güçlendiren bir düzenektir. </a:t>
            </a:r>
          </a:p>
          <a:p>
            <a:pPr marL="342900" indent="-273050"/>
            <a:endParaRPr lang="tr-TR" sz="1800" dirty="0">
              <a:latin typeface="Book Antiqua" pitchFamily="18" charset="0"/>
            </a:endParaRPr>
          </a:p>
          <a:p>
            <a:pPr marL="342900" indent="-273050"/>
            <a:r>
              <a:rPr lang="tr-TR" sz="1800" dirty="0" smtClean="0">
                <a:latin typeface="Book Antiqua" pitchFamily="18" charset="0"/>
              </a:rPr>
              <a:t>Kişi belli bir zamanda kendisi ve diğerleri ile ilgili algılama, duygulanım ve düşüncelerinin başka bir zamanda tamamen zıddını yaşayabilir, bu durumun farkında olabilir ancak </a:t>
            </a:r>
            <a:r>
              <a:rPr lang="tr-TR" sz="1800" dirty="0" err="1" smtClean="0">
                <a:latin typeface="Book Antiqua" pitchFamily="18" charset="0"/>
              </a:rPr>
              <a:t>duygulanımsal</a:t>
            </a:r>
            <a:r>
              <a:rPr lang="tr-TR" sz="1800" dirty="0" smtClean="0">
                <a:latin typeface="Book Antiqua" pitchFamily="18" charset="0"/>
              </a:rPr>
              <a:t> olarak uyumlu değildir . </a:t>
            </a:r>
          </a:p>
          <a:p>
            <a:pPr marL="342900" indent="-273050"/>
            <a:endParaRPr lang="tr-TR" sz="1800" dirty="0">
              <a:latin typeface="Book Antiqua" pitchFamily="18" charset="0"/>
            </a:endParaRPr>
          </a:p>
          <a:p>
            <a:pPr marL="342900" indent="-273050"/>
            <a:r>
              <a:rPr lang="tr-TR" sz="1800" b="1" dirty="0" smtClean="0">
                <a:latin typeface="Book Antiqua" pitchFamily="18" charset="0"/>
              </a:rPr>
              <a:t>Ör: </a:t>
            </a:r>
            <a:r>
              <a:rPr lang="tr-TR" sz="1800" dirty="0" smtClean="0">
                <a:latin typeface="Book Antiqua" pitchFamily="18" charset="0"/>
              </a:rPr>
              <a:t>Bir kişiye çok yoğun sevgi ve hayranlık duyguları ifade ederken, başka bir anda ondan nefret ettiğini söyleyebilir, sevgi ve hayranlık o sırada inkar edilmiştir. Hasta bunu hatırlayabilir ancak duyguyu hissetmez. </a:t>
            </a:r>
            <a:endParaRPr lang="en-US"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Başlık 1"/>
          <p:cNvSpPr>
            <a:spLocks noGrp="1"/>
          </p:cNvSpPr>
          <p:nvPr>
            <p:ph type="title" idx="4294967295"/>
          </p:nvPr>
        </p:nvSpPr>
        <p:spPr/>
        <p:txBody>
          <a:bodyPr lIns="0" rIns="0" anchor="ctr"/>
          <a:lstStyle/>
          <a:p>
            <a:r>
              <a:rPr lang="tr-TR" sz="3600" b="1" dirty="0">
                <a:solidFill>
                  <a:schemeClr val="accent6">
                    <a:lumMod val="75000"/>
                  </a:schemeClr>
                </a:solidFill>
                <a:effectLst>
                  <a:outerShdw blurRad="38100" dist="38100" dir="2700000" algn="tl">
                    <a:srgbClr val="000000">
                      <a:alpha val="43137"/>
                    </a:srgbClr>
                  </a:outerShdw>
                </a:effectLst>
                <a:latin typeface="Book Antiqua" pitchFamily="18" charset="0"/>
              </a:rPr>
              <a:t>Yansıtmalı özdeşleşme </a:t>
            </a:r>
            <a:r>
              <a:rPr lang="tr-TR" sz="2000" b="1" dirty="0">
                <a:solidFill>
                  <a:schemeClr val="accent6">
                    <a:lumMod val="75000"/>
                  </a:schemeClr>
                </a:solidFill>
                <a:effectLst>
                  <a:outerShdw blurRad="38100" dist="38100" dir="2700000" algn="tl">
                    <a:srgbClr val="000000">
                      <a:alpha val="43137"/>
                    </a:srgbClr>
                  </a:outerShdw>
                </a:effectLst>
                <a:latin typeface="Book Antiqua" pitchFamily="18" charset="0"/>
              </a:rPr>
              <a:t>(</a:t>
            </a:r>
            <a:r>
              <a:rPr lang="tr-TR" sz="2000" b="1" dirty="0" err="1">
                <a:solidFill>
                  <a:schemeClr val="accent6">
                    <a:lumMod val="75000"/>
                  </a:schemeClr>
                </a:solidFill>
                <a:effectLst>
                  <a:outerShdw blurRad="38100" dist="38100" dir="2700000" algn="tl">
                    <a:srgbClr val="000000">
                      <a:alpha val="43137"/>
                    </a:srgbClr>
                  </a:outerShdw>
                </a:effectLst>
                <a:latin typeface="Book Antiqua" pitchFamily="18" charset="0"/>
              </a:rPr>
              <a:t>projective</a:t>
            </a:r>
            <a:r>
              <a:rPr lang="tr-TR" sz="2000" b="1" dirty="0">
                <a:solidFill>
                  <a:schemeClr val="accent6">
                    <a:lumMod val="75000"/>
                  </a:schemeClr>
                </a:solidFill>
                <a:effectLst>
                  <a:outerShdw blurRad="38100" dist="38100" dir="2700000" algn="tl">
                    <a:srgbClr val="000000">
                      <a:alpha val="43137"/>
                    </a:srgbClr>
                  </a:outerShdw>
                </a:effectLst>
                <a:latin typeface="Book Antiqua" pitchFamily="18" charset="0"/>
              </a:rPr>
              <a:t> </a:t>
            </a:r>
            <a:r>
              <a:rPr lang="tr-TR" sz="2000" b="1" dirty="0" err="1">
                <a:solidFill>
                  <a:schemeClr val="accent6">
                    <a:lumMod val="75000"/>
                  </a:schemeClr>
                </a:solidFill>
                <a:effectLst>
                  <a:outerShdw blurRad="38100" dist="38100" dir="2700000" algn="tl">
                    <a:srgbClr val="000000">
                      <a:alpha val="43137"/>
                    </a:srgbClr>
                  </a:outerShdw>
                </a:effectLst>
                <a:latin typeface="Book Antiqua" pitchFamily="18" charset="0"/>
              </a:rPr>
              <a:t>identification</a:t>
            </a:r>
            <a:r>
              <a:rPr lang="tr-TR" sz="2000" b="1" dirty="0">
                <a:solidFill>
                  <a:schemeClr val="accent6">
                    <a:lumMod val="75000"/>
                  </a:schemeClr>
                </a:solidFill>
                <a:effectLst>
                  <a:outerShdw blurRad="38100" dist="38100" dir="2700000" algn="tl">
                    <a:srgbClr val="000000">
                      <a:alpha val="43137"/>
                    </a:srgbClr>
                  </a:outerShdw>
                </a:effectLst>
                <a:latin typeface="Book Antiqua" pitchFamily="18" charset="0"/>
              </a:rPr>
              <a:t>): </a:t>
            </a:r>
            <a:endParaRPr lang="en-US" sz="2000" dirty="0" smtClean="0">
              <a:solidFill>
                <a:schemeClr val="accent6">
                  <a:lumMod val="75000"/>
                </a:schemeClr>
              </a:solidFill>
              <a:effectLst>
                <a:outerShdw blurRad="38100" dist="38100" dir="2700000" algn="tl">
                  <a:srgbClr val="000000">
                    <a:alpha val="43137"/>
                  </a:srgbClr>
                </a:outerShdw>
              </a:effectLst>
            </a:endParaRPr>
          </a:p>
        </p:txBody>
      </p:sp>
      <p:sp>
        <p:nvSpPr>
          <p:cNvPr id="72706" name="İçerik Yer Tutucusu 2"/>
          <p:cNvSpPr>
            <a:spLocks noGrp="1"/>
          </p:cNvSpPr>
          <p:nvPr>
            <p:ph idx="4294967295"/>
          </p:nvPr>
        </p:nvSpPr>
        <p:spPr>
          <a:xfrm>
            <a:off x="457200" y="1828800"/>
            <a:ext cx="8229600" cy="4480520"/>
          </a:xfrm>
        </p:spPr>
        <p:txBody>
          <a:bodyPr lIns="0" rIns="0"/>
          <a:lstStyle/>
          <a:p>
            <a:pPr marL="342900" indent="-273050">
              <a:lnSpc>
                <a:spcPct val="90000"/>
              </a:lnSpc>
            </a:pPr>
            <a:r>
              <a:rPr lang="tr-TR" sz="1800" dirty="0" smtClean="0">
                <a:latin typeface="Book Antiqua" pitchFamily="18" charset="0"/>
              </a:rPr>
              <a:t>Hem ruhsal alanı hem de insan ilişkileri alanını içeren özellikler taşıyan karma bir savunmadır. Yarım kalan bir savunma gibidir. </a:t>
            </a:r>
          </a:p>
          <a:p>
            <a:pPr marL="342900" indent="-273050">
              <a:lnSpc>
                <a:spcPct val="90000"/>
              </a:lnSpc>
            </a:pPr>
            <a:endParaRPr lang="tr-TR" sz="1800" dirty="0" smtClean="0">
              <a:latin typeface="Book Antiqua" pitchFamily="18" charset="0"/>
            </a:endParaRPr>
          </a:p>
          <a:p>
            <a:pPr marL="342900" indent="-273050">
              <a:lnSpc>
                <a:spcPct val="90000"/>
              </a:lnSpc>
            </a:pPr>
            <a:r>
              <a:rPr lang="tr-TR" sz="1800" dirty="0" smtClean="0">
                <a:latin typeface="Book Antiqua" pitchFamily="18" charset="0"/>
              </a:rPr>
              <a:t>Ağır </a:t>
            </a:r>
            <a:r>
              <a:rPr lang="tr-TR" sz="1800" dirty="0">
                <a:latin typeface="Book Antiqua" pitchFamily="18" charset="0"/>
              </a:rPr>
              <a:t>kişilik bozuklukları bu savunma yoluyla ret edilen, korkulan, istenmeyen kendilik parçalarını dışsal bir nesneye yansıtarak, bu kişiyi kendisine yüklenen şeyle gerçek ilişkide yaşayacak biçimde bilinçdışı yönlendirir ve dışarıda kontrolü sağlar. </a:t>
            </a:r>
            <a:endParaRPr lang="tr-TR" sz="1800" dirty="0" smtClean="0">
              <a:latin typeface="Book Antiqua" pitchFamily="18" charset="0"/>
            </a:endParaRPr>
          </a:p>
          <a:p>
            <a:pPr marL="342900" indent="-273050">
              <a:lnSpc>
                <a:spcPct val="90000"/>
              </a:lnSpc>
            </a:pPr>
            <a:endParaRPr lang="tr-TR" sz="1800" dirty="0">
              <a:latin typeface="Book Antiqua" pitchFamily="18" charset="0"/>
            </a:endParaRPr>
          </a:p>
          <a:p>
            <a:pPr marL="342900" indent="-273050">
              <a:lnSpc>
                <a:spcPct val="90000"/>
              </a:lnSpc>
            </a:pPr>
            <a:r>
              <a:rPr lang="tr-TR" sz="1800" dirty="0" smtClean="0">
                <a:latin typeface="Book Antiqua" pitchFamily="18" charset="0"/>
              </a:rPr>
              <a:t>Olumsuz </a:t>
            </a:r>
            <a:r>
              <a:rPr lang="tr-TR" sz="1800" dirty="0">
                <a:latin typeface="Book Antiqua" pitchFamily="18" charset="0"/>
              </a:rPr>
              <a:t>nitelikler olduğu kadar olumlu niteliklerin de bu yolla dışarıdaki nesnede tutulması sağlanır. </a:t>
            </a:r>
          </a:p>
          <a:p>
            <a:pPr marL="342900" indent="-273050">
              <a:lnSpc>
                <a:spcPct val="90000"/>
              </a:lnSpc>
            </a:pPr>
            <a:endParaRPr lang="tr-TR" sz="1800" b="1" dirty="0" smtClean="0">
              <a:latin typeface="Book Antiqua" pitchFamily="18" charset="0"/>
            </a:endParaRPr>
          </a:p>
          <a:p>
            <a:pPr marL="342900" indent="-273050">
              <a:lnSpc>
                <a:spcPct val="90000"/>
              </a:lnSpc>
            </a:pPr>
            <a:r>
              <a:rPr lang="tr-TR" sz="1800" b="1" dirty="0" smtClean="0">
                <a:latin typeface="Book Antiqua" pitchFamily="18" charset="0"/>
              </a:rPr>
              <a:t>Ör: </a:t>
            </a:r>
            <a:r>
              <a:rPr lang="tr-TR" sz="1800" dirty="0" smtClean="0">
                <a:latin typeface="Book Antiqua" pitchFamily="18" charset="0"/>
              </a:rPr>
              <a:t>Yansıtma mekanizmasında bir kişiden nefret ediliyorsa, o benden nefret ediyor şekline dönüşür, halbuki yansıtmalı özdeşleşmede nefret tamamen yansıtılmaz ve biraz da kişide kalır ve karşıdaki kişinin nefreti kontrol edilmeye çalışılarak ilişki manipüle edilir. </a:t>
            </a:r>
            <a:endParaRPr lang="en-US"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p:cNvSpPr>
          <p:nvPr>
            <p:ph type="title" idx="4294967295"/>
          </p:nvPr>
        </p:nvSpPr>
        <p:spPr>
          <a:xfrm>
            <a:off x="684213" y="836613"/>
            <a:ext cx="8229600" cy="1143000"/>
          </a:xfrm>
        </p:spPr>
        <p:txBody>
          <a:bodyPr lIns="0" rIns="0" anchor="ctr"/>
          <a:lstStyle/>
          <a:p>
            <a:pPr eaLnBrk="1" hangingPunct="1"/>
            <a:r>
              <a:rPr lang="en-US" sz="1800" b="1" u="sng" smtClean="0">
                <a:solidFill>
                  <a:srgbClr val="2A176F"/>
                </a:solidFill>
                <a:latin typeface="Book Antiqua" pitchFamily="18" charset="0"/>
              </a:rPr>
              <a:t>Cloninger ve ark</a:t>
            </a:r>
            <a:r>
              <a:rPr lang="tr-TR" sz="1800" b="1" smtClean="0">
                <a:solidFill>
                  <a:srgbClr val="2A176F"/>
                </a:solidFill>
                <a:latin typeface="Book Antiqua" pitchFamily="18" charset="0"/>
              </a:rPr>
              <a:t>.</a:t>
            </a:r>
            <a:r>
              <a:rPr lang="en-US" sz="1800" b="1" smtClean="0">
                <a:solidFill>
                  <a:srgbClr val="2A176F"/>
                </a:solidFill>
                <a:latin typeface="Book Antiqua" pitchFamily="18" charset="0"/>
              </a:rPr>
              <a:t> </a:t>
            </a:r>
            <a:r>
              <a:rPr lang="tr-TR" sz="1600" smtClean="0">
                <a:latin typeface="Book Antiqua" pitchFamily="18" charset="0"/>
              </a:rPr>
              <a:t>B</a:t>
            </a:r>
            <a:r>
              <a:rPr lang="en-US" sz="1600" smtClean="0">
                <a:latin typeface="Book Antiqua" pitchFamily="18" charset="0"/>
              </a:rPr>
              <a:t>elli nörotransmitterlerin ve bunlarla ilgili genlerin mizaç özellikleri ile bağlantılı olduğunu göstermiş</a:t>
            </a:r>
            <a:r>
              <a:rPr lang="tr-TR" sz="1600" smtClean="0">
                <a:latin typeface="Book Antiqua" pitchFamily="18" charset="0"/>
              </a:rPr>
              <a:t> ve </a:t>
            </a:r>
            <a:r>
              <a:rPr lang="en-US" sz="1600" smtClean="0">
                <a:latin typeface="Book Antiqua" pitchFamily="18" charset="0"/>
              </a:rPr>
              <a:t>dört </a:t>
            </a:r>
            <a:r>
              <a:rPr lang="en-US" sz="1600" b="1" smtClean="0">
                <a:latin typeface="Book Antiqua" pitchFamily="18" charset="0"/>
              </a:rPr>
              <a:t>mizaç</a:t>
            </a:r>
            <a:r>
              <a:rPr lang="en-US" sz="1600" smtClean="0">
                <a:latin typeface="Book Antiqua" pitchFamily="18" charset="0"/>
              </a:rPr>
              <a:t> özelliği tanımlamıştır. </a:t>
            </a:r>
            <a:r>
              <a:rPr lang="tr-TR" sz="1600" smtClean="0">
                <a:latin typeface="Book Antiqua" pitchFamily="18" charset="0"/>
              </a:rPr>
              <a:t/>
            </a:r>
            <a:br>
              <a:rPr lang="tr-TR" sz="1600" smtClean="0">
                <a:latin typeface="Book Antiqua" pitchFamily="18" charset="0"/>
              </a:rPr>
            </a:br>
            <a:r>
              <a:rPr lang="tr-TR" sz="1800" b="1" smtClean="0">
                <a:solidFill>
                  <a:srgbClr val="2A176F"/>
                </a:solidFill>
                <a:latin typeface="Book Antiqua" pitchFamily="18" charset="0"/>
              </a:rPr>
              <a:t/>
            </a:r>
            <a:br>
              <a:rPr lang="tr-TR" sz="1800" b="1" smtClean="0">
                <a:solidFill>
                  <a:srgbClr val="2A176F"/>
                </a:solidFill>
                <a:latin typeface="Book Antiqua" pitchFamily="18" charset="0"/>
              </a:rPr>
            </a:br>
            <a:endParaRPr lang="tr-TR" sz="1800" b="1" smtClean="0">
              <a:solidFill>
                <a:srgbClr val="2A176F"/>
              </a:solidFill>
              <a:latin typeface="Book Antiqua" pitchFamily="18" charset="0"/>
            </a:endParaRPr>
          </a:p>
        </p:txBody>
      </p:sp>
      <p:sp>
        <p:nvSpPr>
          <p:cNvPr id="29698" name="Rectangle 3"/>
          <p:cNvSpPr>
            <a:spLocks noGrp="1"/>
          </p:cNvSpPr>
          <p:nvPr>
            <p:ph type="body" idx="4294967295"/>
          </p:nvPr>
        </p:nvSpPr>
        <p:spPr>
          <a:xfrm>
            <a:off x="251520" y="1700213"/>
            <a:ext cx="7992888" cy="4897139"/>
          </a:xfrm>
        </p:spPr>
        <p:txBody>
          <a:bodyPr lIns="0" rIns="0"/>
          <a:lstStyle/>
          <a:p>
            <a:pPr lvl="1" indent="-450850" eaLnBrk="1" hangingPunct="1"/>
            <a:r>
              <a:rPr lang="en-US" sz="1800" b="1" dirty="0" err="1" smtClean="0">
                <a:latin typeface="Book Antiqua" pitchFamily="18" charset="0"/>
              </a:rPr>
              <a:t>Yenilik</a:t>
            </a:r>
            <a:r>
              <a:rPr lang="en-US" sz="1800" b="1" dirty="0" smtClean="0">
                <a:latin typeface="Book Antiqua" pitchFamily="18" charset="0"/>
              </a:rPr>
              <a:t> </a:t>
            </a:r>
            <a:r>
              <a:rPr lang="en-US" sz="1800" b="1" dirty="0" err="1" smtClean="0">
                <a:latin typeface="Book Antiqua" pitchFamily="18" charset="0"/>
              </a:rPr>
              <a:t>arama</a:t>
            </a:r>
            <a:r>
              <a:rPr lang="en-US" sz="1800" b="1" dirty="0" smtClean="0">
                <a:latin typeface="Book Antiqua" pitchFamily="18" charset="0"/>
              </a:rPr>
              <a:t> (novelty seeking)</a:t>
            </a:r>
            <a:r>
              <a:rPr lang="tr-TR" sz="1800" b="1" dirty="0" smtClean="0">
                <a:latin typeface="Book Antiqua" pitchFamily="18" charset="0"/>
              </a:rPr>
              <a:t> kişilik tipi,</a:t>
            </a:r>
            <a:r>
              <a:rPr lang="tr-TR" sz="1800" dirty="0" smtClean="0">
                <a:latin typeface="Book Antiqua" pitchFamily="18" charset="0"/>
              </a:rPr>
              <a:t> keşfetmeye genetik bir yatkınlık, sık araştırıcı aktivite, </a:t>
            </a:r>
            <a:r>
              <a:rPr lang="tr-TR" sz="1800" dirty="0" err="1" smtClean="0">
                <a:latin typeface="Book Antiqua" pitchFamily="18" charset="0"/>
              </a:rPr>
              <a:t>dürtüsel</a:t>
            </a:r>
            <a:r>
              <a:rPr lang="tr-TR" sz="1800" dirty="0" smtClean="0">
                <a:latin typeface="Book Antiqua" pitchFamily="18" charset="0"/>
              </a:rPr>
              <a:t> karar verme, ödül alma olasılığı belirdiğinde aşırılık ve taşkınlık, çabuk-kolay sinirlenme ve engellenmeden aktif kaçınma gibi özellikleri kapsar. Beyindeki işlevsel durumu gösteren çalışmalar yenilik arama kişiliği ile </a:t>
            </a:r>
            <a:r>
              <a:rPr lang="tr-TR" sz="1800" dirty="0" err="1" smtClean="0">
                <a:latin typeface="Book Antiqua" pitchFamily="18" charset="0"/>
              </a:rPr>
              <a:t>dopamin</a:t>
            </a:r>
            <a:r>
              <a:rPr lang="tr-TR" sz="1800" dirty="0" smtClean="0">
                <a:latin typeface="Book Antiqua" pitchFamily="18" charset="0"/>
              </a:rPr>
              <a:t> düzeyi arasında ilişki,</a:t>
            </a:r>
          </a:p>
          <a:p>
            <a:pPr lvl="1" indent="-450850" eaLnBrk="1" hangingPunct="1"/>
            <a:endParaRPr lang="tr-TR" sz="1800" dirty="0" smtClean="0">
              <a:latin typeface="Book Antiqua" pitchFamily="18" charset="0"/>
            </a:endParaRPr>
          </a:p>
          <a:p>
            <a:pPr lvl="1" indent="-450850" eaLnBrk="1" hangingPunct="1"/>
            <a:r>
              <a:rPr lang="en-US" sz="1800" b="1" dirty="0" err="1" smtClean="0">
                <a:latin typeface="Book Antiqua" pitchFamily="18" charset="0"/>
              </a:rPr>
              <a:t>Zarardan</a:t>
            </a:r>
            <a:r>
              <a:rPr lang="en-US" sz="1800" b="1" dirty="0" smtClean="0">
                <a:latin typeface="Book Antiqua" pitchFamily="18" charset="0"/>
              </a:rPr>
              <a:t> </a:t>
            </a:r>
            <a:r>
              <a:rPr lang="en-US" sz="1800" b="1" dirty="0" err="1" smtClean="0">
                <a:latin typeface="Book Antiqua" pitchFamily="18" charset="0"/>
              </a:rPr>
              <a:t>kaçınma</a:t>
            </a:r>
            <a:r>
              <a:rPr lang="en-US" sz="1800" b="1" dirty="0" smtClean="0">
                <a:latin typeface="Book Antiqua" pitchFamily="18" charset="0"/>
              </a:rPr>
              <a:t> (harm avoidance) </a:t>
            </a:r>
            <a:r>
              <a:rPr lang="tr-TR" sz="1800" b="1" dirty="0" smtClean="0">
                <a:latin typeface="Book Antiqua" pitchFamily="18" charset="0"/>
              </a:rPr>
              <a:t>kişilik tipinde,</a:t>
            </a:r>
            <a:r>
              <a:rPr lang="tr-TR" sz="1800" dirty="0" smtClean="0">
                <a:latin typeface="Book Antiqua" pitchFamily="18" charset="0"/>
              </a:rPr>
              <a:t> yüksek </a:t>
            </a:r>
            <a:r>
              <a:rPr lang="tr-TR" sz="1800" dirty="0" err="1" smtClean="0">
                <a:latin typeface="Book Antiqua" pitchFamily="18" charset="0"/>
              </a:rPr>
              <a:t>serotonerjik</a:t>
            </a:r>
            <a:r>
              <a:rPr lang="tr-TR" sz="1800" dirty="0" smtClean="0">
                <a:latin typeface="Book Antiqua" pitchFamily="18" charset="0"/>
              </a:rPr>
              <a:t> aktivite, </a:t>
            </a:r>
          </a:p>
          <a:p>
            <a:pPr lvl="1" indent="-450850" eaLnBrk="1" hangingPunct="1"/>
            <a:endParaRPr lang="tr-TR" sz="1800" dirty="0" smtClean="0">
              <a:latin typeface="Book Antiqua" pitchFamily="18" charset="0"/>
            </a:endParaRPr>
          </a:p>
          <a:p>
            <a:pPr lvl="1" indent="-450850" eaLnBrk="1" hangingPunct="1"/>
            <a:r>
              <a:rPr lang="en-US" sz="1800" b="1" dirty="0" err="1" smtClean="0">
                <a:latin typeface="Book Antiqua" pitchFamily="18" charset="0"/>
              </a:rPr>
              <a:t>Ödül</a:t>
            </a:r>
            <a:r>
              <a:rPr lang="en-US" sz="1800" b="1" dirty="0" smtClean="0">
                <a:latin typeface="Book Antiqua" pitchFamily="18" charset="0"/>
              </a:rPr>
              <a:t> </a:t>
            </a:r>
            <a:r>
              <a:rPr lang="en-US" sz="1800" b="1" dirty="0" err="1" smtClean="0">
                <a:latin typeface="Book Antiqua" pitchFamily="18" charset="0"/>
              </a:rPr>
              <a:t>bağımlılığı</a:t>
            </a:r>
            <a:r>
              <a:rPr lang="en-US" sz="1800" b="1" dirty="0" smtClean="0">
                <a:latin typeface="Book Antiqua" pitchFamily="18" charset="0"/>
              </a:rPr>
              <a:t> (reward dependence) </a:t>
            </a:r>
            <a:r>
              <a:rPr lang="tr-TR" sz="1800" b="1" dirty="0" smtClean="0">
                <a:latin typeface="Book Antiqua" pitchFamily="18" charset="0"/>
              </a:rPr>
              <a:t>kişilik tipinde</a:t>
            </a:r>
            <a:r>
              <a:rPr lang="tr-TR" sz="1800" dirty="0" smtClean="0">
                <a:latin typeface="Book Antiqua" pitchFamily="18" charset="0"/>
              </a:rPr>
              <a:t>, beyinde </a:t>
            </a:r>
            <a:r>
              <a:rPr lang="tr-TR" sz="1800" dirty="0" err="1" smtClean="0">
                <a:latin typeface="Book Antiqua" pitchFamily="18" charset="0"/>
              </a:rPr>
              <a:t>noradrenalin</a:t>
            </a:r>
            <a:r>
              <a:rPr lang="tr-TR" sz="1800" dirty="0" smtClean="0">
                <a:latin typeface="Book Antiqua" pitchFamily="18" charset="0"/>
              </a:rPr>
              <a:t> artışı,</a:t>
            </a:r>
          </a:p>
          <a:p>
            <a:pPr lvl="1" indent="-450850" eaLnBrk="1" hangingPunct="1"/>
            <a:endParaRPr lang="tr-TR" sz="1800" dirty="0" smtClean="0">
              <a:latin typeface="Book Antiqua" pitchFamily="18" charset="0"/>
            </a:endParaRPr>
          </a:p>
          <a:p>
            <a:pPr lvl="1" indent="-450850" eaLnBrk="1" hangingPunct="1"/>
            <a:r>
              <a:rPr lang="en-US" sz="1800" b="1" dirty="0" err="1" smtClean="0">
                <a:latin typeface="Book Antiqua" pitchFamily="18" charset="0"/>
              </a:rPr>
              <a:t>Sebatkarlık</a:t>
            </a:r>
            <a:r>
              <a:rPr lang="en-US" sz="1800" b="1" dirty="0" smtClean="0">
                <a:latin typeface="Book Antiqua" pitchFamily="18" charset="0"/>
              </a:rPr>
              <a:t> (persistence) </a:t>
            </a:r>
            <a:r>
              <a:rPr lang="tr-TR" sz="1800" b="1" dirty="0" smtClean="0">
                <a:latin typeface="Book Antiqua" pitchFamily="18" charset="0"/>
              </a:rPr>
              <a:t>kişilik tipinde,</a:t>
            </a:r>
            <a:r>
              <a:rPr lang="tr-TR" sz="1800" dirty="0" smtClean="0">
                <a:latin typeface="Book Antiqua" pitchFamily="18" charset="0"/>
              </a:rPr>
              <a:t> sebat eden/ısrarcı kişiliği olanların beyninde ise </a:t>
            </a:r>
            <a:r>
              <a:rPr lang="tr-TR" sz="1800" dirty="0" err="1" smtClean="0">
                <a:latin typeface="Book Antiqua" pitchFamily="18" charset="0"/>
              </a:rPr>
              <a:t>glutamat</a:t>
            </a:r>
            <a:r>
              <a:rPr lang="tr-TR" sz="1800" dirty="0" smtClean="0">
                <a:latin typeface="Book Antiqua" pitchFamily="18" charset="0"/>
              </a:rPr>
              <a:t> artışı tespit edilmiştir.</a:t>
            </a:r>
            <a:r>
              <a:rPr lang="en-US" sz="1800" dirty="0" smtClean="0">
                <a:latin typeface="Book Antiqua" pitchFamily="18" charset="0"/>
              </a:rPr>
              <a:t> </a:t>
            </a:r>
            <a:endParaRPr lang="tr-TR" sz="1800" dirty="0" smtClean="0">
              <a:latin typeface="Book Antiqua" pitchFamily="18" charset="0"/>
            </a:endParaRPr>
          </a:p>
          <a:p>
            <a:pPr lvl="1" indent="-450850" eaLnBrk="1" hangingPunct="1"/>
            <a:endParaRPr lang="tr-TR" sz="1600" dirty="0" smtClean="0">
              <a:latin typeface="Book Antiqua" pitchFamily="18"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Başlık 1"/>
          <p:cNvSpPr>
            <a:spLocks noGrp="1"/>
          </p:cNvSpPr>
          <p:nvPr>
            <p:ph type="title" idx="4294967295"/>
          </p:nvPr>
        </p:nvSpPr>
        <p:spPr/>
        <p:txBody>
          <a:bodyPr lIns="0" rIns="0" anchor="ctr"/>
          <a:lstStyle/>
          <a:p>
            <a:pPr algn="ctr"/>
            <a:r>
              <a:rPr lang="tr-TR" sz="3600" b="1" dirty="0">
                <a:solidFill>
                  <a:schemeClr val="accent6">
                    <a:lumMod val="75000"/>
                  </a:schemeClr>
                </a:solidFill>
                <a:effectLst>
                  <a:outerShdw blurRad="38100" dist="38100" dir="2700000" algn="tl">
                    <a:srgbClr val="000000">
                      <a:alpha val="43137"/>
                    </a:srgbClr>
                  </a:outerShdw>
                </a:effectLst>
                <a:latin typeface="Book Antiqua" pitchFamily="18" charset="0"/>
              </a:rPr>
              <a:t>İlkel yüceltme ve değersizleştirme </a:t>
            </a:r>
            <a:r>
              <a:rPr lang="tr-TR" sz="2000" b="1" dirty="0">
                <a:solidFill>
                  <a:schemeClr val="accent6">
                    <a:lumMod val="75000"/>
                  </a:schemeClr>
                </a:solidFill>
                <a:effectLst>
                  <a:outerShdw blurRad="38100" dist="38100" dir="2700000" algn="tl">
                    <a:srgbClr val="000000">
                      <a:alpha val="43137"/>
                    </a:srgbClr>
                  </a:outerShdw>
                </a:effectLst>
                <a:latin typeface="Book Antiqua" pitchFamily="18" charset="0"/>
              </a:rPr>
              <a:t>(</a:t>
            </a:r>
            <a:r>
              <a:rPr lang="tr-TR" sz="2000" b="1" dirty="0" err="1">
                <a:solidFill>
                  <a:schemeClr val="accent6">
                    <a:lumMod val="75000"/>
                  </a:schemeClr>
                </a:solidFill>
                <a:effectLst>
                  <a:outerShdw blurRad="38100" dist="38100" dir="2700000" algn="tl">
                    <a:srgbClr val="000000">
                      <a:alpha val="43137"/>
                    </a:srgbClr>
                  </a:outerShdw>
                </a:effectLst>
                <a:latin typeface="Book Antiqua" pitchFamily="18" charset="0"/>
              </a:rPr>
              <a:t>primitive</a:t>
            </a:r>
            <a:r>
              <a:rPr lang="tr-TR" sz="2000" b="1" dirty="0">
                <a:solidFill>
                  <a:schemeClr val="accent6">
                    <a:lumMod val="75000"/>
                  </a:schemeClr>
                </a:solidFill>
                <a:effectLst>
                  <a:outerShdw blurRad="38100" dist="38100" dir="2700000" algn="tl">
                    <a:srgbClr val="000000">
                      <a:alpha val="43137"/>
                    </a:srgbClr>
                  </a:outerShdw>
                </a:effectLst>
                <a:latin typeface="Book Antiqua" pitchFamily="18" charset="0"/>
              </a:rPr>
              <a:t> </a:t>
            </a:r>
            <a:r>
              <a:rPr lang="tr-TR" sz="2000" b="1" dirty="0" err="1">
                <a:solidFill>
                  <a:schemeClr val="accent6">
                    <a:lumMod val="75000"/>
                  </a:schemeClr>
                </a:solidFill>
                <a:effectLst>
                  <a:outerShdw blurRad="38100" dist="38100" dir="2700000" algn="tl">
                    <a:srgbClr val="000000">
                      <a:alpha val="43137"/>
                    </a:srgbClr>
                  </a:outerShdw>
                </a:effectLst>
                <a:latin typeface="Book Antiqua" pitchFamily="18" charset="0"/>
              </a:rPr>
              <a:t>idealization</a:t>
            </a:r>
            <a:r>
              <a:rPr lang="tr-TR" sz="2000" b="1" dirty="0">
                <a:solidFill>
                  <a:schemeClr val="accent6">
                    <a:lumMod val="75000"/>
                  </a:schemeClr>
                </a:solidFill>
                <a:effectLst>
                  <a:outerShdw blurRad="38100" dist="38100" dir="2700000" algn="tl">
                    <a:srgbClr val="000000">
                      <a:alpha val="43137"/>
                    </a:srgbClr>
                  </a:outerShdw>
                </a:effectLst>
                <a:latin typeface="Book Antiqua" pitchFamily="18" charset="0"/>
              </a:rPr>
              <a:t> ve </a:t>
            </a:r>
            <a:r>
              <a:rPr lang="tr-TR" sz="2000" b="1" dirty="0" err="1">
                <a:solidFill>
                  <a:schemeClr val="accent6">
                    <a:lumMod val="75000"/>
                  </a:schemeClr>
                </a:solidFill>
                <a:effectLst>
                  <a:outerShdw blurRad="38100" dist="38100" dir="2700000" algn="tl">
                    <a:srgbClr val="000000">
                      <a:alpha val="43137"/>
                    </a:srgbClr>
                  </a:outerShdw>
                </a:effectLst>
                <a:latin typeface="Book Antiqua" pitchFamily="18" charset="0"/>
              </a:rPr>
              <a:t>develüasyon</a:t>
            </a:r>
            <a:r>
              <a:rPr lang="tr-TR" sz="2000" b="1" dirty="0">
                <a:solidFill>
                  <a:schemeClr val="accent6">
                    <a:lumMod val="75000"/>
                  </a:schemeClr>
                </a:solidFill>
                <a:effectLst>
                  <a:outerShdw blurRad="38100" dist="38100" dir="2700000" algn="tl">
                    <a:srgbClr val="000000">
                      <a:alpha val="43137"/>
                    </a:srgbClr>
                  </a:outerShdw>
                </a:effectLst>
                <a:latin typeface="Book Antiqua" pitchFamily="18" charset="0"/>
              </a:rPr>
              <a:t>): </a:t>
            </a:r>
            <a:endParaRPr lang="en-US" sz="2000" dirty="0" smtClean="0">
              <a:solidFill>
                <a:schemeClr val="accent6">
                  <a:lumMod val="75000"/>
                </a:schemeClr>
              </a:solidFill>
              <a:effectLst>
                <a:outerShdw blurRad="38100" dist="38100" dir="2700000" algn="tl">
                  <a:srgbClr val="000000">
                    <a:alpha val="43137"/>
                  </a:srgbClr>
                </a:outerShdw>
              </a:effectLst>
            </a:endParaRPr>
          </a:p>
        </p:txBody>
      </p:sp>
      <p:sp>
        <p:nvSpPr>
          <p:cNvPr id="73730" name="İçerik Yer Tutucusu 2"/>
          <p:cNvSpPr>
            <a:spLocks noGrp="1"/>
          </p:cNvSpPr>
          <p:nvPr>
            <p:ph idx="4294967295"/>
          </p:nvPr>
        </p:nvSpPr>
        <p:spPr>
          <a:xfrm>
            <a:off x="539552" y="1988840"/>
            <a:ext cx="8229600" cy="3549650"/>
          </a:xfrm>
        </p:spPr>
        <p:txBody>
          <a:bodyPr lIns="0" rIns="0"/>
          <a:lstStyle/>
          <a:p>
            <a:pPr marL="342900" indent="-273050"/>
            <a:r>
              <a:rPr lang="tr-TR" sz="1800" dirty="0" smtClean="0">
                <a:latin typeface="Book Antiqua" pitchFamily="18" charset="0"/>
              </a:rPr>
              <a:t>Yapay ve patolojik olarak dış nesnelerin iyi ve kötü nitelikleri abartılmıştır. Gerçekçi olmayan, </a:t>
            </a:r>
            <a:r>
              <a:rPr lang="tr-TR" sz="1800" dirty="0" err="1" smtClean="0">
                <a:latin typeface="Book Antiqua" pitchFamily="18" charset="0"/>
              </a:rPr>
              <a:t>ülküsel</a:t>
            </a:r>
            <a:r>
              <a:rPr lang="tr-TR" sz="1800" dirty="0" smtClean="0">
                <a:latin typeface="Book Antiqua" pitchFamily="18" charset="0"/>
              </a:rPr>
              <a:t>, </a:t>
            </a:r>
            <a:r>
              <a:rPr lang="tr-TR" sz="1800" dirty="0" err="1" smtClean="0">
                <a:latin typeface="Book Antiqua" pitchFamily="18" charset="0"/>
              </a:rPr>
              <a:t>tümgüçlü</a:t>
            </a:r>
            <a:r>
              <a:rPr lang="tr-TR" sz="1800" dirty="0" smtClean="0">
                <a:latin typeface="Book Antiqua" pitchFamily="18" charset="0"/>
              </a:rPr>
              <a:t> ve adeta tanrısal nitelikler atfedilen kişi ile tümden kötüye karşı korunmak için yaratılan kurtarıcı ile bir işbirliği girişimidir. </a:t>
            </a:r>
          </a:p>
          <a:p>
            <a:pPr marL="342900" indent="-273050"/>
            <a:endParaRPr lang="tr-TR" sz="1800" dirty="0">
              <a:latin typeface="Book Antiqua" pitchFamily="18" charset="0"/>
            </a:endParaRPr>
          </a:p>
          <a:p>
            <a:pPr marL="342900" indent="-273050"/>
            <a:r>
              <a:rPr lang="tr-TR" sz="1800" b="1" dirty="0" smtClean="0">
                <a:latin typeface="Book Antiqua" pitchFamily="18" charset="0"/>
              </a:rPr>
              <a:t>Ör: </a:t>
            </a:r>
            <a:r>
              <a:rPr lang="tr-TR" sz="1800" dirty="0" smtClean="0">
                <a:latin typeface="Book Antiqua" pitchFamily="18" charset="0"/>
              </a:rPr>
              <a:t>En sıklıkla hastalar  </a:t>
            </a:r>
            <a:r>
              <a:rPr lang="tr-TR" sz="1800" dirty="0" err="1" smtClean="0">
                <a:latin typeface="Book Antiqua" pitchFamily="18" charset="0"/>
              </a:rPr>
              <a:t>başlangıçta“siz</a:t>
            </a:r>
            <a:r>
              <a:rPr lang="tr-TR" sz="1800" dirty="0" smtClean="0">
                <a:latin typeface="Book Antiqua" pitchFamily="18" charset="0"/>
              </a:rPr>
              <a:t> bir meleksiniz, beni sizden başka anlayan yok” diyerek terapistini yüceltir. Ancak unutulmamalıdır ki, iyi olarak algılanan ilişkiyi korumak üzere yapılan her yüceltmenin arkasından değersizleştirme dönemi gelmektedir</a:t>
            </a:r>
            <a:endParaRPr lang="en-US"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İçerik Yer Tutucusu 2"/>
          <p:cNvSpPr>
            <a:spLocks noGrp="1"/>
          </p:cNvSpPr>
          <p:nvPr>
            <p:ph idx="4294967295"/>
          </p:nvPr>
        </p:nvSpPr>
        <p:spPr>
          <a:xfrm>
            <a:off x="685800" y="765175"/>
            <a:ext cx="7772400" cy="4568825"/>
          </a:xfrm>
        </p:spPr>
        <p:txBody>
          <a:bodyPr lIns="0" rIns="0"/>
          <a:lstStyle/>
          <a:p>
            <a:pPr marL="69850" indent="0">
              <a:lnSpc>
                <a:spcPct val="90000"/>
              </a:lnSpc>
              <a:buNone/>
            </a:pPr>
            <a:r>
              <a:rPr lang="tr-TR" sz="3600" b="1" dirty="0" err="1" smtClean="0">
                <a:solidFill>
                  <a:schemeClr val="accent6">
                    <a:lumMod val="75000"/>
                  </a:schemeClr>
                </a:solidFill>
                <a:effectLst>
                  <a:outerShdw blurRad="38100" dist="38100" dir="2700000" algn="tl">
                    <a:srgbClr val="000000">
                      <a:alpha val="43137"/>
                    </a:srgbClr>
                  </a:outerShdw>
                </a:effectLst>
                <a:latin typeface="Book Antiqua" pitchFamily="18" charset="0"/>
              </a:rPr>
              <a:t>Üstbenlik</a:t>
            </a:r>
            <a:r>
              <a:rPr lang="tr-TR" sz="3600" b="1" dirty="0" smtClean="0">
                <a:solidFill>
                  <a:schemeClr val="accent6">
                    <a:lumMod val="75000"/>
                  </a:schemeClr>
                </a:solidFill>
                <a:effectLst>
                  <a:outerShdw blurRad="38100" dist="38100" dir="2700000" algn="tl">
                    <a:srgbClr val="000000">
                      <a:alpha val="43137"/>
                    </a:srgbClr>
                  </a:outerShdw>
                </a:effectLst>
                <a:latin typeface="Book Antiqua" pitchFamily="18" charset="0"/>
              </a:rPr>
              <a:t> (</a:t>
            </a:r>
            <a:r>
              <a:rPr lang="tr-TR" sz="3600" b="1" dirty="0" err="1" smtClean="0">
                <a:solidFill>
                  <a:schemeClr val="accent6">
                    <a:lumMod val="75000"/>
                  </a:schemeClr>
                </a:solidFill>
                <a:effectLst>
                  <a:outerShdw blurRad="38100" dist="38100" dir="2700000" algn="tl">
                    <a:srgbClr val="000000">
                      <a:alpha val="43137"/>
                    </a:srgbClr>
                  </a:outerShdw>
                </a:effectLst>
                <a:latin typeface="Book Antiqua" pitchFamily="18" charset="0"/>
              </a:rPr>
              <a:t>süperogo</a:t>
            </a:r>
            <a:r>
              <a:rPr lang="tr-TR" sz="3600" b="1" dirty="0" smtClean="0">
                <a:solidFill>
                  <a:schemeClr val="accent6">
                    <a:lumMod val="75000"/>
                  </a:schemeClr>
                </a:solidFill>
                <a:effectLst>
                  <a:outerShdw blurRad="38100" dist="38100" dir="2700000" algn="tl">
                    <a:srgbClr val="000000">
                      <a:alpha val="43137"/>
                    </a:srgbClr>
                  </a:outerShdw>
                </a:effectLst>
                <a:latin typeface="Book Antiqua" pitchFamily="18" charset="0"/>
              </a:rPr>
              <a:t>) Yetersizliği: </a:t>
            </a:r>
          </a:p>
          <a:p>
            <a:pPr marL="342900" indent="-273050">
              <a:lnSpc>
                <a:spcPct val="90000"/>
              </a:lnSpc>
            </a:pPr>
            <a:endParaRPr lang="tr-TR" sz="3600" b="1" dirty="0">
              <a:solidFill>
                <a:schemeClr val="accent6">
                  <a:lumMod val="75000"/>
                </a:schemeClr>
              </a:solidFill>
              <a:latin typeface="Book Antiqua" pitchFamily="18" charset="0"/>
            </a:endParaRPr>
          </a:p>
          <a:p>
            <a:pPr marL="69850" indent="0">
              <a:lnSpc>
                <a:spcPct val="150000"/>
              </a:lnSpc>
              <a:buNone/>
            </a:pPr>
            <a:r>
              <a:rPr lang="tr-TR" sz="1800" dirty="0" err="1" smtClean="0">
                <a:latin typeface="Book Antiqua" pitchFamily="18" charset="0"/>
              </a:rPr>
              <a:t>Üstbenlik</a:t>
            </a:r>
            <a:r>
              <a:rPr lang="tr-TR" sz="1800" dirty="0" smtClean="0">
                <a:latin typeface="Book Antiqua" pitchFamily="18" charset="0"/>
              </a:rPr>
              <a:t>, bir kişinin yaşamını ahlaki değerlere göre düzenleme, başkalarını sömürme, kendi çıkarları için kullanma ve başkalarına kötü davranmadan sakınma düzeyini gösteren, dışsal denetim olmadığı zamanlarda bile dürüstlüğü ve ahlaki bütünlüğü sağlayan bir ruhsal yapıdır. </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55576" y="1988840"/>
            <a:ext cx="7416824" cy="3831818"/>
          </a:xfrm>
          <a:prstGeom prst="rect">
            <a:avLst/>
          </a:prstGeom>
        </p:spPr>
        <p:txBody>
          <a:bodyPr wrap="square">
            <a:spAutoFit/>
          </a:bodyPr>
          <a:lstStyle/>
          <a:p>
            <a:pPr marL="85725">
              <a:lnSpc>
                <a:spcPct val="90000"/>
              </a:lnSpc>
            </a:pPr>
            <a:r>
              <a:rPr lang="tr-TR" dirty="0"/>
              <a:t>Bu hastalar kendilerini ve diğerlerini sürekli biçimde değişken algılar. </a:t>
            </a:r>
            <a:endParaRPr lang="tr-TR" dirty="0" smtClean="0"/>
          </a:p>
          <a:p>
            <a:pPr marL="85725">
              <a:lnSpc>
                <a:spcPct val="90000"/>
              </a:lnSpc>
            </a:pPr>
            <a:endParaRPr lang="tr-TR" dirty="0"/>
          </a:p>
          <a:p>
            <a:pPr marL="85725">
              <a:lnSpc>
                <a:spcPct val="90000"/>
              </a:lnSpc>
            </a:pPr>
            <a:r>
              <a:rPr lang="tr-TR" dirty="0" smtClean="0"/>
              <a:t>Farklı </a:t>
            </a:r>
            <a:r>
              <a:rPr lang="tr-TR" dirty="0"/>
              <a:t>nitelikte kişilerle ilişkiler kurarlar. </a:t>
            </a:r>
            <a:endParaRPr lang="tr-TR" dirty="0" smtClean="0"/>
          </a:p>
          <a:p>
            <a:pPr marL="85725">
              <a:lnSpc>
                <a:spcPct val="90000"/>
              </a:lnSpc>
            </a:pPr>
            <a:endParaRPr lang="tr-TR" dirty="0"/>
          </a:p>
          <a:p>
            <a:pPr marL="85725">
              <a:lnSpc>
                <a:spcPct val="90000"/>
              </a:lnSpc>
            </a:pPr>
            <a:r>
              <a:rPr lang="tr-TR" dirty="0" smtClean="0"/>
              <a:t>Bir </a:t>
            </a:r>
            <a:r>
              <a:rPr lang="tr-TR" dirty="0"/>
              <a:t>gün son derece frapan giyinen ve kendisini seksi hisseden bir hasta başka bir zaman son derece ahlakçı olabilir ve ona uygun giyinebilir</a:t>
            </a:r>
            <a:r>
              <a:rPr lang="tr-TR" dirty="0" smtClean="0"/>
              <a:t>.</a:t>
            </a:r>
          </a:p>
          <a:p>
            <a:pPr marL="85725">
              <a:lnSpc>
                <a:spcPct val="90000"/>
              </a:lnSpc>
            </a:pPr>
            <a:endParaRPr lang="tr-TR" b="1" dirty="0" smtClean="0"/>
          </a:p>
          <a:p>
            <a:pPr marL="85725">
              <a:lnSpc>
                <a:spcPct val="90000"/>
              </a:lnSpc>
            </a:pPr>
            <a:r>
              <a:rPr lang="tr-TR" b="1" dirty="0" smtClean="0"/>
              <a:t>Ör</a:t>
            </a:r>
            <a:r>
              <a:rPr lang="tr-TR" b="1" dirty="0"/>
              <a:t>: </a:t>
            </a:r>
            <a:r>
              <a:rPr lang="tr-TR" dirty="0" err="1"/>
              <a:t>Borderline</a:t>
            </a:r>
            <a:r>
              <a:rPr lang="tr-TR" dirty="0"/>
              <a:t> </a:t>
            </a:r>
            <a:r>
              <a:rPr lang="tr-TR" dirty="0" err="1"/>
              <a:t>kb</a:t>
            </a:r>
            <a:r>
              <a:rPr lang="tr-TR" dirty="0"/>
              <a:t> gösteren bir kadın hasta, büyük bir </a:t>
            </a:r>
            <a:r>
              <a:rPr lang="tr-TR" dirty="0" err="1"/>
              <a:t>çoşku</a:t>
            </a:r>
            <a:r>
              <a:rPr lang="tr-TR" dirty="0"/>
              <a:t> ve istekle üst kolunun tamamını kaplayan “kırmızı gül ve kılıç deseni içeren” bir dövme yaptırmış, bir hafta sonra büyük bir utançla dövmeyi saklamaya ve sildirmek için yollar aramaya başlamıştır. </a:t>
            </a:r>
            <a:endParaRPr lang="tr-TR" dirty="0" smtClean="0"/>
          </a:p>
          <a:p>
            <a:pPr marL="85725">
              <a:lnSpc>
                <a:spcPct val="90000"/>
              </a:lnSpc>
            </a:pPr>
            <a:endParaRPr lang="tr-TR" dirty="0"/>
          </a:p>
          <a:p>
            <a:pPr marL="85725">
              <a:lnSpc>
                <a:spcPct val="90000"/>
              </a:lnSpc>
            </a:pPr>
            <a:r>
              <a:rPr lang="tr-TR" dirty="0" smtClean="0"/>
              <a:t>Bu </a:t>
            </a:r>
            <a:r>
              <a:rPr lang="tr-TR" dirty="0"/>
              <a:t>kişi kimdir? Hanım hanımcık bir kız mı, aile ve içinde yaşadığı çevreye meydan okuyan bir isyankar mı? </a:t>
            </a:r>
            <a:endParaRPr lang="en-US" dirty="0"/>
          </a:p>
        </p:txBody>
      </p:sp>
    </p:spTree>
    <p:extLst>
      <p:ext uri="{BB962C8B-B14F-4D97-AF65-F5344CB8AC3E}">
        <p14:creationId xmlns:p14="http://schemas.microsoft.com/office/powerpoint/2010/main" xmlns="" val="122694754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50429" y="908720"/>
            <a:ext cx="7992888" cy="5826210"/>
          </a:xfrm>
          <a:prstGeom prst="rect">
            <a:avLst/>
          </a:prstGeom>
        </p:spPr>
        <p:txBody>
          <a:bodyPr wrap="square">
            <a:spAutoFit/>
          </a:bodyPr>
          <a:lstStyle/>
          <a:p>
            <a:pPr marL="85725" indent="-15875">
              <a:lnSpc>
                <a:spcPct val="90000"/>
              </a:lnSpc>
            </a:pPr>
            <a:r>
              <a:rPr lang="tr-TR" b="1" dirty="0">
                <a:solidFill>
                  <a:schemeClr val="accent6">
                    <a:lumMod val="75000"/>
                  </a:schemeClr>
                </a:solidFill>
              </a:rPr>
              <a:t>Ağır kişilik bozukluğu gösteren hastalarda ciddi </a:t>
            </a:r>
            <a:r>
              <a:rPr lang="tr-TR" b="1" dirty="0" err="1">
                <a:solidFill>
                  <a:schemeClr val="accent6">
                    <a:lumMod val="75000"/>
                  </a:schemeClr>
                </a:solidFill>
              </a:rPr>
              <a:t>üstbenlik</a:t>
            </a:r>
            <a:r>
              <a:rPr lang="tr-TR" b="1" dirty="0">
                <a:solidFill>
                  <a:schemeClr val="accent6">
                    <a:lumMod val="75000"/>
                  </a:schemeClr>
                </a:solidFill>
              </a:rPr>
              <a:t> kusurları görülmektedir. </a:t>
            </a:r>
            <a:endParaRPr lang="tr-TR" b="1" dirty="0" smtClean="0">
              <a:solidFill>
                <a:schemeClr val="accent6">
                  <a:lumMod val="75000"/>
                </a:schemeClr>
              </a:solidFill>
            </a:endParaRPr>
          </a:p>
          <a:p>
            <a:pPr marL="85725" indent="-15875">
              <a:lnSpc>
                <a:spcPct val="90000"/>
              </a:lnSpc>
            </a:pPr>
            <a:endParaRPr lang="tr-TR" dirty="0"/>
          </a:p>
          <a:p>
            <a:pPr marL="85725" indent="-15875">
              <a:lnSpc>
                <a:spcPct val="90000"/>
              </a:lnSpc>
            </a:pPr>
            <a:endParaRPr lang="tr-TR" dirty="0" smtClean="0"/>
          </a:p>
          <a:p>
            <a:pPr marL="355600" indent="-285750">
              <a:lnSpc>
                <a:spcPct val="90000"/>
              </a:lnSpc>
              <a:buFont typeface="Arial" panose="020B0604020202020204" pitchFamily="34" charset="0"/>
              <a:buChar char="•"/>
            </a:pPr>
            <a:r>
              <a:rPr lang="tr-TR" dirty="0" smtClean="0"/>
              <a:t>En </a:t>
            </a:r>
            <a:r>
              <a:rPr lang="tr-TR" dirty="0"/>
              <a:t>ağır </a:t>
            </a:r>
            <a:r>
              <a:rPr lang="tr-TR" dirty="0" err="1"/>
              <a:t>üstbenlik</a:t>
            </a:r>
            <a:r>
              <a:rPr lang="tr-TR" dirty="0"/>
              <a:t> yetersizliği </a:t>
            </a:r>
            <a:r>
              <a:rPr lang="tr-TR" dirty="0" err="1"/>
              <a:t>antisosyal</a:t>
            </a:r>
            <a:r>
              <a:rPr lang="tr-TR" dirty="0"/>
              <a:t> KB görülür. </a:t>
            </a:r>
            <a:endParaRPr lang="tr-TR" dirty="0" smtClean="0"/>
          </a:p>
          <a:p>
            <a:pPr marL="355600" indent="-285750">
              <a:lnSpc>
                <a:spcPct val="90000"/>
              </a:lnSpc>
              <a:buFont typeface="Arial" panose="020B0604020202020204" pitchFamily="34" charset="0"/>
              <a:buChar char="•"/>
            </a:pPr>
            <a:endParaRPr lang="tr-TR" dirty="0"/>
          </a:p>
          <a:p>
            <a:pPr marL="355600" indent="-285750">
              <a:lnSpc>
                <a:spcPct val="90000"/>
              </a:lnSpc>
              <a:buFont typeface="Arial" panose="020B0604020202020204" pitchFamily="34" charset="0"/>
              <a:buChar char="•"/>
            </a:pPr>
            <a:r>
              <a:rPr lang="tr-TR" dirty="0" err="1"/>
              <a:t>Narsisistik</a:t>
            </a:r>
            <a:r>
              <a:rPr lang="tr-TR" dirty="0"/>
              <a:t> yapılarda da kişiler kendi çıkarları söz konusu olduğunda hemen değişebilir, </a:t>
            </a:r>
            <a:endParaRPr lang="tr-TR" dirty="0" smtClean="0"/>
          </a:p>
          <a:p>
            <a:pPr marL="355600" indent="-285750">
              <a:lnSpc>
                <a:spcPct val="90000"/>
              </a:lnSpc>
              <a:buFont typeface="Arial" panose="020B0604020202020204" pitchFamily="34" charset="0"/>
              <a:buChar char="•"/>
            </a:pPr>
            <a:endParaRPr lang="tr-TR" dirty="0"/>
          </a:p>
          <a:p>
            <a:pPr marL="355600" indent="-285750">
              <a:lnSpc>
                <a:spcPct val="90000"/>
              </a:lnSpc>
              <a:buFont typeface="Arial" panose="020B0604020202020204" pitchFamily="34" charset="0"/>
              <a:buChar char="•"/>
            </a:pPr>
            <a:r>
              <a:rPr lang="tr-TR" dirty="0"/>
              <a:t>S</a:t>
            </a:r>
            <a:r>
              <a:rPr lang="tr-TR" dirty="0" smtClean="0"/>
              <a:t>ınır </a:t>
            </a:r>
            <a:r>
              <a:rPr lang="tr-TR" dirty="0"/>
              <a:t>kişilik sorunu olan bireyler ise çok çeşitli ahlaki </a:t>
            </a:r>
            <a:r>
              <a:rPr lang="tr-TR" dirty="0" err="1"/>
              <a:t>ölçütlü</a:t>
            </a:r>
            <a:r>
              <a:rPr lang="tr-TR" dirty="0"/>
              <a:t> bir yapı gösterirler. Sömürme, yalan söyleme, çalma, asalak gibi davranma, </a:t>
            </a:r>
            <a:r>
              <a:rPr lang="tr-TR" dirty="0" err="1"/>
              <a:t>dürtüsel</a:t>
            </a:r>
            <a:r>
              <a:rPr lang="tr-TR" dirty="0"/>
              <a:t> suça yönelik davranışlarda bulunma sık görülür. Bu hastalar eleştirildiklerinde davranışlarının kötü olduğunu değil kendilerinin kötü olduğunu hissederler ve kendi değerlerini arttırmaya çalışırlar. </a:t>
            </a:r>
            <a:endParaRPr lang="tr-TR" dirty="0" smtClean="0"/>
          </a:p>
          <a:p>
            <a:pPr marL="355600" indent="-285750">
              <a:lnSpc>
                <a:spcPct val="90000"/>
              </a:lnSpc>
              <a:buFont typeface="Arial" panose="020B0604020202020204" pitchFamily="34" charset="0"/>
              <a:buChar char="•"/>
            </a:pPr>
            <a:endParaRPr lang="tr-TR" dirty="0"/>
          </a:p>
          <a:p>
            <a:pPr marL="355600" indent="-285750">
              <a:lnSpc>
                <a:spcPct val="90000"/>
              </a:lnSpc>
              <a:buFont typeface="Arial" panose="020B0604020202020204" pitchFamily="34" charset="0"/>
              <a:buChar char="•"/>
            </a:pPr>
            <a:r>
              <a:rPr lang="tr-TR" dirty="0" err="1"/>
              <a:t>Histriyonik</a:t>
            </a:r>
            <a:r>
              <a:rPr lang="tr-TR" dirty="0"/>
              <a:t> kişilerde, edilgin suça yatkınlık, sömürme ve rastgele cinsel davranışlar, </a:t>
            </a:r>
            <a:endParaRPr lang="tr-TR" dirty="0" smtClean="0"/>
          </a:p>
          <a:p>
            <a:pPr marL="355600" indent="-285750">
              <a:lnSpc>
                <a:spcPct val="90000"/>
              </a:lnSpc>
              <a:buFont typeface="Arial" panose="020B0604020202020204" pitchFamily="34" charset="0"/>
              <a:buChar char="•"/>
            </a:pPr>
            <a:endParaRPr lang="tr-TR" dirty="0"/>
          </a:p>
          <a:p>
            <a:pPr marL="355600" indent="-285750">
              <a:lnSpc>
                <a:spcPct val="90000"/>
              </a:lnSpc>
              <a:buFont typeface="Arial" panose="020B0604020202020204" pitchFamily="34" charset="0"/>
              <a:buChar char="•"/>
            </a:pPr>
            <a:r>
              <a:rPr lang="tr-TR" dirty="0" err="1" smtClean="0"/>
              <a:t>Şizoid</a:t>
            </a:r>
            <a:r>
              <a:rPr lang="tr-TR" dirty="0" smtClean="0"/>
              <a:t> </a:t>
            </a:r>
            <a:r>
              <a:rPr lang="tr-TR" dirty="0"/>
              <a:t>kişilerde, yardımseverlik ile ahlaksızca davranışlar arasında gelgitler, </a:t>
            </a:r>
            <a:endParaRPr lang="tr-TR" dirty="0" smtClean="0"/>
          </a:p>
          <a:p>
            <a:pPr marL="355600" indent="-285750">
              <a:lnSpc>
                <a:spcPct val="90000"/>
              </a:lnSpc>
              <a:buFont typeface="Arial" panose="020B0604020202020204" pitchFamily="34" charset="0"/>
              <a:buChar char="•"/>
            </a:pPr>
            <a:endParaRPr lang="tr-TR" dirty="0" smtClean="0"/>
          </a:p>
          <a:p>
            <a:pPr marL="355600" indent="-285750">
              <a:lnSpc>
                <a:spcPct val="90000"/>
              </a:lnSpc>
              <a:buFont typeface="Arial" panose="020B0604020202020204" pitchFamily="34" charset="0"/>
              <a:buChar char="•"/>
            </a:pPr>
            <a:r>
              <a:rPr lang="tr-TR" dirty="0" err="1" smtClean="0"/>
              <a:t>Paranoid</a:t>
            </a:r>
            <a:r>
              <a:rPr lang="tr-TR" dirty="0" smtClean="0"/>
              <a:t> </a:t>
            </a:r>
            <a:r>
              <a:rPr lang="tr-TR" dirty="0"/>
              <a:t>kişilerde ise, yalan söyleme ve arkadan vurma önemli </a:t>
            </a:r>
            <a:r>
              <a:rPr lang="tr-TR" dirty="0" err="1"/>
              <a:t>üstbenlik</a:t>
            </a:r>
            <a:r>
              <a:rPr lang="tr-TR" dirty="0"/>
              <a:t> kusurları olarak görülür </a:t>
            </a:r>
            <a:endParaRPr lang="en-US" dirty="0"/>
          </a:p>
        </p:txBody>
      </p:sp>
    </p:spTree>
    <p:extLst>
      <p:ext uri="{BB962C8B-B14F-4D97-AF65-F5344CB8AC3E}">
        <p14:creationId xmlns:p14="http://schemas.microsoft.com/office/powerpoint/2010/main" xmlns="" val="346751610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İçerik Yer Tutucusu 2"/>
          <p:cNvSpPr>
            <a:spLocks noGrp="1"/>
          </p:cNvSpPr>
          <p:nvPr>
            <p:ph idx="4294967295"/>
          </p:nvPr>
        </p:nvSpPr>
        <p:spPr>
          <a:xfrm>
            <a:off x="685800" y="836613"/>
            <a:ext cx="7772400" cy="4497387"/>
          </a:xfrm>
        </p:spPr>
        <p:txBody>
          <a:bodyPr lIns="0" rIns="0"/>
          <a:lstStyle/>
          <a:p>
            <a:pPr marL="69850" indent="0">
              <a:lnSpc>
                <a:spcPct val="90000"/>
              </a:lnSpc>
              <a:buNone/>
            </a:pPr>
            <a:r>
              <a:rPr lang="tr-TR" sz="3600" b="1" dirty="0" smtClean="0">
                <a:solidFill>
                  <a:schemeClr val="accent6">
                    <a:lumMod val="75000"/>
                  </a:schemeClr>
                </a:solidFill>
                <a:effectLst>
                  <a:outerShdw blurRad="38100" dist="38100" dir="2700000" algn="tl">
                    <a:srgbClr val="000000">
                      <a:alpha val="43137"/>
                    </a:srgbClr>
                  </a:outerShdw>
                </a:effectLst>
                <a:latin typeface="Book Antiqua" pitchFamily="18" charset="0"/>
              </a:rPr>
              <a:t>Kimlik Dağılması: </a:t>
            </a:r>
          </a:p>
          <a:p>
            <a:pPr marL="342900" indent="-273050">
              <a:lnSpc>
                <a:spcPct val="90000"/>
              </a:lnSpc>
            </a:pPr>
            <a:endParaRPr lang="tr-TR" sz="3600" b="1" dirty="0">
              <a:solidFill>
                <a:schemeClr val="accent6">
                  <a:lumMod val="75000"/>
                </a:schemeClr>
              </a:solidFill>
              <a:effectLst>
                <a:outerShdw blurRad="38100" dist="38100" dir="2700000" algn="tl">
                  <a:srgbClr val="000000">
                    <a:alpha val="43137"/>
                  </a:srgbClr>
                </a:outerShdw>
              </a:effectLst>
              <a:latin typeface="Book Antiqua" pitchFamily="18" charset="0"/>
            </a:endParaRPr>
          </a:p>
          <a:p>
            <a:pPr marL="342900" indent="-273050"/>
            <a:r>
              <a:rPr lang="tr-TR" sz="1800" dirty="0" smtClean="0">
                <a:latin typeface="Book Antiqua" pitchFamily="18" charset="0"/>
              </a:rPr>
              <a:t>Kimlik dağılması değişik derecelerde olmak üzere tüm ağır kişilik bozukluklarında görülür. Kimlik dağılmasının temel belirtileri; çelişen karakter özellikleri, zamansal kopukluk, içtenlik yoksunluğu, derin beden imgesi bozuklukları, boşluk duyguları, cinsiyetinden hoşnutsuzluk, aşırı etnik ve ahlaki tutarsızlıklarla kendini gösterir. Kimlik dağılması ağır bir psikopatolojiye işaret etmektedir. </a:t>
            </a:r>
          </a:p>
          <a:p>
            <a:pPr marL="342900" indent="-273050"/>
            <a:endParaRPr lang="tr-TR" sz="1800" dirty="0" smtClean="0">
              <a:latin typeface="Book Antiqua" pitchFamily="18" charset="0"/>
            </a:endParaRPr>
          </a:p>
          <a:p>
            <a:pPr marL="342900" indent="-273050"/>
            <a:r>
              <a:rPr lang="tr-TR" sz="1800" dirty="0" err="1" smtClean="0">
                <a:latin typeface="Book Antiqua" pitchFamily="18" charset="0"/>
              </a:rPr>
              <a:t>Kernberg</a:t>
            </a:r>
            <a:r>
              <a:rPr lang="tr-TR" sz="1800" dirty="0" smtClean="0">
                <a:latin typeface="Book Antiqua" pitchFamily="18" charset="0"/>
              </a:rPr>
              <a:t>, kimlik dağılmasını, başarısız bir ayrılma-bireyleşme sürecinin, çözümlenmemiş </a:t>
            </a:r>
            <a:r>
              <a:rPr lang="tr-TR" sz="1800" dirty="0" err="1" smtClean="0">
                <a:latin typeface="Book Antiqua" pitchFamily="18" charset="0"/>
              </a:rPr>
              <a:t>ödipal</a:t>
            </a:r>
            <a:r>
              <a:rPr lang="tr-TR" sz="1800" dirty="0" smtClean="0">
                <a:latin typeface="Book Antiqua" pitchFamily="18" charset="0"/>
              </a:rPr>
              <a:t> karmaşanın ve ergenlik döneminde, önceki </a:t>
            </a:r>
            <a:r>
              <a:rPr lang="tr-TR" sz="1800" dirty="0" err="1" smtClean="0">
                <a:latin typeface="Book Antiqua" pitchFamily="18" charset="0"/>
              </a:rPr>
              <a:t>özdeşimlerini</a:t>
            </a:r>
            <a:r>
              <a:rPr lang="tr-TR" sz="1800" dirty="0" smtClean="0">
                <a:latin typeface="Book Antiqua" pitchFamily="18" charset="0"/>
              </a:rPr>
              <a:t>, birleşmiş, kalıcı ve tutarlı bir kendilik tasarımları şeklinde bütünleştirmeyi başaramamanın bir sonucu olarak görür. </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İçerik Yer Tutucusu 2"/>
          <p:cNvSpPr>
            <a:spLocks noGrp="1"/>
          </p:cNvSpPr>
          <p:nvPr>
            <p:ph idx="4294967295"/>
          </p:nvPr>
        </p:nvSpPr>
        <p:spPr>
          <a:xfrm>
            <a:off x="684213" y="908050"/>
            <a:ext cx="7772400" cy="4321175"/>
          </a:xfrm>
        </p:spPr>
        <p:txBody>
          <a:bodyPr lIns="0" rIns="0"/>
          <a:lstStyle/>
          <a:p>
            <a:pPr marL="69850" indent="0">
              <a:buNone/>
            </a:pPr>
            <a:r>
              <a:rPr lang="tr-TR" sz="3600" b="1" dirty="0" smtClean="0">
                <a:solidFill>
                  <a:schemeClr val="accent6">
                    <a:lumMod val="75000"/>
                  </a:schemeClr>
                </a:solidFill>
                <a:effectLst>
                  <a:outerShdw blurRad="38100" dist="38100" dir="2700000" algn="tl">
                    <a:srgbClr val="000000">
                      <a:alpha val="43137"/>
                    </a:srgbClr>
                  </a:outerShdw>
                </a:effectLst>
                <a:latin typeface="Book Antiqua" pitchFamily="18" charset="0"/>
              </a:rPr>
              <a:t>Haset: </a:t>
            </a:r>
          </a:p>
          <a:p>
            <a:pPr marL="342900" indent="-273050"/>
            <a:endParaRPr lang="tr-TR" sz="1600" b="1" dirty="0">
              <a:latin typeface="Book Antiqua" pitchFamily="18" charset="0"/>
            </a:endParaRPr>
          </a:p>
          <a:p>
            <a:pPr marL="342900" indent="-273050"/>
            <a:r>
              <a:rPr lang="tr-TR" sz="1800" dirty="0" smtClean="0">
                <a:latin typeface="Book Antiqua" pitchFamily="18" charset="0"/>
              </a:rPr>
              <a:t>Ağır kişilik bozukluklarının psikopatolojisinde </a:t>
            </a:r>
            <a:r>
              <a:rPr lang="tr-TR" sz="1800" dirty="0" err="1" smtClean="0">
                <a:latin typeface="Book Antiqua" pitchFamily="18" charset="0"/>
              </a:rPr>
              <a:t>hasetin</a:t>
            </a:r>
            <a:r>
              <a:rPr lang="tr-TR" sz="1800" dirty="0" smtClean="0">
                <a:latin typeface="Book Antiqua" pitchFamily="18" charset="0"/>
              </a:rPr>
              <a:t> önemli bir rolü vardır. </a:t>
            </a:r>
            <a:r>
              <a:rPr lang="tr-TR" sz="1800" dirty="0" err="1" smtClean="0">
                <a:latin typeface="Book Antiqua" pitchFamily="18" charset="0"/>
              </a:rPr>
              <a:t>Melani</a:t>
            </a:r>
            <a:r>
              <a:rPr lang="tr-TR" sz="1800" dirty="0" smtClean="0">
                <a:latin typeface="Book Antiqua" pitchFamily="18" charset="0"/>
              </a:rPr>
              <a:t> </a:t>
            </a:r>
            <a:r>
              <a:rPr lang="tr-TR" sz="1800" dirty="0" err="1" smtClean="0">
                <a:latin typeface="Book Antiqua" pitchFamily="18" charset="0"/>
              </a:rPr>
              <a:t>Klein’a</a:t>
            </a:r>
            <a:r>
              <a:rPr lang="tr-TR" sz="1800" dirty="0" smtClean="0">
                <a:latin typeface="Book Antiqua" pitchFamily="18" charset="0"/>
              </a:rPr>
              <a:t> göre, sevgi nesnesine sahip olmak için rakibi ortadan kaldırmaya yönelik olan kıskançlıktan farklı olarak hasette hedef bizzat sevgi nesnesini ve onun iyi özelliklerini elde etme arzusudur. </a:t>
            </a:r>
          </a:p>
          <a:p>
            <a:pPr marL="342900" indent="-273050"/>
            <a:endParaRPr lang="tr-TR" sz="1800" dirty="0" smtClean="0">
              <a:latin typeface="Book Antiqua" pitchFamily="18" charset="0"/>
            </a:endParaRPr>
          </a:p>
          <a:p>
            <a:pPr marL="342900" indent="-273050"/>
            <a:r>
              <a:rPr lang="tr-TR" sz="1800" dirty="0" err="1" smtClean="0">
                <a:latin typeface="Book Antiqua" pitchFamily="18" charset="0"/>
              </a:rPr>
              <a:t>Hasetin</a:t>
            </a:r>
            <a:r>
              <a:rPr lang="tr-TR" sz="1800" dirty="0" smtClean="0">
                <a:latin typeface="Book Antiqua" pitchFamily="18" charset="0"/>
              </a:rPr>
              <a:t> kökeni anneyle yaşanan hoşnutluk deneyimlerinin azlığı ile ilişkilidir. Bu hastalar </a:t>
            </a:r>
            <a:r>
              <a:rPr lang="tr-TR" sz="1800" dirty="0" err="1" smtClean="0">
                <a:latin typeface="Book Antiqua" pitchFamily="18" charset="0"/>
              </a:rPr>
              <a:t>hasete</a:t>
            </a:r>
            <a:r>
              <a:rPr lang="tr-TR" sz="1800" dirty="0" smtClean="0">
                <a:latin typeface="Book Antiqua" pitchFamily="18" charset="0"/>
              </a:rPr>
              <a:t> karşı değersizleştirme, kontrol etme ve </a:t>
            </a:r>
            <a:r>
              <a:rPr lang="tr-TR" sz="1800" dirty="0" err="1" smtClean="0">
                <a:latin typeface="Book Antiqua" pitchFamily="18" charset="0"/>
              </a:rPr>
              <a:t>narsisistik</a:t>
            </a:r>
            <a:r>
              <a:rPr lang="tr-TR" sz="1800" dirty="0" smtClean="0">
                <a:latin typeface="Book Antiqua" pitchFamily="18" charset="0"/>
              </a:rPr>
              <a:t> içe kapanma gibi savunmalar geliştirirler. </a:t>
            </a:r>
          </a:p>
          <a:p>
            <a:pPr marL="342900" indent="-273050"/>
            <a:endParaRPr lang="tr-TR" sz="1800" dirty="0" smtClean="0">
              <a:latin typeface="Book Antiqua" pitchFamily="18" charset="0"/>
            </a:endParaRPr>
          </a:p>
          <a:p>
            <a:pPr marL="342900" indent="-273050"/>
            <a:r>
              <a:rPr lang="tr-TR" sz="1800" dirty="0" smtClean="0">
                <a:latin typeface="Book Antiqua" pitchFamily="18" charset="0"/>
              </a:rPr>
              <a:t>Aynı zamanda başkalarında haset uyandırma korkusu da bu hastaların işlevselliklerini sınırlayan önemli nedenlerdendir. Yakın ilişkilere ve tedavi ekibine yönelebilen haset duyguları bu hastalarla istikrarlı bir ilişki sürdürmeyi oldukça güçleştirir.</a:t>
            </a:r>
            <a:endParaRPr lang="en-US"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İçerik Yer Tutucusu 2"/>
          <p:cNvSpPr>
            <a:spLocks noGrp="1"/>
          </p:cNvSpPr>
          <p:nvPr>
            <p:ph idx="4294967295"/>
          </p:nvPr>
        </p:nvSpPr>
        <p:spPr>
          <a:xfrm>
            <a:off x="683568" y="980728"/>
            <a:ext cx="7772400" cy="3733800"/>
          </a:xfrm>
        </p:spPr>
        <p:txBody>
          <a:bodyPr lIns="0" rIns="0"/>
          <a:lstStyle/>
          <a:p>
            <a:pPr marL="69850" indent="0">
              <a:buNone/>
            </a:pPr>
            <a:r>
              <a:rPr lang="tr-TR" sz="3600" b="1" dirty="0" smtClean="0">
                <a:solidFill>
                  <a:schemeClr val="accent6">
                    <a:lumMod val="75000"/>
                  </a:schemeClr>
                </a:solidFill>
                <a:effectLst>
                  <a:outerShdw blurRad="38100" dist="38100" dir="2700000" algn="tl">
                    <a:srgbClr val="000000">
                      <a:alpha val="43137"/>
                    </a:srgbClr>
                  </a:outerShdw>
                </a:effectLst>
                <a:latin typeface="Book Antiqua" pitchFamily="18" charset="0"/>
              </a:rPr>
              <a:t>Saldırganlık, öfke ve şiddet: </a:t>
            </a:r>
          </a:p>
          <a:p>
            <a:pPr marL="342900" indent="-273050"/>
            <a:endParaRPr lang="tr-TR" sz="1600" b="1" dirty="0">
              <a:latin typeface="Book Antiqua" pitchFamily="18" charset="0"/>
            </a:endParaRPr>
          </a:p>
          <a:p>
            <a:pPr marL="342900" indent="-273050"/>
            <a:r>
              <a:rPr lang="tr-TR" sz="1800" dirty="0" smtClean="0">
                <a:latin typeface="Book Antiqua" pitchFamily="18" charset="0"/>
              </a:rPr>
              <a:t>Psikiyatri hastanelerinde özellikle de yataklı servislerde ekibi en zorlayan durumlar saldırganlık, öfke ve şiddet gösteren hastalarla yaşanır. Bu tür hastaların başında gelen kişilik bozuklukları içinde saldırganlık ve şiddet eğilimi en sıklıkla </a:t>
            </a:r>
            <a:r>
              <a:rPr lang="tr-TR" sz="1800" dirty="0" err="1" smtClean="0">
                <a:latin typeface="Book Antiqua" pitchFamily="18" charset="0"/>
              </a:rPr>
              <a:t>antisosyal</a:t>
            </a:r>
            <a:r>
              <a:rPr lang="tr-TR" sz="1800" dirty="0" smtClean="0">
                <a:latin typeface="Book Antiqua" pitchFamily="18" charset="0"/>
              </a:rPr>
              <a:t>, </a:t>
            </a:r>
            <a:r>
              <a:rPr lang="tr-TR" sz="1800" dirty="0" err="1" smtClean="0">
                <a:latin typeface="Book Antiqua" pitchFamily="18" charset="0"/>
              </a:rPr>
              <a:t>paranoid</a:t>
            </a:r>
            <a:r>
              <a:rPr lang="tr-TR" sz="1800" dirty="0" smtClean="0">
                <a:latin typeface="Book Antiqua" pitchFamily="18" charset="0"/>
              </a:rPr>
              <a:t>, </a:t>
            </a:r>
            <a:r>
              <a:rPr lang="tr-TR" sz="1800" dirty="0" err="1" smtClean="0">
                <a:latin typeface="Book Antiqua" pitchFamily="18" charset="0"/>
              </a:rPr>
              <a:t>borderline</a:t>
            </a:r>
            <a:r>
              <a:rPr lang="tr-TR" sz="1800" dirty="0" smtClean="0">
                <a:latin typeface="Book Antiqua" pitchFamily="18" charset="0"/>
              </a:rPr>
              <a:t> ve </a:t>
            </a:r>
            <a:r>
              <a:rPr lang="tr-TR" sz="1800" dirty="0" err="1" smtClean="0">
                <a:latin typeface="Book Antiqua" pitchFamily="18" charset="0"/>
              </a:rPr>
              <a:t>narsisistik</a:t>
            </a:r>
            <a:r>
              <a:rPr lang="tr-TR" sz="1800" dirty="0" smtClean="0">
                <a:latin typeface="Book Antiqua" pitchFamily="18" charset="0"/>
              </a:rPr>
              <a:t> kişilik bozukluğu olan hastalarda görülür.</a:t>
            </a:r>
          </a:p>
          <a:p>
            <a:pPr marL="342900" indent="-273050"/>
            <a:endParaRPr lang="tr-TR" sz="1800" dirty="0" smtClean="0">
              <a:latin typeface="Book Antiqua" pitchFamily="18" charset="0"/>
            </a:endParaRPr>
          </a:p>
          <a:p>
            <a:pPr marL="342900" indent="-273050"/>
            <a:r>
              <a:rPr lang="tr-TR" sz="1800" dirty="0" smtClean="0">
                <a:latin typeface="Book Antiqua" pitchFamily="18" charset="0"/>
              </a:rPr>
              <a:t>Saldırganlık, iç ya da dış dünyaya yöneltilen zarar verme, yıkıcılık-</a:t>
            </a:r>
            <a:r>
              <a:rPr lang="tr-TR" sz="1800" dirty="0" err="1" smtClean="0">
                <a:latin typeface="Book Antiqua" pitchFamily="18" charset="0"/>
              </a:rPr>
              <a:t>hırpalayıcılık</a:t>
            </a:r>
            <a:r>
              <a:rPr lang="tr-TR" sz="1800" dirty="0" smtClean="0">
                <a:latin typeface="Book Antiqua" pitchFamily="18" charset="0"/>
              </a:rPr>
              <a:t> ve tahrip edici nitelik taşıyan davranışlardır. </a:t>
            </a:r>
          </a:p>
          <a:p>
            <a:pPr marL="342900" indent="-273050"/>
            <a:endParaRPr lang="tr-TR" sz="1800" dirty="0">
              <a:latin typeface="Book Antiqua" pitchFamily="18" charset="0"/>
            </a:endParaRPr>
          </a:p>
          <a:p>
            <a:pPr marL="342900" indent="-273050"/>
            <a:r>
              <a:rPr lang="tr-TR" sz="1800" dirty="0" smtClean="0">
                <a:latin typeface="Book Antiqua" pitchFamily="18" charset="0"/>
              </a:rPr>
              <a:t>Öfke ve kızgınlık saldırganlığın etkinleştiğini haber veren temel duygulardır. Şiddette ise yok etme ve yıkıcılık ön plandadır </a:t>
            </a:r>
            <a:endParaRPr lang="en-US"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İçerik Yer Tutucusu 2"/>
          <p:cNvSpPr>
            <a:spLocks noGrp="1"/>
          </p:cNvSpPr>
          <p:nvPr>
            <p:ph idx="4294967295"/>
          </p:nvPr>
        </p:nvSpPr>
        <p:spPr>
          <a:xfrm>
            <a:off x="683568" y="1844824"/>
            <a:ext cx="7772400" cy="4784725"/>
          </a:xfrm>
        </p:spPr>
        <p:txBody>
          <a:bodyPr lIns="0" rIns="0"/>
          <a:lstStyle/>
          <a:p>
            <a:pPr marL="342900" indent="-273050"/>
            <a:r>
              <a:rPr lang="tr-TR" sz="1800" dirty="0" smtClean="0">
                <a:latin typeface="Book Antiqua" pitchFamily="18" charset="0"/>
              </a:rPr>
              <a:t>Birçok ruh sağlığı çalışanı, tehlikeli ve ciddi kişilik bozukluğuna sahip kişilerin tedavi edilemez olduğunu, dolayısıyla, psikiyatrik tedaviye alınmaması gerektiğini düşünmekte ve bu hastaların rahatsızlıktan ziyade kötü olduklarını öne sürmektedir. </a:t>
            </a:r>
          </a:p>
          <a:p>
            <a:pPr marL="342900" indent="-273050"/>
            <a:endParaRPr lang="tr-TR" sz="1800" dirty="0" smtClean="0">
              <a:latin typeface="Book Antiqua" pitchFamily="18" charset="0"/>
            </a:endParaRPr>
          </a:p>
          <a:p>
            <a:pPr marL="342900" indent="-273050"/>
            <a:r>
              <a:rPr lang="tr-TR" sz="1800" dirty="0" smtClean="0">
                <a:latin typeface="Book Antiqua" pitchFamily="18" charset="0"/>
              </a:rPr>
              <a:t>Oysaki bu hastalarda saldırgan eylemlerin ortaya çıkmasında önemli bir hazırlayıcı olarak- entelektüel açıdan yeterli olmalarına rağmen davranışların doğası ve kalitesini, duygusal ve ahlaki yönlerini tam olarak kavrayamamaları, sevgi, pişmanlık ve başkalarına duyarlılık göstermede yetersiz olmaları- ilişkilerde ciddi mantıksal bağlantı hataları görülür </a:t>
            </a:r>
            <a:endParaRPr lang="en-US"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İçerik Yer Tutucusu 2"/>
          <p:cNvSpPr>
            <a:spLocks noGrp="1"/>
          </p:cNvSpPr>
          <p:nvPr>
            <p:ph idx="4294967295"/>
          </p:nvPr>
        </p:nvSpPr>
        <p:spPr>
          <a:xfrm>
            <a:off x="683568" y="1844824"/>
            <a:ext cx="7772400" cy="4641850"/>
          </a:xfrm>
        </p:spPr>
        <p:txBody>
          <a:bodyPr lIns="0" rIns="0"/>
          <a:lstStyle/>
          <a:p>
            <a:pPr marL="342900" indent="-273050"/>
            <a:r>
              <a:rPr lang="tr-TR" sz="1800" dirty="0" smtClean="0">
                <a:latin typeface="Book Antiqua" pitchFamily="18" charset="0"/>
              </a:rPr>
              <a:t>Bu hastalarda, saldırganlık, öfke, haset, nefret, sinirlilik gibi duygularla kendini belli eden agresif dürtülerin varlığı ve bu dürtüleri bastırabilecek yada kabul edilebilir bir biçime dönüştürecek ego gücünün ve yeterince bütünleşmiş bir </a:t>
            </a:r>
            <a:r>
              <a:rPr lang="tr-TR" sz="1800" dirty="0" err="1" smtClean="0">
                <a:latin typeface="Book Antiqua" pitchFamily="18" charset="0"/>
              </a:rPr>
              <a:t>süperegonun</a:t>
            </a:r>
            <a:r>
              <a:rPr lang="tr-TR" sz="1800" dirty="0" smtClean="0">
                <a:latin typeface="Book Antiqua" pitchFamily="18" charset="0"/>
              </a:rPr>
              <a:t> eksikliği, şiddetin oluşmasına zemin hazırlayan veya bunu tetikleyen; aşırı yada yetersiz uyaran, güvenli olmayan bir çevre ve gereksinimlerin doyurulmadığı bir ortam oluştuğunda, şiddet eylemi ortaya çıkar. </a:t>
            </a:r>
          </a:p>
          <a:p>
            <a:pPr marL="342900" indent="-273050"/>
            <a:endParaRPr lang="tr-TR" sz="1800" dirty="0" smtClean="0">
              <a:latin typeface="Book Antiqua" pitchFamily="18" charset="0"/>
            </a:endParaRPr>
          </a:p>
          <a:p>
            <a:pPr marL="342900" indent="-273050"/>
            <a:r>
              <a:rPr lang="tr-TR" sz="1800" dirty="0" smtClean="0">
                <a:latin typeface="Book Antiqua" pitchFamily="18" charset="0"/>
              </a:rPr>
              <a:t>Bu eylemlere karşı bir direnç gösterilmez, uygun sınırlandırma ve engellemeler yapılmazsa şiddet eyleminin dozu artar ve kişi bu yolla isteklerini elde etmeyi öğrenir ve sürdürür. </a:t>
            </a:r>
            <a:endParaRPr lang="en-US"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İçerik Yer Tutucusu 2"/>
          <p:cNvSpPr>
            <a:spLocks noGrp="1"/>
          </p:cNvSpPr>
          <p:nvPr>
            <p:ph idx="4294967295"/>
          </p:nvPr>
        </p:nvSpPr>
        <p:spPr>
          <a:xfrm>
            <a:off x="683568" y="1052736"/>
            <a:ext cx="7772400" cy="4670425"/>
          </a:xfrm>
        </p:spPr>
        <p:txBody>
          <a:bodyPr lIns="0" rIns="0"/>
          <a:lstStyle/>
          <a:p>
            <a:pPr marL="69850" indent="0">
              <a:buNone/>
            </a:pPr>
            <a:r>
              <a:rPr lang="tr-TR" sz="3600" b="1" dirty="0" smtClean="0">
                <a:solidFill>
                  <a:schemeClr val="accent6">
                    <a:lumMod val="75000"/>
                  </a:schemeClr>
                </a:solidFill>
                <a:effectLst>
                  <a:outerShdw blurRad="38100" dist="38100" dir="2700000" algn="tl">
                    <a:srgbClr val="000000">
                      <a:alpha val="43137"/>
                    </a:srgbClr>
                  </a:outerShdw>
                </a:effectLst>
                <a:latin typeface="Book Antiqua" pitchFamily="18" charset="0"/>
              </a:rPr>
              <a:t>Manipülasyon:  </a:t>
            </a:r>
            <a:endParaRPr lang="tr-TR" sz="3600" b="1" dirty="0">
              <a:solidFill>
                <a:schemeClr val="accent6">
                  <a:lumMod val="75000"/>
                </a:schemeClr>
              </a:solidFill>
              <a:effectLst>
                <a:outerShdw blurRad="38100" dist="38100" dir="2700000" algn="tl">
                  <a:srgbClr val="000000">
                    <a:alpha val="43137"/>
                  </a:srgbClr>
                </a:outerShdw>
              </a:effectLst>
              <a:latin typeface="Book Antiqua" pitchFamily="18" charset="0"/>
            </a:endParaRPr>
          </a:p>
          <a:p>
            <a:pPr marL="69850" indent="0">
              <a:buNone/>
            </a:pPr>
            <a:endParaRPr lang="tr-TR" sz="1800" b="1" dirty="0">
              <a:solidFill>
                <a:schemeClr val="accent6">
                  <a:lumMod val="75000"/>
                </a:schemeClr>
              </a:solidFill>
              <a:effectLst>
                <a:outerShdw blurRad="38100" dist="38100" dir="2700000" algn="tl">
                  <a:srgbClr val="000000">
                    <a:alpha val="43137"/>
                  </a:srgbClr>
                </a:outerShdw>
              </a:effectLst>
              <a:latin typeface="Book Antiqua" pitchFamily="18" charset="0"/>
            </a:endParaRPr>
          </a:p>
          <a:p>
            <a:pPr marL="69850" indent="0">
              <a:buNone/>
            </a:pPr>
            <a:r>
              <a:rPr lang="tr-TR" sz="1800" dirty="0" err="1" smtClean="0">
                <a:latin typeface="Book Antiqua" pitchFamily="18" charset="0"/>
              </a:rPr>
              <a:t>Manipülatif</a:t>
            </a:r>
            <a:r>
              <a:rPr lang="tr-TR" sz="1800" dirty="0" smtClean="0">
                <a:latin typeface="Book Antiqua" pitchFamily="18" charset="0"/>
              </a:rPr>
              <a:t> davranış bir kişide tipik olarak korku, utanç, öfke, hayal kırıklığı, suçluluk gibi güçlü duygular uyandırmak amacı ile bilinçdışı veya kognitif çarpıtmaların sonucu olarak ortaya çıkar. </a:t>
            </a:r>
          </a:p>
          <a:p>
            <a:pPr marL="69850" indent="0">
              <a:buNone/>
            </a:pPr>
            <a:endParaRPr lang="tr-TR" sz="1800" dirty="0" smtClean="0">
              <a:latin typeface="Book Antiqua" pitchFamily="18" charset="0"/>
            </a:endParaRPr>
          </a:p>
          <a:p>
            <a:pPr marL="628650" lvl="1" indent="-357188"/>
            <a:r>
              <a:rPr lang="tr-TR" sz="1800" dirty="0" smtClean="0">
                <a:latin typeface="Book Antiqua" pitchFamily="18" charset="0"/>
              </a:rPr>
              <a:t>Bazı kişilik bozukluğu gösteren hastalarda manipülasyon yansıtmalı özdeşleşme mekanizması yoluyla sürekli ve sık görülür.  </a:t>
            </a:r>
          </a:p>
          <a:p>
            <a:pPr marL="628650" lvl="1" indent="-357188"/>
            <a:r>
              <a:rPr lang="tr-TR" sz="1800" dirty="0" smtClean="0">
                <a:latin typeface="Book Antiqua" pitchFamily="18" charset="0"/>
              </a:rPr>
              <a:t>Bu tutum onların kişiler arası tarzlarının ayrılmaz bir parçası gibidir. Eğer manipülasyon başarılıysa ve diğer çalışanlar tarafından da duyulduysa, yoğun sosyal utanma duygusu oluşabilir. </a:t>
            </a:r>
          </a:p>
          <a:p>
            <a:pPr marL="628650" lvl="1" indent="-357188"/>
            <a:r>
              <a:rPr lang="tr-TR" sz="1800" dirty="0" smtClean="0">
                <a:latin typeface="Book Antiqua" pitchFamily="18" charset="0"/>
              </a:rPr>
              <a:t>Bu durum, manipüle olan kişi tarafından fark edilmeksizin, diğer gözlemciler tarafından dedikodu malzemesi haline de gelebilir </a:t>
            </a:r>
            <a:endParaRPr lang="en-US"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a:xfrm>
            <a:off x="755650" y="260350"/>
            <a:ext cx="8229600" cy="1143000"/>
          </a:xfrm>
        </p:spPr>
        <p:txBody>
          <a:bodyPr/>
          <a:lstStyle/>
          <a:p>
            <a:pPr eaLnBrk="1" hangingPunct="1"/>
            <a:r>
              <a:rPr lang="tr-TR" sz="2000" b="1" dirty="0" smtClean="0">
                <a:latin typeface="Book Antiqua" pitchFamily="18" charset="0"/>
              </a:rPr>
              <a:t>K</a:t>
            </a:r>
            <a:r>
              <a:rPr lang="en-US" sz="2000" b="1" dirty="0" err="1" smtClean="0">
                <a:latin typeface="Book Antiqua" pitchFamily="18" charset="0"/>
              </a:rPr>
              <a:t>arakterin</a:t>
            </a:r>
            <a:r>
              <a:rPr lang="en-US" sz="2000" b="1" dirty="0" smtClean="0">
                <a:latin typeface="Book Antiqua" pitchFamily="18" charset="0"/>
              </a:rPr>
              <a:t> de </a:t>
            </a:r>
            <a:r>
              <a:rPr lang="en-US" sz="2000" b="1" dirty="0" err="1" smtClean="0">
                <a:latin typeface="Book Antiqua" pitchFamily="18" charset="0"/>
              </a:rPr>
              <a:t>üç</a:t>
            </a:r>
            <a:r>
              <a:rPr lang="en-US" sz="2000" b="1" dirty="0" smtClean="0">
                <a:latin typeface="Book Antiqua" pitchFamily="18" charset="0"/>
              </a:rPr>
              <a:t> </a:t>
            </a:r>
            <a:r>
              <a:rPr lang="en-US" sz="2000" b="1" dirty="0" err="1" smtClean="0">
                <a:latin typeface="Book Antiqua" pitchFamily="18" charset="0"/>
              </a:rPr>
              <a:t>yönü</a:t>
            </a:r>
            <a:r>
              <a:rPr lang="en-US" sz="2000" b="1" dirty="0" smtClean="0">
                <a:latin typeface="Book Antiqua" pitchFamily="18" charset="0"/>
              </a:rPr>
              <a:t> </a:t>
            </a:r>
            <a:r>
              <a:rPr lang="en-US" sz="2000" b="1" dirty="0" err="1" smtClean="0">
                <a:latin typeface="Book Antiqua" pitchFamily="18" charset="0"/>
              </a:rPr>
              <a:t>olduğu</a:t>
            </a:r>
            <a:r>
              <a:rPr lang="en-US" sz="2000" b="1" dirty="0" smtClean="0">
                <a:latin typeface="Book Antiqua" pitchFamily="18" charset="0"/>
              </a:rPr>
              <a:t> </a:t>
            </a:r>
            <a:r>
              <a:rPr lang="en-US" sz="2000" b="1" dirty="0" err="1" smtClean="0">
                <a:latin typeface="Book Antiqua" pitchFamily="18" charset="0"/>
              </a:rPr>
              <a:t>belirtilmektedir</a:t>
            </a:r>
            <a:r>
              <a:rPr lang="tr-TR" sz="2000" b="1" dirty="0" smtClean="0">
                <a:latin typeface="Book Antiqua" pitchFamily="18" charset="0"/>
              </a:rPr>
              <a:t>.</a:t>
            </a:r>
          </a:p>
        </p:txBody>
      </p:sp>
      <p:sp>
        <p:nvSpPr>
          <p:cNvPr id="30722" name="Rectangle 3"/>
          <p:cNvSpPr>
            <a:spLocks noGrp="1" noChangeArrowheads="1"/>
          </p:cNvSpPr>
          <p:nvPr>
            <p:ph type="body" idx="1"/>
          </p:nvPr>
        </p:nvSpPr>
        <p:spPr/>
        <p:txBody>
          <a:bodyPr/>
          <a:lstStyle/>
          <a:p>
            <a:pPr lvl="1" eaLnBrk="1" hangingPunct="1">
              <a:buFont typeface="Wingdings" pitchFamily="2" charset="2"/>
              <a:buNone/>
            </a:pPr>
            <a:r>
              <a:rPr lang="tr-TR" sz="1800" dirty="0" smtClean="0">
                <a:latin typeface="Arial" charset="0"/>
              </a:rPr>
              <a:t>	</a:t>
            </a:r>
          </a:p>
          <a:p>
            <a:pPr lvl="1" eaLnBrk="1" hangingPunct="1"/>
            <a:r>
              <a:rPr lang="tr-TR" sz="1800" dirty="0" smtClean="0">
                <a:latin typeface="Arial" charset="0"/>
              </a:rPr>
              <a:t>	</a:t>
            </a:r>
            <a:r>
              <a:rPr lang="en-US" sz="1800" dirty="0" err="1" smtClean="0">
                <a:latin typeface="Book Antiqua" pitchFamily="18" charset="0"/>
              </a:rPr>
              <a:t>Başına</a:t>
            </a:r>
            <a:r>
              <a:rPr lang="en-US" sz="1800" dirty="0" smtClean="0">
                <a:latin typeface="Book Antiqua" pitchFamily="18" charset="0"/>
              </a:rPr>
              <a:t> </a:t>
            </a:r>
            <a:r>
              <a:rPr lang="en-US" sz="1800" dirty="0" err="1" smtClean="0">
                <a:latin typeface="Book Antiqua" pitchFamily="18" charset="0"/>
              </a:rPr>
              <a:t>buyrukluk</a:t>
            </a:r>
            <a:r>
              <a:rPr lang="en-US" sz="1800" dirty="0" smtClean="0">
                <a:latin typeface="Book Antiqua" pitchFamily="18" charset="0"/>
              </a:rPr>
              <a:t> (self-directedness)</a:t>
            </a:r>
            <a:endParaRPr lang="tr-TR" sz="1800" dirty="0" smtClean="0">
              <a:latin typeface="Book Antiqua" pitchFamily="18" charset="0"/>
            </a:endParaRPr>
          </a:p>
          <a:p>
            <a:pPr lvl="1" eaLnBrk="1" hangingPunct="1"/>
            <a:r>
              <a:rPr lang="en-US" sz="1800" dirty="0" err="1" smtClean="0">
                <a:latin typeface="Book Antiqua" pitchFamily="18" charset="0"/>
              </a:rPr>
              <a:t>İşbirlikçilik</a:t>
            </a:r>
            <a:r>
              <a:rPr lang="en-US" sz="1800" dirty="0" smtClean="0">
                <a:latin typeface="Book Antiqua" pitchFamily="18" charset="0"/>
              </a:rPr>
              <a:t> (cooperativeness)</a:t>
            </a:r>
            <a:endParaRPr lang="tr-TR" sz="1800" dirty="0" smtClean="0">
              <a:latin typeface="Book Antiqua" pitchFamily="18" charset="0"/>
            </a:endParaRPr>
          </a:p>
          <a:p>
            <a:pPr lvl="1" eaLnBrk="1" hangingPunct="1"/>
            <a:r>
              <a:rPr lang="en-US" sz="1800" dirty="0" err="1" smtClean="0">
                <a:latin typeface="Book Antiqua" pitchFamily="18" charset="0"/>
              </a:rPr>
              <a:t>Kendini</a:t>
            </a:r>
            <a:r>
              <a:rPr lang="en-US" sz="1800" dirty="0" smtClean="0">
                <a:latin typeface="Book Antiqua" pitchFamily="18" charset="0"/>
              </a:rPr>
              <a:t> </a:t>
            </a:r>
            <a:r>
              <a:rPr lang="en-US" sz="1800" dirty="0" err="1" smtClean="0">
                <a:latin typeface="Book Antiqua" pitchFamily="18" charset="0"/>
              </a:rPr>
              <a:t>aşma</a:t>
            </a:r>
            <a:r>
              <a:rPr lang="en-US" sz="1800" dirty="0" smtClean="0">
                <a:latin typeface="Book Antiqua" pitchFamily="18" charset="0"/>
              </a:rPr>
              <a:t> (self-transcendence)</a:t>
            </a:r>
            <a:endParaRPr lang="tr-TR" sz="1800" dirty="0" smtClean="0">
              <a:latin typeface="Book Antiqua" pitchFamily="18" charset="0"/>
            </a:endParaRPr>
          </a:p>
          <a:p>
            <a:pPr lvl="1" eaLnBrk="1" hangingPunct="1"/>
            <a:endParaRPr lang="tr-TR" sz="1800" dirty="0" smtClean="0">
              <a:latin typeface="Book Antiqua" pitchFamily="18" charset="0"/>
            </a:endParaRPr>
          </a:p>
          <a:p>
            <a:pPr marL="0" indent="0" eaLnBrk="1" hangingPunct="1">
              <a:buNone/>
            </a:pPr>
            <a:endParaRPr lang="tr-TR" sz="1800" dirty="0" smtClean="0">
              <a:latin typeface="Book Antiqua" pitchFamily="18" charset="0"/>
            </a:endParaRPr>
          </a:p>
          <a:p>
            <a:pPr marL="0" indent="0" eaLnBrk="1" hangingPunct="1">
              <a:buNone/>
            </a:pPr>
            <a:r>
              <a:rPr lang="tr-TR" sz="1800" dirty="0">
                <a:latin typeface="Book Antiqua" pitchFamily="18" charset="0"/>
              </a:rPr>
              <a:t>	</a:t>
            </a:r>
            <a:r>
              <a:rPr lang="tr-TR" sz="1800" dirty="0" smtClean="0">
                <a:latin typeface="Book Antiqua" pitchFamily="18" charset="0"/>
              </a:rPr>
              <a:t>K</a:t>
            </a:r>
            <a:r>
              <a:rPr lang="en-US" sz="1800" dirty="0" err="1" smtClean="0">
                <a:latin typeface="Book Antiqua" pitchFamily="18" charset="0"/>
              </a:rPr>
              <a:t>işili</a:t>
            </a:r>
            <a:r>
              <a:rPr lang="tr-TR" sz="1800" dirty="0" smtClean="0">
                <a:latin typeface="Book Antiqua" pitchFamily="18" charset="0"/>
              </a:rPr>
              <a:t>k;</a:t>
            </a:r>
            <a:r>
              <a:rPr lang="en-US" sz="1800" dirty="0" smtClean="0">
                <a:latin typeface="Book Antiqua" pitchFamily="18" charset="0"/>
              </a:rPr>
              <a:t> </a:t>
            </a:r>
            <a:r>
              <a:rPr lang="en-US" sz="1800" dirty="0" err="1" smtClean="0">
                <a:latin typeface="Book Antiqua" pitchFamily="18" charset="0"/>
              </a:rPr>
              <a:t>mizac</a:t>
            </a:r>
            <a:r>
              <a:rPr lang="en-US" sz="1800" dirty="0" smtClean="0">
                <a:latin typeface="Book Antiqua" pitchFamily="18" charset="0"/>
              </a:rPr>
              <a:t> </a:t>
            </a:r>
            <a:r>
              <a:rPr lang="en-US" sz="1800" dirty="0" err="1" smtClean="0">
                <a:latin typeface="Book Antiqua" pitchFamily="18" charset="0"/>
              </a:rPr>
              <a:t>ve</a:t>
            </a:r>
            <a:r>
              <a:rPr lang="en-US" sz="1800" dirty="0" smtClean="0">
                <a:latin typeface="Book Antiqua" pitchFamily="18" charset="0"/>
              </a:rPr>
              <a:t> </a:t>
            </a:r>
            <a:r>
              <a:rPr lang="en-US" sz="1800" dirty="0" err="1" smtClean="0">
                <a:latin typeface="Book Antiqua" pitchFamily="18" charset="0"/>
              </a:rPr>
              <a:t>karakter</a:t>
            </a:r>
            <a:r>
              <a:rPr lang="en-US" sz="1800" dirty="0" smtClean="0">
                <a:latin typeface="Book Antiqua" pitchFamily="18" charset="0"/>
              </a:rPr>
              <a:t> </a:t>
            </a:r>
            <a:r>
              <a:rPr lang="en-US" sz="1800" dirty="0" err="1" smtClean="0">
                <a:latin typeface="Book Antiqua" pitchFamily="18" charset="0"/>
              </a:rPr>
              <a:t>arasındaki</a:t>
            </a:r>
            <a:r>
              <a:rPr lang="en-US" sz="1800" dirty="0" smtClean="0">
                <a:latin typeface="Book Antiqua" pitchFamily="18" charset="0"/>
              </a:rPr>
              <a:t> </a:t>
            </a:r>
            <a:r>
              <a:rPr lang="en-US" sz="1800" dirty="0" err="1" smtClean="0">
                <a:latin typeface="Book Antiqua" pitchFamily="18" charset="0"/>
              </a:rPr>
              <a:t>etkileşimin</a:t>
            </a:r>
            <a:r>
              <a:rPr lang="en-US" sz="1800" dirty="0" smtClean="0">
                <a:latin typeface="Book Antiqua" pitchFamily="18" charset="0"/>
              </a:rPr>
              <a:t> son </a:t>
            </a:r>
            <a:r>
              <a:rPr lang="en-US" sz="1800" dirty="0" err="1" smtClean="0">
                <a:latin typeface="Book Antiqua" pitchFamily="18" charset="0"/>
              </a:rPr>
              <a:t>ürünü</a:t>
            </a:r>
            <a:r>
              <a:rPr lang="en-US" sz="1800" dirty="0" smtClean="0">
                <a:latin typeface="Book Antiqua" pitchFamily="18" charset="0"/>
              </a:rPr>
              <a:t> </a:t>
            </a:r>
            <a:r>
              <a:rPr lang="en-US" sz="1800" dirty="0" err="1" smtClean="0">
                <a:latin typeface="Book Antiqua" pitchFamily="18" charset="0"/>
              </a:rPr>
              <a:t>ol</a:t>
            </a:r>
            <a:r>
              <a:rPr lang="tr-TR" sz="1800" dirty="0" smtClean="0">
                <a:latin typeface="Book Antiqua" pitchFamily="18" charset="0"/>
              </a:rPr>
              <a:t>arak 	değerlendirilmektedir.</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İçerik Yer Tutucusu 2"/>
          <p:cNvSpPr>
            <a:spLocks noGrp="1"/>
          </p:cNvSpPr>
          <p:nvPr>
            <p:ph idx="4294967295"/>
          </p:nvPr>
        </p:nvSpPr>
        <p:spPr>
          <a:xfrm>
            <a:off x="685800" y="981075"/>
            <a:ext cx="7772400" cy="5184229"/>
          </a:xfrm>
        </p:spPr>
        <p:txBody>
          <a:bodyPr lIns="0" rIns="0"/>
          <a:lstStyle/>
          <a:p>
            <a:pPr marL="69850" indent="0">
              <a:buNone/>
            </a:pPr>
            <a:r>
              <a:rPr lang="tr-TR" sz="3600" b="1" dirty="0" smtClean="0">
                <a:solidFill>
                  <a:schemeClr val="accent6">
                    <a:lumMod val="75000"/>
                  </a:schemeClr>
                </a:solidFill>
                <a:effectLst>
                  <a:outerShdw blurRad="38100" dist="38100" dir="2700000" algn="tl">
                    <a:srgbClr val="000000">
                      <a:alpha val="43137"/>
                    </a:srgbClr>
                  </a:outerShdw>
                </a:effectLst>
                <a:latin typeface="Book Antiqua" pitchFamily="18" charset="0"/>
              </a:rPr>
              <a:t>İntihar: </a:t>
            </a:r>
          </a:p>
          <a:p>
            <a:pPr marL="69850" indent="0">
              <a:buNone/>
            </a:pPr>
            <a:endParaRPr lang="tr-TR" sz="1800" b="1" dirty="0">
              <a:solidFill>
                <a:schemeClr val="accent6">
                  <a:lumMod val="75000"/>
                </a:schemeClr>
              </a:solidFill>
              <a:effectLst>
                <a:outerShdw blurRad="38100" dist="38100" dir="2700000" algn="tl">
                  <a:srgbClr val="000000">
                    <a:alpha val="43137"/>
                  </a:srgbClr>
                </a:outerShdw>
              </a:effectLst>
              <a:latin typeface="Book Antiqua" pitchFamily="18" charset="0"/>
            </a:endParaRPr>
          </a:p>
          <a:p>
            <a:pPr marL="69850" indent="0">
              <a:buNone/>
            </a:pPr>
            <a:r>
              <a:rPr lang="tr-TR" sz="1800" dirty="0" smtClean="0">
                <a:latin typeface="Book Antiqua" pitchFamily="18" charset="0"/>
              </a:rPr>
              <a:t>Kişilik bozukluğu gösteren hastalarda intihar düşüncesi ve girişimleri sık görülmekte ve en çok hastaneye yatış sebebini oluşturmaktadır. </a:t>
            </a:r>
          </a:p>
          <a:p>
            <a:pPr marL="69850" indent="0">
              <a:buNone/>
            </a:pPr>
            <a:r>
              <a:rPr lang="tr-TR" sz="1800" dirty="0" smtClean="0">
                <a:latin typeface="Book Antiqua" pitchFamily="18" charset="0"/>
              </a:rPr>
              <a:t>Bu kişileri intihara yönelten en önemli nedenler arasında ümitsizlik, öfke duyguları ve suçluluk vardır. </a:t>
            </a:r>
          </a:p>
          <a:p>
            <a:pPr marL="69850" indent="0">
              <a:buNone/>
            </a:pPr>
            <a:r>
              <a:rPr lang="tr-TR" sz="1800" dirty="0" err="1" smtClean="0">
                <a:latin typeface="Book Antiqua" pitchFamily="18" charset="0"/>
              </a:rPr>
              <a:t>Menninger</a:t>
            </a:r>
            <a:r>
              <a:rPr lang="tr-TR" sz="1800" dirty="0" smtClean="0">
                <a:latin typeface="Book Antiqua" pitchFamily="18" charset="0"/>
              </a:rPr>
              <a:t> bu duyguları; </a:t>
            </a:r>
            <a:r>
              <a:rPr lang="tr-TR" sz="1800" b="1" dirty="0" smtClean="0">
                <a:latin typeface="Book Antiqua" pitchFamily="18" charset="0"/>
              </a:rPr>
              <a:t>ölme isteği, kendine dönmüş öldürme isteği </a:t>
            </a:r>
            <a:r>
              <a:rPr lang="tr-TR" sz="1800" dirty="0" smtClean="0">
                <a:latin typeface="Book Antiqua" pitchFamily="18" charset="0"/>
              </a:rPr>
              <a:t>ve </a:t>
            </a:r>
            <a:r>
              <a:rPr lang="tr-TR" sz="1800" b="1" dirty="0" smtClean="0">
                <a:latin typeface="Book Antiqua" pitchFamily="18" charset="0"/>
              </a:rPr>
              <a:t>öldürülme isteği </a:t>
            </a:r>
            <a:r>
              <a:rPr lang="tr-TR" sz="1800" dirty="0" smtClean="0">
                <a:latin typeface="Book Antiqua" pitchFamily="18" charset="0"/>
              </a:rPr>
              <a:t>ile ilişkilendirmiştir. </a:t>
            </a:r>
          </a:p>
          <a:p>
            <a:pPr marL="69850" indent="0">
              <a:buNone/>
            </a:pPr>
            <a:endParaRPr lang="tr-TR" sz="1600" dirty="0" smtClean="0">
              <a:latin typeface="Book Antiqua" pitchFamily="18" charset="0"/>
            </a:endParaRPr>
          </a:p>
          <a:p>
            <a:pPr marL="781050" lvl="1" indent="-273050"/>
            <a:r>
              <a:rPr lang="tr-TR" sz="1600" dirty="0" smtClean="0">
                <a:latin typeface="Book Antiqua" pitchFamily="18" charset="0"/>
              </a:rPr>
              <a:t>Umutsuzluğun yol açtığı intiharlar daha çok </a:t>
            </a:r>
            <a:r>
              <a:rPr lang="tr-TR" sz="1600" dirty="0" err="1" smtClean="0">
                <a:latin typeface="Book Antiqua" pitchFamily="18" charset="0"/>
              </a:rPr>
              <a:t>şizoid</a:t>
            </a:r>
            <a:r>
              <a:rPr lang="tr-TR" sz="1600" dirty="0" smtClean="0">
                <a:latin typeface="Book Antiqua" pitchFamily="18" charset="0"/>
              </a:rPr>
              <a:t> gerilemeye giden ağır kişilik bozukluklarında, </a:t>
            </a:r>
          </a:p>
          <a:p>
            <a:pPr marL="781050" lvl="1" indent="-273050"/>
            <a:r>
              <a:rPr lang="tr-TR" sz="1600" dirty="0" smtClean="0">
                <a:latin typeface="Book Antiqua" pitchFamily="18" charset="0"/>
              </a:rPr>
              <a:t>Öfke, intikam ve çevreyi kontrol etmeye yönelik girişimler daha çok sınır ve </a:t>
            </a:r>
            <a:r>
              <a:rPr lang="tr-TR" sz="1600" dirty="0" err="1" smtClean="0">
                <a:latin typeface="Book Antiqua" pitchFamily="18" charset="0"/>
              </a:rPr>
              <a:t>histriyonik</a:t>
            </a:r>
            <a:r>
              <a:rPr lang="tr-TR" sz="1600" dirty="0" smtClean="0">
                <a:latin typeface="Book Antiqua" pitchFamily="18" charset="0"/>
              </a:rPr>
              <a:t> kişilerde, </a:t>
            </a:r>
          </a:p>
          <a:p>
            <a:pPr marL="781050" lvl="1" indent="-273050"/>
            <a:r>
              <a:rPr lang="tr-TR" sz="1600" dirty="0">
                <a:latin typeface="Book Antiqua" pitchFamily="18" charset="0"/>
              </a:rPr>
              <a:t>S</a:t>
            </a:r>
            <a:r>
              <a:rPr lang="tr-TR" sz="1600" dirty="0" smtClean="0">
                <a:latin typeface="Book Antiqua" pitchFamily="18" charset="0"/>
              </a:rPr>
              <a:t>uçlulukla seyreden öldürülme isteği ise daha çok depresif </a:t>
            </a:r>
            <a:r>
              <a:rPr lang="tr-TR" sz="1600" dirty="0" err="1" smtClean="0">
                <a:latin typeface="Book Antiqua" pitchFamily="18" charset="0"/>
              </a:rPr>
              <a:t>nevrotik</a:t>
            </a:r>
            <a:r>
              <a:rPr lang="tr-TR" sz="1600" dirty="0" smtClean="0">
                <a:latin typeface="Book Antiqua" pitchFamily="18" charset="0"/>
              </a:rPr>
              <a:t> kişilerde ve terapide ilerlemiş </a:t>
            </a:r>
            <a:r>
              <a:rPr lang="tr-TR" sz="1600" dirty="0" err="1" smtClean="0">
                <a:latin typeface="Book Antiqua" pitchFamily="18" charset="0"/>
              </a:rPr>
              <a:t>narsisistik</a:t>
            </a:r>
            <a:r>
              <a:rPr lang="tr-TR" sz="1600" dirty="0" smtClean="0">
                <a:latin typeface="Book Antiqua" pitchFamily="18" charset="0"/>
              </a:rPr>
              <a:t> kişilerde görülebilir </a:t>
            </a:r>
            <a:endParaRPr lang="en-US" sz="1600" dirty="0" smtClean="0">
              <a:latin typeface="Book Antiqua" pitchFamily="18" charset="0"/>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İçerik Yer Tutucusu 2"/>
          <p:cNvSpPr>
            <a:spLocks noGrp="1"/>
          </p:cNvSpPr>
          <p:nvPr>
            <p:ph idx="4294967295"/>
          </p:nvPr>
        </p:nvSpPr>
        <p:spPr>
          <a:xfrm>
            <a:off x="683568" y="836712"/>
            <a:ext cx="7772400" cy="3733800"/>
          </a:xfrm>
        </p:spPr>
        <p:txBody>
          <a:bodyPr lIns="0" rIns="0"/>
          <a:lstStyle/>
          <a:p>
            <a:pPr marL="69850" indent="0">
              <a:buNone/>
            </a:pPr>
            <a:r>
              <a:rPr lang="tr-TR" sz="3600" b="1" dirty="0" smtClean="0">
                <a:solidFill>
                  <a:schemeClr val="accent6">
                    <a:lumMod val="75000"/>
                  </a:schemeClr>
                </a:solidFill>
                <a:effectLst>
                  <a:outerShdw blurRad="38100" dist="38100" dir="2700000" algn="tl">
                    <a:srgbClr val="000000">
                      <a:alpha val="43137"/>
                    </a:srgbClr>
                  </a:outerShdw>
                </a:effectLst>
                <a:latin typeface="Book Antiqua" pitchFamily="18" charset="0"/>
              </a:rPr>
              <a:t>Kendine Zarar Verme </a:t>
            </a:r>
            <a:r>
              <a:rPr lang="tr-TR" sz="2000" b="1" dirty="0" smtClean="0">
                <a:solidFill>
                  <a:schemeClr val="accent6">
                    <a:lumMod val="75000"/>
                  </a:schemeClr>
                </a:solidFill>
                <a:effectLst>
                  <a:outerShdw blurRad="38100" dist="38100" dir="2700000" algn="tl">
                    <a:srgbClr val="000000">
                      <a:alpha val="43137"/>
                    </a:srgbClr>
                  </a:outerShdw>
                </a:effectLst>
                <a:latin typeface="Book Antiqua" pitchFamily="18" charset="0"/>
              </a:rPr>
              <a:t>(self-</a:t>
            </a:r>
            <a:r>
              <a:rPr lang="tr-TR" sz="2000" b="1" dirty="0" err="1" smtClean="0">
                <a:solidFill>
                  <a:schemeClr val="accent6">
                    <a:lumMod val="75000"/>
                  </a:schemeClr>
                </a:solidFill>
                <a:effectLst>
                  <a:outerShdw blurRad="38100" dist="38100" dir="2700000" algn="tl">
                    <a:srgbClr val="000000">
                      <a:alpha val="43137"/>
                    </a:srgbClr>
                  </a:outerShdw>
                </a:effectLst>
                <a:latin typeface="Book Antiqua" pitchFamily="18" charset="0"/>
              </a:rPr>
              <a:t>mutilasyon</a:t>
            </a:r>
            <a:r>
              <a:rPr lang="tr-TR" sz="2000" b="1" dirty="0" smtClean="0">
                <a:solidFill>
                  <a:schemeClr val="accent6">
                    <a:lumMod val="75000"/>
                  </a:schemeClr>
                </a:solidFill>
                <a:effectLst>
                  <a:outerShdw blurRad="38100" dist="38100" dir="2700000" algn="tl">
                    <a:srgbClr val="000000">
                      <a:alpha val="43137"/>
                    </a:srgbClr>
                  </a:outerShdw>
                </a:effectLst>
                <a:latin typeface="Book Antiqua" pitchFamily="18" charset="0"/>
              </a:rPr>
              <a:t>): </a:t>
            </a:r>
          </a:p>
          <a:p>
            <a:pPr marL="69850" indent="0">
              <a:buNone/>
            </a:pPr>
            <a:endParaRPr lang="tr-TR" sz="2000" b="1" dirty="0">
              <a:solidFill>
                <a:schemeClr val="accent6">
                  <a:lumMod val="75000"/>
                </a:schemeClr>
              </a:solidFill>
              <a:effectLst>
                <a:outerShdw blurRad="38100" dist="38100" dir="2700000" algn="tl">
                  <a:srgbClr val="000000">
                    <a:alpha val="43137"/>
                  </a:srgbClr>
                </a:outerShdw>
              </a:effectLst>
              <a:latin typeface="Book Antiqua" pitchFamily="18" charset="0"/>
            </a:endParaRPr>
          </a:p>
          <a:p>
            <a:pPr marL="69850" indent="0">
              <a:buNone/>
            </a:pPr>
            <a:r>
              <a:rPr lang="tr-TR" sz="1800" dirty="0" smtClean="0">
                <a:latin typeface="Book Antiqua" pitchFamily="18" charset="0"/>
              </a:rPr>
              <a:t>Ağır kişilik bozukluklarından özellikle </a:t>
            </a:r>
            <a:r>
              <a:rPr lang="tr-TR" sz="1800" dirty="0" err="1" smtClean="0">
                <a:latin typeface="Book Antiqua" pitchFamily="18" charset="0"/>
              </a:rPr>
              <a:t>borderline</a:t>
            </a:r>
            <a:r>
              <a:rPr lang="tr-TR" sz="1800" dirty="0" smtClean="0">
                <a:latin typeface="Book Antiqua" pitchFamily="18" charset="0"/>
              </a:rPr>
              <a:t> kişilik bozukluğu gösteren hastaların psikopatolojisinde kendine zarar verme temel özelliklerden biridir ve onlara yardım etmek isteyen kişilerde tedirginlik yaratır. </a:t>
            </a:r>
          </a:p>
          <a:p>
            <a:pPr marL="69850" indent="0">
              <a:buNone/>
            </a:pPr>
            <a:r>
              <a:rPr lang="tr-TR" sz="1800" dirty="0" smtClean="0">
                <a:latin typeface="Book Antiqua" pitchFamily="18" charset="0"/>
              </a:rPr>
              <a:t>Bu konuda yapılan çok sayıda araştırma bileklerini kesme, vücudunun herhangi bir yerini kesici/delici bir aletle yaralama, vücudunda sigara söndürme, aşırı dozda ilaç alma, </a:t>
            </a:r>
            <a:r>
              <a:rPr lang="tr-TR" sz="1800" dirty="0" err="1" smtClean="0">
                <a:latin typeface="Book Antiqua" pitchFamily="18" charset="0"/>
              </a:rPr>
              <a:t>manipülatif</a:t>
            </a:r>
            <a:r>
              <a:rPr lang="tr-TR" sz="1800" dirty="0" smtClean="0">
                <a:latin typeface="Book Antiqua" pitchFamily="18" charset="0"/>
              </a:rPr>
              <a:t> intihar girişimleri gibi çeşitli davranışların görüldüğünü belirtmektedir </a:t>
            </a:r>
            <a:endParaRPr lang="en-US"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İçerik Yer Tutucusu 2"/>
          <p:cNvSpPr>
            <a:spLocks noGrp="1"/>
          </p:cNvSpPr>
          <p:nvPr>
            <p:ph idx="4294967295"/>
          </p:nvPr>
        </p:nvSpPr>
        <p:spPr>
          <a:xfrm>
            <a:off x="683568" y="764704"/>
            <a:ext cx="7772400" cy="5760640"/>
          </a:xfrm>
        </p:spPr>
        <p:txBody>
          <a:bodyPr lIns="0" rIns="0"/>
          <a:lstStyle/>
          <a:p>
            <a:pPr marL="342900" indent="-273050">
              <a:lnSpc>
                <a:spcPct val="90000"/>
              </a:lnSpc>
            </a:pPr>
            <a:endParaRPr lang="tr-TR" sz="1800" dirty="0" smtClean="0">
              <a:latin typeface="Book Antiqua" pitchFamily="18" charset="0"/>
            </a:endParaRPr>
          </a:p>
          <a:p>
            <a:pPr marL="69850" indent="0">
              <a:lnSpc>
                <a:spcPct val="90000"/>
              </a:lnSpc>
              <a:buNone/>
            </a:pPr>
            <a:r>
              <a:rPr lang="tr-TR" b="1" dirty="0" smtClean="0">
                <a:solidFill>
                  <a:schemeClr val="accent6">
                    <a:lumMod val="75000"/>
                  </a:schemeClr>
                </a:solidFill>
                <a:effectLst>
                  <a:outerShdw blurRad="38100" dist="38100" dir="2700000" algn="tl">
                    <a:srgbClr val="000000">
                      <a:alpha val="43137"/>
                    </a:srgbClr>
                  </a:outerShdw>
                </a:effectLst>
                <a:latin typeface="Book Antiqua" pitchFamily="18" charset="0"/>
              </a:rPr>
              <a:t>   Neden kendine zarar veriyor?</a:t>
            </a:r>
            <a:endParaRPr lang="tr-TR" b="1" dirty="0">
              <a:solidFill>
                <a:schemeClr val="accent6">
                  <a:lumMod val="75000"/>
                </a:schemeClr>
              </a:solidFill>
              <a:effectLst>
                <a:outerShdw blurRad="38100" dist="38100" dir="2700000" algn="tl">
                  <a:srgbClr val="000000">
                    <a:alpha val="43137"/>
                  </a:srgbClr>
                </a:outerShdw>
              </a:effectLst>
              <a:latin typeface="Book Antiqua" pitchFamily="18" charset="0"/>
            </a:endParaRPr>
          </a:p>
          <a:p>
            <a:pPr marL="342900" indent="-273050">
              <a:lnSpc>
                <a:spcPct val="90000"/>
              </a:lnSpc>
            </a:pPr>
            <a:endParaRPr lang="tr-TR" sz="1800" dirty="0" smtClean="0">
              <a:latin typeface="Book Antiqua" pitchFamily="18" charset="0"/>
            </a:endParaRPr>
          </a:p>
          <a:p>
            <a:pPr marL="342900" indent="-273050">
              <a:lnSpc>
                <a:spcPct val="90000"/>
              </a:lnSpc>
            </a:pPr>
            <a:r>
              <a:rPr lang="tr-TR" sz="1800" dirty="0" smtClean="0">
                <a:latin typeface="Book Antiqua" pitchFamily="18" charset="0"/>
              </a:rPr>
              <a:t>Bu hastalarda bütünleşmiş bir </a:t>
            </a:r>
            <a:r>
              <a:rPr lang="tr-TR" sz="1800" dirty="0" err="1" smtClean="0">
                <a:latin typeface="Book Antiqua" pitchFamily="18" charset="0"/>
              </a:rPr>
              <a:t>üstbenlik</a:t>
            </a:r>
            <a:r>
              <a:rPr lang="tr-TR" sz="1800" dirty="0" smtClean="0">
                <a:latin typeface="Book Antiqua" pitchFamily="18" charset="0"/>
              </a:rPr>
              <a:t> gelişimi olmadığı için suçluluk yaşama kapasiteleri yetersizdir. Yaşadıkları kaygı verici durumları depresyon hissetmeden, </a:t>
            </a:r>
            <a:r>
              <a:rPr lang="tr-TR" sz="1800" dirty="0" err="1" smtClean="0">
                <a:latin typeface="Book Antiqua" pitchFamily="18" charset="0"/>
              </a:rPr>
              <a:t>impulsif</a:t>
            </a:r>
            <a:r>
              <a:rPr lang="tr-TR" sz="1800" dirty="0" smtClean="0">
                <a:latin typeface="Book Antiqua" pitchFamily="18" charset="0"/>
              </a:rPr>
              <a:t> biçimde giderme davranışları gösterirler. </a:t>
            </a:r>
          </a:p>
          <a:p>
            <a:pPr marL="342900" indent="-273050">
              <a:lnSpc>
                <a:spcPct val="90000"/>
              </a:lnSpc>
            </a:pPr>
            <a:endParaRPr lang="tr-TR" sz="1800" dirty="0" smtClean="0">
              <a:latin typeface="Book Antiqua" pitchFamily="18" charset="0"/>
            </a:endParaRPr>
          </a:p>
          <a:p>
            <a:pPr marL="342900" indent="-273050">
              <a:lnSpc>
                <a:spcPct val="90000"/>
              </a:lnSpc>
            </a:pPr>
            <a:r>
              <a:rPr lang="tr-TR" sz="1800" dirty="0" smtClean="0">
                <a:latin typeface="Book Antiqua" pitchFamily="18" charset="0"/>
              </a:rPr>
              <a:t>Bazı </a:t>
            </a:r>
            <a:r>
              <a:rPr lang="tr-TR" sz="1800" dirty="0" err="1" smtClean="0">
                <a:latin typeface="Book Antiqua" pitchFamily="18" charset="0"/>
              </a:rPr>
              <a:t>borderline</a:t>
            </a:r>
            <a:r>
              <a:rPr lang="tr-TR" sz="1800" dirty="0" smtClean="0">
                <a:latin typeface="Book Antiqua" pitchFamily="18" charset="0"/>
              </a:rPr>
              <a:t> hastalarda kötü oldukları düşüncesi benliğinde ve bedeninde sürekli biçimde hissedilir ve bundan kurtulmak üzere zarar vericilik hastanın kendine döner. </a:t>
            </a:r>
          </a:p>
          <a:p>
            <a:pPr marL="342900" indent="-273050">
              <a:lnSpc>
                <a:spcPct val="90000"/>
              </a:lnSpc>
            </a:pPr>
            <a:endParaRPr lang="tr-TR" sz="1800" dirty="0" smtClean="0">
              <a:latin typeface="Book Antiqua" pitchFamily="18" charset="0"/>
            </a:endParaRPr>
          </a:p>
          <a:p>
            <a:pPr marL="342900" indent="-273050">
              <a:lnSpc>
                <a:spcPct val="90000"/>
              </a:lnSpc>
            </a:pPr>
            <a:r>
              <a:rPr lang="tr-TR" sz="1800" dirty="0" smtClean="0">
                <a:latin typeface="Book Antiqua" pitchFamily="18" charset="0"/>
              </a:rPr>
              <a:t>Geçmişlerinde çok sıklıkla travma öyküsü vardır. Bu eylemlerin nedeni, kan akıtarak içindeki kötü, zehirli kanı boşaltmak isteği şeklinde ifade edilmektedir. </a:t>
            </a:r>
          </a:p>
          <a:p>
            <a:pPr marL="342900" indent="-273050">
              <a:lnSpc>
                <a:spcPct val="90000"/>
              </a:lnSpc>
            </a:pPr>
            <a:endParaRPr lang="tr-TR" sz="1800" dirty="0" smtClean="0">
              <a:latin typeface="Book Antiqua" pitchFamily="18" charset="0"/>
            </a:endParaRPr>
          </a:p>
          <a:p>
            <a:pPr marL="342900" indent="-273050">
              <a:lnSpc>
                <a:spcPct val="90000"/>
              </a:lnSpc>
            </a:pPr>
            <a:r>
              <a:rPr lang="tr-TR" sz="1800" dirty="0" smtClean="0">
                <a:latin typeface="Book Antiqua" pitchFamily="18" charset="0"/>
              </a:rPr>
              <a:t>Aynı zamanda içe alınan ve nefret edilen ebeveyn imajını cezalandırma, kendi kötülüğünün cezasını ödeme ya da ilişkide olduğu kişilerde suçluluk yaratarak kontrol etme gibi çeşitli amaçlar da dış dünyaya yönelik öfke ve saldırganlığın kendine dönmesine neden olur</a:t>
            </a:r>
            <a:endParaRPr lang="en-US"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İçerik Yer Tutucusu 2"/>
          <p:cNvSpPr>
            <a:spLocks noGrp="1"/>
          </p:cNvSpPr>
          <p:nvPr>
            <p:ph idx="4294967295"/>
          </p:nvPr>
        </p:nvSpPr>
        <p:spPr>
          <a:xfrm>
            <a:off x="755576" y="692150"/>
            <a:ext cx="7702624" cy="5617170"/>
          </a:xfrm>
        </p:spPr>
        <p:txBody>
          <a:bodyPr lIns="0" rIns="0"/>
          <a:lstStyle/>
          <a:p>
            <a:pPr marL="69850" indent="0">
              <a:lnSpc>
                <a:spcPct val="90000"/>
              </a:lnSpc>
              <a:buNone/>
            </a:pPr>
            <a:r>
              <a:rPr lang="tr-TR" sz="3600" b="1" dirty="0" smtClean="0">
                <a:solidFill>
                  <a:schemeClr val="accent6">
                    <a:lumMod val="75000"/>
                  </a:schemeClr>
                </a:solidFill>
                <a:effectLst>
                  <a:outerShdw blurRad="38100" dist="38100" dir="2700000" algn="tl">
                    <a:srgbClr val="000000">
                      <a:alpha val="43137"/>
                    </a:srgbClr>
                  </a:outerShdw>
                </a:effectLst>
                <a:latin typeface="Book Antiqua" pitchFamily="18" charset="0"/>
              </a:rPr>
              <a:t>Eyleme vurma (</a:t>
            </a:r>
            <a:r>
              <a:rPr lang="tr-TR" sz="3600" b="1" dirty="0" err="1" smtClean="0">
                <a:solidFill>
                  <a:schemeClr val="accent6">
                    <a:lumMod val="75000"/>
                  </a:schemeClr>
                </a:solidFill>
                <a:effectLst>
                  <a:outerShdw blurRad="38100" dist="38100" dir="2700000" algn="tl">
                    <a:srgbClr val="000000">
                      <a:alpha val="43137"/>
                    </a:srgbClr>
                  </a:outerShdw>
                </a:effectLst>
                <a:latin typeface="Book Antiqua" pitchFamily="18" charset="0"/>
              </a:rPr>
              <a:t>acting-out</a:t>
            </a:r>
            <a:r>
              <a:rPr lang="tr-TR" sz="3600" b="1" dirty="0" smtClean="0">
                <a:solidFill>
                  <a:schemeClr val="accent6">
                    <a:lumMod val="75000"/>
                  </a:schemeClr>
                </a:solidFill>
                <a:effectLst>
                  <a:outerShdw blurRad="38100" dist="38100" dir="2700000" algn="tl">
                    <a:srgbClr val="000000">
                      <a:alpha val="43137"/>
                    </a:srgbClr>
                  </a:outerShdw>
                </a:effectLst>
                <a:latin typeface="Book Antiqua" pitchFamily="18" charset="0"/>
              </a:rPr>
              <a:t>)</a:t>
            </a:r>
            <a:r>
              <a:rPr lang="tr-TR" sz="3600" dirty="0" smtClean="0">
                <a:solidFill>
                  <a:schemeClr val="accent6">
                    <a:lumMod val="75000"/>
                  </a:schemeClr>
                </a:solidFill>
                <a:effectLst>
                  <a:outerShdw blurRad="38100" dist="38100" dir="2700000" algn="tl">
                    <a:srgbClr val="000000">
                      <a:alpha val="43137"/>
                    </a:srgbClr>
                  </a:outerShdw>
                </a:effectLst>
                <a:latin typeface="Book Antiqua" pitchFamily="18" charset="0"/>
              </a:rPr>
              <a:t>: </a:t>
            </a:r>
          </a:p>
          <a:p>
            <a:pPr marL="342900" indent="-273050">
              <a:lnSpc>
                <a:spcPct val="90000"/>
              </a:lnSpc>
            </a:pPr>
            <a:endParaRPr lang="tr-TR" sz="3600" dirty="0">
              <a:solidFill>
                <a:schemeClr val="accent6">
                  <a:lumMod val="75000"/>
                </a:schemeClr>
              </a:solidFill>
              <a:effectLst>
                <a:outerShdw blurRad="38100" dist="38100" dir="2700000" algn="tl">
                  <a:srgbClr val="000000">
                    <a:alpha val="43137"/>
                  </a:srgbClr>
                </a:outerShdw>
              </a:effectLst>
              <a:latin typeface="Book Antiqua" pitchFamily="18" charset="0"/>
            </a:endParaRPr>
          </a:p>
          <a:p>
            <a:pPr marL="342900" indent="-273050">
              <a:lnSpc>
                <a:spcPct val="90000"/>
              </a:lnSpc>
            </a:pPr>
            <a:r>
              <a:rPr lang="tr-TR" sz="1800" dirty="0" smtClean="0">
                <a:latin typeface="Book Antiqua" pitchFamily="18" charset="0"/>
              </a:rPr>
              <a:t>Kavram ilk kez Freud tarafından, daha çok aktarım ve direnç ile ilintili olarak kullanılmış ve hastanın anılarını anımsamak yerine yaptığı davranışları eyleme vurma olarak tanımlamıştır. </a:t>
            </a:r>
          </a:p>
          <a:p>
            <a:pPr marL="342900" indent="-273050">
              <a:lnSpc>
                <a:spcPct val="90000"/>
              </a:lnSpc>
            </a:pPr>
            <a:endParaRPr lang="tr-TR" sz="1800" dirty="0" smtClean="0">
              <a:latin typeface="Book Antiqua" pitchFamily="18" charset="0"/>
            </a:endParaRPr>
          </a:p>
          <a:p>
            <a:pPr marL="342900" indent="-273050">
              <a:lnSpc>
                <a:spcPct val="90000"/>
              </a:lnSpc>
            </a:pPr>
            <a:r>
              <a:rPr lang="tr-TR" sz="1800" dirty="0" smtClean="0">
                <a:latin typeface="Book Antiqua" pitchFamily="18" charset="0"/>
              </a:rPr>
              <a:t>Yıllar içerisinde kavram aktarım ilişkisi dışında kalan davranışları anlatmak için de kullanılmaya başlanmıştır. </a:t>
            </a:r>
          </a:p>
          <a:p>
            <a:pPr marL="342900" indent="-273050">
              <a:lnSpc>
                <a:spcPct val="90000"/>
              </a:lnSpc>
            </a:pPr>
            <a:endParaRPr lang="tr-TR" sz="1800" dirty="0">
              <a:latin typeface="Book Antiqua" pitchFamily="18" charset="0"/>
            </a:endParaRPr>
          </a:p>
          <a:p>
            <a:pPr marL="342900" indent="-273050">
              <a:lnSpc>
                <a:spcPct val="90000"/>
              </a:lnSpc>
            </a:pPr>
            <a:r>
              <a:rPr lang="tr-TR" sz="1800" dirty="0" smtClean="0">
                <a:latin typeface="Book Antiqua" pitchFamily="18" charset="0"/>
              </a:rPr>
              <a:t>Özellikle erken örseleyici yaşantıların, gelişme döneminde aşırı uyarılmanın ve dürtü denetimindeki zayıflığın, yineleyici eyleme vuruk davranışların ortaya çıkmasında etkili olduğu belirtilmektedir. </a:t>
            </a:r>
          </a:p>
          <a:p>
            <a:pPr marL="342900" indent="-273050">
              <a:lnSpc>
                <a:spcPct val="90000"/>
              </a:lnSpc>
            </a:pPr>
            <a:endParaRPr lang="en-US" sz="1600" dirty="0" smtClean="0">
              <a:latin typeface="Book Antiqua" pitchFamily="18" charset="0"/>
            </a:endParaRP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27584" y="1916832"/>
            <a:ext cx="7416824" cy="2834622"/>
          </a:xfrm>
          <a:prstGeom prst="rect">
            <a:avLst/>
          </a:prstGeom>
        </p:spPr>
        <p:txBody>
          <a:bodyPr wrap="square">
            <a:spAutoFit/>
          </a:bodyPr>
          <a:lstStyle/>
          <a:p>
            <a:pPr marL="85725" indent="-15875">
              <a:lnSpc>
                <a:spcPct val="90000"/>
              </a:lnSpc>
            </a:pPr>
            <a:r>
              <a:rPr lang="tr-TR" dirty="0"/>
              <a:t>Ağır kişilik bozukluklarında eyleme vurma sık görülür ve kişiler bu davranışları ile nedenleri arasındaki bağlantıyı kuramazlar. </a:t>
            </a:r>
            <a:endParaRPr lang="tr-TR" dirty="0" smtClean="0"/>
          </a:p>
          <a:p>
            <a:pPr marL="85725" indent="-15875">
              <a:lnSpc>
                <a:spcPct val="90000"/>
              </a:lnSpc>
            </a:pPr>
            <a:endParaRPr lang="tr-TR" dirty="0"/>
          </a:p>
          <a:p>
            <a:pPr marL="85725" indent="-15875">
              <a:lnSpc>
                <a:spcPct val="90000"/>
              </a:lnSpc>
            </a:pPr>
            <a:r>
              <a:rPr lang="tr-TR" dirty="0" smtClean="0"/>
              <a:t>Eyleme </a:t>
            </a:r>
            <a:r>
              <a:rPr lang="tr-TR" dirty="0"/>
              <a:t>vurma davranışları, rastgele cinsel ilişkiler, hızlı ve riskli araç kullanma, unutmalar, zarar verici davranışlar vb. şekillerde görülebilir</a:t>
            </a:r>
          </a:p>
          <a:p>
            <a:pPr marL="85725" indent="-15875">
              <a:lnSpc>
                <a:spcPct val="90000"/>
              </a:lnSpc>
            </a:pPr>
            <a:endParaRPr lang="tr-TR" dirty="0" smtClean="0"/>
          </a:p>
          <a:p>
            <a:pPr marL="85725" indent="-15875">
              <a:lnSpc>
                <a:spcPct val="90000"/>
              </a:lnSpc>
            </a:pPr>
            <a:r>
              <a:rPr lang="tr-TR" b="1" dirty="0" smtClean="0"/>
              <a:t>Ör</a:t>
            </a:r>
            <a:r>
              <a:rPr lang="tr-TR" b="1" dirty="0"/>
              <a:t>: </a:t>
            </a:r>
            <a:r>
              <a:rPr lang="tr-TR" dirty="0"/>
              <a:t>Sevgilisinin kendisini aldattığını öğrenen kişinin hemen hiç tanımadığı birisi ile rastgele ilişkiye girmesi, kişi böyle bir durumda yaşanması beklenen üzüntü, acı ve aldatıldığı için öfke duyma yerine, eylemle bu duygulardan uzaklaşır. </a:t>
            </a:r>
            <a:endParaRPr lang="en-US" dirty="0"/>
          </a:p>
        </p:txBody>
      </p:sp>
    </p:spTree>
    <p:extLst>
      <p:ext uri="{BB962C8B-B14F-4D97-AF65-F5344CB8AC3E}">
        <p14:creationId xmlns:p14="http://schemas.microsoft.com/office/powerpoint/2010/main" xmlns="" val="1328124574"/>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İçerik Yer Tutucusu 2"/>
          <p:cNvSpPr>
            <a:spLocks noGrp="1"/>
          </p:cNvSpPr>
          <p:nvPr>
            <p:ph idx="4294967295"/>
          </p:nvPr>
        </p:nvSpPr>
        <p:spPr>
          <a:xfrm>
            <a:off x="685800" y="765175"/>
            <a:ext cx="7772400" cy="4568825"/>
          </a:xfrm>
        </p:spPr>
        <p:txBody>
          <a:bodyPr lIns="0" rIns="0"/>
          <a:lstStyle/>
          <a:p>
            <a:pPr marL="69850" indent="0">
              <a:buNone/>
            </a:pPr>
            <a:r>
              <a:rPr lang="tr-TR" sz="3600" b="1" dirty="0" err="1" smtClean="0">
                <a:solidFill>
                  <a:schemeClr val="accent6">
                    <a:lumMod val="75000"/>
                  </a:schemeClr>
                </a:solidFill>
                <a:effectLst>
                  <a:outerShdw blurRad="38100" dist="38100" dir="2700000" algn="tl">
                    <a:srgbClr val="000000">
                      <a:alpha val="43137"/>
                    </a:srgbClr>
                  </a:outerShdw>
                </a:effectLst>
                <a:latin typeface="Book Antiqua" pitchFamily="18" charset="0"/>
              </a:rPr>
              <a:t>Psikotik</a:t>
            </a:r>
            <a:r>
              <a:rPr lang="tr-TR" sz="3600" b="1" dirty="0" smtClean="0">
                <a:solidFill>
                  <a:schemeClr val="accent6">
                    <a:lumMod val="75000"/>
                  </a:schemeClr>
                </a:solidFill>
                <a:effectLst>
                  <a:outerShdw blurRad="38100" dist="38100" dir="2700000" algn="tl">
                    <a:srgbClr val="000000">
                      <a:alpha val="43137"/>
                    </a:srgbClr>
                  </a:outerShdw>
                </a:effectLst>
                <a:latin typeface="Book Antiqua" pitchFamily="18" charset="0"/>
              </a:rPr>
              <a:t> Gerileme (regresyon): </a:t>
            </a:r>
          </a:p>
          <a:p>
            <a:pPr marL="69850" indent="0">
              <a:buNone/>
            </a:pPr>
            <a:endParaRPr lang="tr-TR" sz="3600" b="1" dirty="0">
              <a:solidFill>
                <a:schemeClr val="accent6">
                  <a:lumMod val="75000"/>
                </a:schemeClr>
              </a:solidFill>
              <a:effectLst>
                <a:outerShdw blurRad="38100" dist="38100" dir="2700000" algn="tl">
                  <a:srgbClr val="000000">
                    <a:alpha val="43137"/>
                  </a:srgbClr>
                </a:outerShdw>
              </a:effectLst>
              <a:latin typeface="Book Antiqua" pitchFamily="18" charset="0"/>
            </a:endParaRPr>
          </a:p>
          <a:p>
            <a:pPr marL="69850" indent="0">
              <a:buNone/>
            </a:pPr>
            <a:r>
              <a:rPr lang="tr-TR" sz="1800" dirty="0" smtClean="0">
                <a:latin typeface="Book Antiqua" pitchFamily="18" charset="0"/>
              </a:rPr>
              <a:t>Ağır kişilik bozukluklarında,</a:t>
            </a:r>
            <a:r>
              <a:rPr lang="tr-TR" sz="1800" b="1" dirty="0" smtClean="0">
                <a:latin typeface="Book Antiqua" pitchFamily="18" charset="0"/>
              </a:rPr>
              <a:t> </a:t>
            </a:r>
            <a:r>
              <a:rPr lang="tr-TR" sz="1800" dirty="0" smtClean="0">
                <a:latin typeface="Book Antiqua" pitchFamily="18" charset="0"/>
              </a:rPr>
              <a:t>özellikle </a:t>
            </a:r>
            <a:r>
              <a:rPr lang="tr-TR" sz="1800" dirty="0" err="1" smtClean="0">
                <a:latin typeface="Book Antiqua" pitchFamily="18" charset="0"/>
              </a:rPr>
              <a:t>borderline</a:t>
            </a:r>
            <a:r>
              <a:rPr lang="tr-TR" sz="1800" dirty="0" smtClean="0">
                <a:latin typeface="Book Antiqua" pitchFamily="18" charset="0"/>
              </a:rPr>
              <a:t> yapılarda, akut </a:t>
            </a:r>
            <a:r>
              <a:rPr lang="tr-TR" sz="1800" dirty="0" err="1" smtClean="0">
                <a:latin typeface="Book Antiqua" pitchFamily="18" charset="0"/>
              </a:rPr>
              <a:t>psikotik</a:t>
            </a:r>
            <a:r>
              <a:rPr lang="tr-TR" sz="1800" dirty="0" smtClean="0">
                <a:latin typeface="Book Antiqua" pitchFamily="18" charset="0"/>
              </a:rPr>
              <a:t> tepkiler, </a:t>
            </a:r>
            <a:r>
              <a:rPr lang="tr-TR" sz="1800" dirty="0" err="1" smtClean="0">
                <a:latin typeface="Book Antiqua" pitchFamily="18" charset="0"/>
              </a:rPr>
              <a:t>depersonalizasyon</a:t>
            </a:r>
            <a:r>
              <a:rPr lang="tr-TR" sz="1800" dirty="0" smtClean="0">
                <a:latin typeface="Book Antiqua" pitchFamily="18" charset="0"/>
              </a:rPr>
              <a:t>, </a:t>
            </a:r>
            <a:r>
              <a:rPr lang="tr-TR" sz="1800" dirty="0" err="1" smtClean="0">
                <a:latin typeface="Book Antiqua" pitchFamily="18" charset="0"/>
              </a:rPr>
              <a:t>derealizasyon</a:t>
            </a:r>
            <a:r>
              <a:rPr lang="tr-TR" sz="1800" dirty="0" smtClean="0">
                <a:latin typeface="Book Antiqua" pitchFamily="18" charset="0"/>
              </a:rPr>
              <a:t>, görsel, işitsel ve algısal bozukluklar, </a:t>
            </a:r>
            <a:r>
              <a:rPr lang="tr-TR" sz="1800" dirty="0" err="1" smtClean="0">
                <a:latin typeface="Book Antiqua" pitchFamily="18" charset="0"/>
              </a:rPr>
              <a:t>paranoid</a:t>
            </a:r>
            <a:r>
              <a:rPr lang="tr-TR" sz="1800" dirty="0" smtClean="0">
                <a:latin typeface="Book Antiqua" pitchFamily="18" charset="0"/>
              </a:rPr>
              <a:t> inançlar ve patolojik narsisizmi olan hastaların aktarımında ortaya çıkan </a:t>
            </a:r>
            <a:r>
              <a:rPr lang="tr-TR" sz="1800" dirty="0" err="1" smtClean="0">
                <a:latin typeface="Book Antiqua" pitchFamily="18" charset="0"/>
              </a:rPr>
              <a:t>paranoid</a:t>
            </a:r>
            <a:r>
              <a:rPr lang="tr-TR" sz="1800" dirty="0" smtClean="0">
                <a:latin typeface="Book Antiqua" pitchFamily="18" charset="0"/>
              </a:rPr>
              <a:t> gerileme gibi geçici </a:t>
            </a:r>
            <a:r>
              <a:rPr lang="tr-TR" sz="1800" dirty="0" err="1" smtClean="0">
                <a:latin typeface="Book Antiqua" pitchFamily="18" charset="0"/>
              </a:rPr>
              <a:t>psikotik</a:t>
            </a:r>
            <a:r>
              <a:rPr lang="tr-TR" sz="1800" dirty="0" smtClean="0">
                <a:latin typeface="Book Antiqua" pitchFamily="18" charset="0"/>
              </a:rPr>
              <a:t> yaşantılar görülebilir. </a:t>
            </a:r>
          </a:p>
          <a:p>
            <a:pPr marL="69850" indent="0">
              <a:buNone/>
            </a:pPr>
            <a:endParaRPr lang="tr-TR" sz="1800" dirty="0">
              <a:latin typeface="Book Antiqua" pitchFamily="18" charset="0"/>
            </a:endParaRPr>
          </a:p>
          <a:p>
            <a:pPr marL="69850" indent="0">
              <a:buNone/>
            </a:pPr>
            <a:r>
              <a:rPr lang="tr-TR" sz="1800" dirty="0" smtClean="0">
                <a:latin typeface="Book Antiqua" pitchFamily="18" charset="0"/>
              </a:rPr>
              <a:t>Bu yaşantıların </a:t>
            </a:r>
            <a:r>
              <a:rPr lang="tr-TR" sz="1800" dirty="0" err="1" smtClean="0">
                <a:latin typeface="Book Antiqua" pitchFamily="18" charset="0"/>
              </a:rPr>
              <a:t>primer</a:t>
            </a:r>
            <a:r>
              <a:rPr lang="tr-TR" sz="1800" dirty="0" smtClean="0">
                <a:latin typeface="Book Antiqua" pitchFamily="18" charset="0"/>
              </a:rPr>
              <a:t> nesne kaybı, bedensel stres ve çevreden gelen dayanılmaz etkilere karşı bir savunma olarak ortaya çıktığı öne sürülmektedir</a:t>
            </a:r>
            <a:endParaRPr lang="en-US"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İçerik Yer Tutucusu 2"/>
          <p:cNvSpPr>
            <a:spLocks noGrp="1"/>
          </p:cNvSpPr>
          <p:nvPr>
            <p:ph idx="4294967295"/>
          </p:nvPr>
        </p:nvSpPr>
        <p:spPr>
          <a:xfrm>
            <a:off x="539552" y="1916832"/>
            <a:ext cx="7772400" cy="3733800"/>
          </a:xfrm>
        </p:spPr>
        <p:txBody>
          <a:bodyPr lIns="0" rIns="0"/>
          <a:lstStyle/>
          <a:p>
            <a:pPr marL="342900" indent="-273050">
              <a:lnSpc>
                <a:spcPct val="80000"/>
              </a:lnSpc>
            </a:pPr>
            <a:r>
              <a:rPr lang="tr-TR" sz="1800" dirty="0" smtClean="0">
                <a:latin typeface="Book Antiqua" pitchFamily="18" charset="0"/>
              </a:rPr>
              <a:t>Ör: </a:t>
            </a:r>
            <a:r>
              <a:rPr lang="tr-TR" sz="1800" dirty="0" err="1" smtClean="0">
                <a:latin typeface="Book Antiqua" pitchFamily="18" charset="0"/>
              </a:rPr>
              <a:t>Borderline</a:t>
            </a:r>
            <a:r>
              <a:rPr lang="tr-TR" sz="1800" dirty="0" smtClean="0">
                <a:latin typeface="Book Antiqua" pitchFamily="18" charset="0"/>
              </a:rPr>
              <a:t> KB gösteren bir kadın hasta, duygusal olarak bağımlı olduğu, ancak cinsel arzu duymadığı eşinden ayrılma sürecinde, internette bir web sitesine edebiyat/psikoloji konularında yazılar yazmaya ve sitedekilerle yazılar üzerinden iletişim kurmaya başlamıştır. </a:t>
            </a:r>
          </a:p>
          <a:p>
            <a:pPr marL="342900" indent="-273050">
              <a:lnSpc>
                <a:spcPct val="80000"/>
              </a:lnSpc>
            </a:pPr>
            <a:endParaRPr lang="tr-TR" sz="1800" dirty="0" smtClean="0">
              <a:latin typeface="Book Antiqua" pitchFamily="18" charset="0"/>
            </a:endParaRPr>
          </a:p>
          <a:p>
            <a:pPr marL="342900" indent="-273050">
              <a:lnSpc>
                <a:spcPct val="80000"/>
              </a:lnSpc>
            </a:pPr>
            <a:r>
              <a:rPr lang="tr-TR" sz="1800" dirty="0" smtClean="0">
                <a:latin typeface="Book Antiqua" pitchFamily="18" charset="0"/>
              </a:rPr>
              <a:t>Bu dönemde site yöneticisi olarak kendini tanıtan bir kişiye aşk ve cinsel arzu hissetmeye başlayan hasta, bu dönemde takip edildiğini, hatta bilgisayarına girilerek fare (</a:t>
            </a:r>
            <a:r>
              <a:rPr lang="tr-TR" sz="1800" dirty="0" err="1" smtClean="0">
                <a:latin typeface="Book Antiqua" pitchFamily="18" charset="0"/>
              </a:rPr>
              <a:t>maus</a:t>
            </a:r>
            <a:r>
              <a:rPr lang="tr-TR" sz="1800" dirty="0" smtClean="0">
                <a:latin typeface="Book Antiqua" pitchFamily="18" charset="0"/>
              </a:rPr>
              <a:t>) üzerinden her hareketinin izlendiğini ve kendisine bazı mesajlar gönderildiğini düşünmeye başlamıştır. </a:t>
            </a:r>
          </a:p>
          <a:p>
            <a:pPr marL="342900" indent="-273050">
              <a:lnSpc>
                <a:spcPct val="80000"/>
              </a:lnSpc>
            </a:pPr>
            <a:endParaRPr lang="tr-TR" sz="1800" dirty="0" smtClean="0">
              <a:latin typeface="Book Antiqua" pitchFamily="18" charset="0"/>
            </a:endParaRPr>
          </a:p>
          <a:p>
            <a:pPr marL="342900" indent="-273050">
              <a:lnSpc>
                <a:spcPct val="80000"/>
              </a:lnSpc>
            </a:pPr>
            <a:r>
              <a:rPr lang="tr-TR" sz="1800" dirty="0" smtClean="0">
                <a:latin typeface="Book Antiqua" pitchFamily="18" charset="0"/>
              </a:rPr>
              <a:t>Kendilik nesnesi işlevi gören eşinden ayrılma sürecinde yas tutma kapasitesi olmayan hastanın, dağılma/parçalanma korkularına karşı akut </a:t>
            </a:r>
            <a:r>
              <a:rPr lang="tr-TR" sz="1800" dirty="0" err="1" smtClean="0">
                <a:latin typeface="Book Antiqua" pitchFamily="18" charset="0"/>
              </a:rPr>
              <a:t>psikotik-paranoid</a:t>
            </a:r>
            <a:r>
              <a:rPr lang="tr-TR" sz="1800" dirty="0" smtClean="0">
                <a:latin typeface="Book Antiqua" pitchFamily="18" charset="0"/>
              </a:rPr>
              <a:t> reaksiyonlar geliştirdiği görülmüştür.</a:t>
            </a:r>
            <a:endParaRPr lang="en-US" sz="1800" dirty="0" smtClean="0">
              <a:latin typeface="Book Antiqua" pitchFamily="18" charset="0"/>
            </a:endParaRPr>
          </a:p>
          <a:p>
            <a:pPr marL="342900" indent="-273050">
              <a:lnSpc>
                <a:spcPct val="80000"/>
              </a:lnSpc>
            </a:pPr>
            <a:endParaRPr lang="en-US" sz="1600" dirty="0" smtClean="0">
              <a:latin typeface="Book Antiqua" pitchFamily="18" charset="0"/>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Başlık 1"/>
          <p:cNvSpPr>
            <a:spLocks noGrp="1"/>
          </p:cNvSpPr>
          <p:nvPr>
            <p:ph type="title" idx="4294967295"/>
          </p:nvPr>
        </p:nvSpPr>
        <p:spPr>
          <a:xfrm>
            <a:off x="755576" y="476672"/>
            <a:ext cx="8229600" cy="1143000"/>
          </a:xfrm>
        </p:spPr>
        <p:txBody>
          <a:bodyPr lIns="0" rIns="0" anchor="ctr"/>
          <a:lstStyle/>
          <a:p>
            <a:pPr eaLnBrk="1" hangingPunct="1"/>
            <a:r>
              <a:rPr lang="tr-TR" sz="3600" b="1" dirty="0" smtClean="0">
                <a:solidFill>
                  <a:schemeClr val="accent6">
                    <a:lumMod val="75000"/>
                  </a:schemeClr>
                </a:solidFill>
                <a:effectLst>
                  <a:outerShdw blurRad="38100" dist="38100" dir="2700000" algn="tl">
                    <a:srgbClr val="000000">
                      <a:alpha val="43137"/>
                    </a:srgbClr>
                  </a:outerShdw>
                </a:effectLst>
                <a:latin typeface="Book Antiqua" pitchFamily="18" charset="0"/>
              </a:rPr>
              <a:t>Kişilik Bozukluklarının Tedavisi</a:t>
            </a:r>
            <a:endParaRPr lang="en-US" sz="3600" b="1" dirty="0" smtClean="0">
              <a:solidFill>
                <a:schemeClr val="accent6">
                  <a:lumMod val="75000"/>
                </a:schemeClr>
              </a:solidFill>
              <a:effectLst>
                <a:outerShdw blurRad="38100" dist="38100" dir="2700000" algn="tl">
                  <a:srgbClr val="000000">
                    <a:alpha val="43137"/>
                  </a:srgbClr>
                </a:outerShdw>
              </a:effectLst>
              <a:latin typeface="Book Antiqua" pitchFamily="18" charset="0"/>
            </a:endParaRPr>
          </a:p>
        </p:txBody>
      </p:sp>
      <p:sp>
        <p:nvSpPr>
          <p:cNvPr id="89090" name="İçerik Yer Tutucusu 2"/>
          <p:cNvSpPr>
            <a:spLocks noGrp="1"/>
          </p:cNvSpPr>
          <p:nvPr>
            <p:ph idx="4294967295"/>
          </p:nvPr>
        </p:nvSpPr>
        <p:spPr>
          <a:xfrm>
            <a:off x="457200" y="1828800"/>
            <a:ext cx="8229600" cy="3548063"/>
          </a:xfrm>
        </p:spPr>
        <p:txBody>
          <a:bodyPr lIns="0" rIns="0"/>
          <a:lstStyle/>
          <a:p>
            <a:pPr eaLnBrk="1" hangingPunct="1">
              <a:buFont typeface="Wingdings" pitchFamily="2" charset="2"/>
              <a:buNone/>
            </a:pPr>
            <a:r>
              <a:rPr lang="tr-TR" dirty="0" smtClean="0"/>
              <a:t>	</a:t>
            </a:r>
            <a:r>
              <a:rPr lang="tr-TR" sz="1800" dirty="0" smtClean="0">
                <a:latin typeface="Book Antiqua" pitchFamily="18" charset="0"/>
              </a:rPr>
              <a:t>Kişilik bozukluklarının tedavisi uzun sürelidir ve;</a:t>
            </a:r>
          </a:p>
          <a:p>
            <a:pPr lvl="1" eaLnBrk="1" hangingPunct="1"/>
            <a:r>
              <a:rPr lang="tr-TR" sz="1800" dirty="0" smtClean="0">
                <a:latin typeface="Book Antiqua" pitchFamily="18" charset="0"/>
              </a:rPr>
              <a:t>Psikoterapi esas olmak üzere,</a:t>
            </a:r>
          </a:p>
          <a:p>
            <a:pPr lvl="1" eaLnBrk="1" hangingPunct="1"/>
            <a:r>
              <a:rPr lang="tr-TR" sz="1800" dirty="0" smtClean="0">
                <a:latin typeface="Book Antiqua" pitchFamily="18" charset="0"/>
              </a:rPr>
              <a:t>İlaç tedavisi, </a:t>
            </a:r>
          </a:p>
          <a:p>
            <a:pPr lvl="1" eaLnBrk="1" hangingPunct="1"/>
            <a:r>
              <a:rPr lang="tr-TR" sz="1800" dirty="0" smtClean="0">
                <a:latin typeface="Book Antiqua" pitchFamily="18" charset="0"/>
              </a:rPr>
              <a:t>Hastane tedavisi (gerektiğinde-krizlerde) kombine sürdürülmelidir.  </a:t>
            </a:r>
          </a:p>
          <a:p>
            <a:pPr lvl="1" eaLnBrk="1" hangingPunct="1"/>
            <a:endParaRPr lang="tr-TR"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Başlık 1"/>
          <p:cNvSpPr>
            <a:spLocks noGrp="1"/>
          </p:cNvSpPr>
          <p:nvPr>
            <p:ph type="title" idx="4294967295"/>
          </p:nvPr>
        </p:nvSpPr>
        <p:spPr>
          <a:xfrm>
            <a:off x="1042988" y="549275"/>
            <a:ext cx="7926387" cy="1143000"/>
          </a:xfrm>
        </p:spPr>
        <p:txBody>
          <a:bodyPr lIns="0" rIns="0" anchor="ctr"/>
          <a:lstStyle/>
          <a:p>
            <a:pPr eaLnBrk="1" hangingPunct="1"/>
            <a:r>
              <a:rPr lang="tr-TR" sz="2800" b="1" dirty="0" smtClean="0">
                <a:solidFill>
                  <a:schemeClr val="accent6">
                    <a:lumMod val="75000"/>
                  </a:schemeClr>
                </a:solidFill>
                <a:effectLst>
                  <a:outerShdw blurRad="38100" dist="38100" dir="2700000" algn="tl">
                    <a:srgbClr val="000000">
                      <a:alpha val="43137"/>
                    </a:srgbClr>
                  </a:outerShdw>
                </a:effectLst>
                <a:latin typeface="Book Antiqua" pitchFamily="18" charset="0"/>
              </a:rPr>
              <a:t>İlaç Tedavisi</a:t>
            </a:r>
            <a:endParaRPr lang="en-US" sz="2800" b="1" dirty="0" smtClean="0">
              <a:solidFill>
                <a:schemeClr val="accent6">
                  <a:lumMod val="75000"/>
                </a:schemeClr>
              </a:solidFill>
              <a:effectLst>
                <a:outerShdw blurRad="38100" dist="38100" dir="2700000" algn="tl">
                  <a:srgbClr val="000000">
                    <a:alpha val="43137"/>
                  </a:srgbClr>
                </a:outerShdw>
              </a:effectLst>
              <a:latin typeface="Book Antiqua" pitchFamily="18" charset="0"/>
            </a:endParaRPr>
          </a:p>
        </p:txBody>
      </p:sp>
      <p:sp>
        <p:nvSpPr>
          <p:cNvPr id="93186" name="İçerik Yer Tutucusu 2"/>
          <p:cNvSpPr>
            <a:spLocks noGrp="1"/>
          </p:cNvSpPr>
          <p:nvPr>
            <p:ph idx="4294967295"/>
          </p:nvPr>
        </p:nvSpPr>
        <p:spPr>
          <a:xfrm>
            <a:off x="395288" y="1844675"/>
            <a:ext cx="7989887" cy="3544888"/>
          </a:xfrm>
        </p:spPr>
        <p:txBody>
          <a:bodyPr lIns="0" rIns="0"/>
          <a:lstStyle/>
          <a:p>
            <a:pPr lvl="1" eaLnBrk="1" hangingPunct="1"/>
            <a:r>
              <a:rPr lang="tr-TR" sz="1600" dirty="0" smtClean="0">
                <a:latin typeface="Book Antiqua" pitchFamily="18" charset="0"/>
              </a:rPr>
              <a:t>Terapilerin yanı sıra bu hastalarda ortaya çıkan duygusal dalgalanmalar, depresif dönemler, yoğun </a:t>
            </a:r>
            <a:r>
              <a:rPr lang="tr-TR" sz="1600" dirty="0" err="1" smtClean="0">
                <a:latin typeface="Book Antiqua" pitchFamily="18" charset="0"/>
              </a:rPr>
              <a:t>anksiyete</a:t>
            </a:r>
            <a:r>
              <a:rPr lang="tr-TR" sz="1600" dirty="0" smtClean="0">
                <a:latin typeface="Book Antiqua" pitchFamily="18" charset="0"/>
              </a:rPr>
              <a:t> krizleri veya kısa süreli </a:t>
            </a:r>
            <a:r>
              <a:rPr lang="tr-TR" sz="1600" dirty="0" err="1" smtClean="0">
                <a:latin typeface="Book Antiqua" pitchFamily="18" charset="0"/>
              </a:rPr>
              <a:t>psikotik</a:t>
            </a:r>
            <a:r>
              <a:rPr lang="tr-TR" sz="1600" dirty="0" smtClean="0">
                <a:latin typeface="Book Antiqua" pitchFamily="18" charset="0"/>
              </a:rPr>
              <a:t> ataklar için ilaç tedavisi kullanılmaktadır. </a:t>
            </a:r>
          </a:p>
          <a:p>
            <a:pPr lvl="1" eaLnBrk="1" hangingPunct="1"/>
            <a:r>
              <a:rPr lang="tr-TR" sz="1600" dirty="0" smtClean="0">
                <a:latin typeface="Book Antiqua" pitchFamily="18" charset="0"/>
              </a:rPr>
              <a:t>İlaç Tedavisinde;</a:t>
            </a:r>
          </a:p>
          <a:p>
            <a:pPr marL="1143000" lvl="2" indent="-228600" eaLnBrk="1" hangingPunct="1"/>
            <a:r>
              <a:rPr lang="tr-TR" sz="1600" dirty="0" err="1" smtClean="0">
                <a:latin typeface="Book Antiqua" pitchFamily="18" charset="0"/>
              </a:rPr>
              <a:t>Antidepresanlar</a:t>
            </a:r>
            <a:r>
              <a:rPr lang="tr-TR" sz="1600" dirty="0" smtClean="0">
                <a:latin typeface="Book Antiqua" pitchFamily="18" charset="0"/>
              </a:rPr>
              <a:t>, </a:t>
            </a:r>
            <a:r>
              <a:rPr lang="tr-TR" sz="1600" dirty="0" err="1" smtClean="0">
                <a:latin typeface="Book Antiqua" pitchFamily="18" charset="0"/>
              </a:rPr>
              <a:t>anksiyolitikler</a:t>
            </a:r>
            <a:r>
              <a:rPr lang="tr-TR" sz="1600" dirty="0" smtClean="0">
                <a:latin typeface="Book Antiqua" pitchFamily="18" charset="0"/>
              </a:rPr>
              <a:t>, </a:t>
            </a:r>
            <a:r>
              <a:rPr lang="tr-TR" sz="1600" dirty="0" err="1" smtClean="0">
                <a:latin typeface="Book Antiqua" pitchFamily="18" charset="0"/>
              </a:rPr>
              <a:t>antipsikotikler</a:t>
            </a:r>
            <a:r>
              <a:rPr lang="tr-TR" sz="1600" dirty="0" smtClean="0">
                <a:latin typeface="Book Antiqua" pitchFamily="18" charset="0"/>
              </a:rPr>
              <a:t> ve </a:t>
            </a:r>
            <a:r>
              <a:rPr lang="tr-TR" sz="1600" dirty="0" err="1" smtClean="0">
                <a:latin typeface="Book Antiqua" pitchFamily="18" charset="0"/>
              </a:rPr>
              <a:t>duygudurum</a:t>
            </a:r>
            <a:r>
              <a:rPr lang="tr-TR" sz="1600" dirty="0" smtClean="0">
                <a:latin typeface="Book Antiqua" pitchFamily="18" charset="0"/>
              </a:rPr>
              <a:t> düzenleyicileri kullanılır.</a:t>
            </a:r>
          </a:p>
          <a:p>
            <a:pPr lvl="1" eaLnBrk="1" hangingPunct="1"/>
            <a:endParaRPr lang="tr-TR" sz="1800" dirty="0" smtClean="0">
              <a:latin typeface="Book Antiqua" pitchFamily="18" charset="0"/>
            </a:endParaRPr>
          </a:p>
          <a:p>
            <a:pPr lvl="1" eaLnBrk="1" hangingPunct="1"/>
            <a:r>
              <a:rPr lang="tr-TR" sz="1600" dirty="0" smtClean="0">
                <a:latin typeface="Book Antiqua" pitchFamily="18" charset="0"/>
              </a:rPr>
              <a:t>Bu hastalarda ilaç tedavisi, ilacın farmakolojik etkisinin yanı sıra, tedavi ekibinin (hekim/hemşire/psikoterapist) olumlu ya da olumsuz bir uzantısı olarak çeşitli anlamlar içermekte, bu anlamlar nedeniyle çoğu zaman düzenli kullanım ve yararlılık etkilenmektedir.</a:t>
            </a:r>
            <a:endParaRPr lang="en-US" sz="1600" dirty="0" smtClean="0">
              <a:latin typeface="Book Antiqua" pitchFamily="18" charset="0"/>
            </a:endParaRPr>
          </a:p>
          <a:p>
            <a:pPr eaLnBrk="1" hangingPunct="1"/>
            <a:endParaRPr lang="en-US"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Başlık 1"/>
          <p:cNvSpPr>
            <a:spLocks noGrp="1"/>
          </p:cNvSpPr>
          <p:nvPr>
            <p:ph type="title" idx="4294967295"/>
          </p:nvPr>
        </p:nvSpPr>
        <p:spPr/>
        <p:txBody>
          <a:bodyPr lIns="0" rIns="0" anchor="ctr"/>
          <a:lstStyle/>
          <a:p>
            <a:pPr eaLnBrk="1" hangingPunct="1"/>
            <a:r>
              <a:rPr lang="tr-TR" sz="2800" b="1" dirty="0" smtClean="0">
                <a:solidFill>
                  <a:schemeClr val="accent6">
                    <a:lumMod val="75000"/>
                  </a:schemeClr>
                </a:solidFill>
                <a:effectLst>
                  <a:outerShdw blurRad="38100" dist="38100" dir="2700000" algn="tl">
                    <a:srgbClr val="000000">
                      <a:alpha val="43137"/>
                    </a:srgbClr>
                  </a:outerShdw>
                </a:effectLst>
                <a:latin typeface="Book Antiqua" pitchFamily="18" charset="0"/>
              </a:rPr>
              <a:t>Acil Tedavi  Ve Hastaneye  Yatış</a:t>
            </a:r>
            <a:endParaRPr lang="en-US" sz="2800" b="1" dirty="0" smtClean="0">
              <a:solidFill>
                <a:schemeClr val="accent6">
                  <a:lumMod val="75000"/>
                </a:schemeClr>
              </a:solidFill>
              <a:effectLst>
                <a:outerShdw blurRad="38100" dist="38100" dir="2700000" algn="tl">
                  <a:srgbClr val="000000">
                    <a:alpha val="43137"/>
                  </a:srgbClr>
                </a:outerShdw>
              </a:effectLst>
              <a:latin typeface="Book Antiqua" pitchFamily="18" charset="0"/>
            </a:endParaRPr>
          </a:p>
        </p:txBody>
      </p:sp>
      <p:sp>
        <p:nvSpPr>
          <p:cNvPr id="94210" name="İçerik Yer Tutucusu 2"/>
          <p:cNvSpPr>
            <a:spLocks noGrp="1"/>
          </p:cNvSpPr>
          <p:nvPr>
            <p:ph idx="4294967295"/>
          </p:nvPr>
        </p:nvSpPr>
        <p:spPr>
          <a:xfrm>
            <a:off x="611188" y="1844675"/>
            <a:ext cx="7772400" cy="4065588"/>
          </a:xfrm>
        </p:spPr>
        <p:txBody>
          <a:bodyPr lIns="0" rIns="0"/>
          <a:lstStyle/>
          <a:p>
            <a:pPr lvl="1" eaLnBrk="1" hangingPunct="1">
              <a:lnSpc>
                <a:spcPct val="90000"/>
              </a:lnSpc>
            </a:pPr>
            <a:r>
              <a:rPr lang="tr-TR" sz="1600" dirty="0" smtClean="0">
                <a:latin typeface="Book Antiqua" pitchFamily="18" charset="0"/>
              </a:rPr>
              <a:t>Kişilik bozukluklarının tedavisinde acil müdahalenin ve hastaneye yatırarak tedavinin krize müdahalede önemi büyüktür. </a:t>
            </a:r>
          </a:p>
          <a:p>
            <a:pPr lvl="1" eaLnBrk="1" hangingPunct="1">
              <a:lnSpc>
                <a:spcPct val="90000"/>
              </a:lnSpc>
            </a:pPr>
            <a:r>
              <a:rPr lang="tr-TR" sz="1600" dirty="0" smtClean="0">
                <a:latin typeface="Book Antiqua" pitchFamily="18" charset="0"/>
              </a:rPr>
              <a:t>Bu kişilerin  “içerideki yapıyı” ancak “dışarıdaki bir nesne” ile sürdürebildikleri “dayanıksız denge” bozulduğunda, krizler ortaya çıkmakta ve sıklıkla bu dönemde psikiyatrik yardım gereksinimi artmaktadır. </a:t>
            </a:r>
          </a:p>
          <a:p>
            <a:pPr eaLnBrk="1" hangingPunct="1">
              <a:lnSpc>
                <a:spcPct val="90000"/>
              </a:lnSpc>
              <a:buFont typeface="Wingdings" pitchFamily="2" charset="2"/>
              <a:buNone/>
            </a:pPr>
            <a:endParaRPr lang="tr-TR" sz="1600" dirty="0" smtClean="0">
              <a:latin typeface="Book Antiqua" pitchFamily="18" charset="0"/>
            </a:endParaRPr>
          </a:p>
          <a:p>
            <a:pPr eaLnBrk="1" hangingPunct="1">
              <a:lnSpc>
                <a:spcPct val="90000"/>
              </a:lnSpc>
              <a:buFont typeface="Wingdings" pitchFamily="2" charset="2"/>
              <a:buNone/>
            </a:pPr>
            <a:r>
              <a:rPr lang="tr-TR" sz="1600" dirty="0" smtClean="0">
                <a:latin typeface="Book Antiqua" pitchFamily="18" charset="0"/>
              </a:rPr>
              <a:t>       </a:t>
            </a:r>
            <a:r>
              <a:rPr lang="tr-TR" sz="1600" b="1" u="sng" dirty="0" smtClean="0">
                <a:latin typeface="Book Antiqua" pitchFamily="18" charset="0"/>
              </a:rPr>
              <a:t>Acil tedavi ve kısa süreli hastaneye yatış (1 hafta, 1 ay) en sıklıkla;</a:t>
            </a:r>
            <a:r>
              <a:rPr lang="tr-TR" sz="1600" b="1" dirty="0" smtClean="0">
                <a:latin typeface="Book Antiqua" pitchFamily="18" charset="0"/>
              </a:rPr>
              <a:t> </a:t>
            </a:r>
          </a:p>
          <a:p>
            <a:pPr lvl="1" eaLnBrk="1" hangingPunct="1">
              <a:lnSpc>
                <a:spcPct val="90000"/>
              </a:lnSpc>
            </a:pPr>
            <a:r>
              <a:rPr lang="tr-TR" sz="1600" dirty="0" smtClean="0">
                <a:latin typeface="Book Antiqua" pitchFamily="18" charset="0"/>
              </a:rPr>
              <a:t>İntihar düşünceleri ya da yakın bir intihar girişimi ile ilgili </a:t>
            </a:r>
            <a:r>
              <a:rPr lang="tr-TR" sz="1600" dirty="0" err="1" smtClean="0">
                <a:latin typeface="Book Antiqua" pitchFamily="18" charset="0"/>
              </a:rPr>
              <a:t>disfori</a:t>
            </a:r>
            <a:r>
              <a:rPr lang="tr-TR" sz="1600" dirty="0" smtClean="0">
                <a:latin typeface="Book Antiqua" pitchFamily="18" charset="0"/>
              </a:rPr>
              <a:t>, </a:t>
            </a:r>
          </a:p>
          <a:p>
            <a:pPr lvl="1" eaLnBrk="1" hangingPunct="1">
              <a:lnSpc>
                <a:spcPct val="90000"/>
              </a:lnSpc>
            </a:pPr>
            <a:r>
              <a:rPr lang="tr-TR" sz="1600" dirty="0" err="1" smtClean="0">
                <a:latin typeface="Book Antiqua" pitchFamily="18" charset="0"/>
              </a:rPr>
              <a:t>Dezorganizasyon</a:t>
            </a:r>
            <a:r>
              <a:rPr lang="tr-TR" sz="1600" dirty="0" smtClean="0">
                <a:latin typeface="Book Antiqua" pitchFamily="18" charset="0"/>
              </a:rPr>
              <a:t>, </a:t>
            </a:r>
            <a:r>
              <a:rPr lang="tr-TR" sz="1600" dirty="0" err="1" smtClean="0">
                <a:latin typeface="Book Antiqua" pitchFamily="18" charset="0"/>
              </a:rPr>
              <a:t>disosiasyon</a:t>
            </a:r>
            <a:r>
              <a:rPr lang="tr-TR" sz="1600" dirty="0" smtClean="0">
                <a:latin typeface="Book Antiqua" pitchFamily="18" charset="0"/>
              </a:rPr>
              <a:t> ya da psikoz benzeri belirtilerle ortaya çıkan </a:t>
            </a:r>
            <a:r>
              <a:rPr lang="tr-TR" sz="1600" dirty="0" err="1" smtClean="0">
                <a:latin typeface="Book Antiqua" pitchFamily="18" charset="0"/>
              </a:rPr>
              <a:t>anksiyete</a:t>
            </a:r>
            <a:r>
              <a:rPr lang="tr-TR" sz="1600" dirty="0" smtClean="0">
                <a:latin typeface="Book Antiqua" pitchFamily="18" charset="0"/>
              </a:rPr>
              <a:t>, </a:t>
            </a:r>
          </a:p>
          <a:p>
            <a:pPr lvl="1" eaLnBrk="1" hangingPunct="1">
              <a:lnSpc>
                <a:spcPct val="90000"/>
              </a:lnSpc>
            </a:pPr>
            <a:r>
              <a:rPr lang="tr-TR" sz="1600" dirty="0" smtClean="0">
                <a:latin typeface="Book Antiqua" pitchFamily="18" charset="0"/>
              </a:rPr>
              <a:t>Hastayı riske sokan </a:t>
            </a:r>
            <a:r>
              <a:rPr lang="tr-TR" sz="1600" dirty="0" err="1" smtClean="0">
                <a:latin typeface="Book Antiqua" pitchFamily="18" charset="0"/>
              </a:rPr>
              <a:t>impuls</a:t>
            </a:r>
            <a:r>
              <a:rPr lang="tr-TR" sz="1600" dirty="0" smtClean="0">
                <a:latin typeface="Book Antiqua" pitchFamily="18" charset="0"/>
              </a:rPr>
              <a:t> kontrol bozukluğu ya da yargıda zayıflama ile oluşan zarar verici davranışlar, </a:t>
            </a:r>
          </a:p>
          <a:p>
            <a:pPr lvl="1" eaLnBrk="1" hangingPunct="1">
              <a:lnSpc>
                <a:spcPct val="90000"/>
              </a:lnSpc>
            </a:pPr>
            <a:r>
              <a:rPr lang="tr-TR" sz="1600" dirty="0" smtClean="0">
                <a:latin typeface="Book Antiqua" pitchFamily="18" charset="0"/>
              </a:rPr>
              <a:t>Saldırganlık, </a:t>
            </a:r>
          </a:p>
          <a:p>
            <a:pPr lvl="1" eaLnBrk="1" hangingPunct="1">
              <a:lnSpc>
                <a:spcPct val="90000"/>
              </a:lnSpc>
            </a:pPr>
            <a:r>
              <a:rPr lang="tr-TR" sz="1600" dirty="0" smtClean="0">
                <a:latin typeface="Book Antiqua" pitchFamily="18" charset="0"/>
              </a:rPr>
              <a:t>Kendine veya diğerlerine yönelik şiddet eğilimlerine yol açan </a:t>
            </a:r>
            <a:r>
              <a:rPr lang="tr-TR" sz="1600" dirty="0" err="1" smtClean="0">
                <a:latin typeface="Book Antiqua" pitchFamily="18" charset="0"/>
              </a:rPr>
              <a:t>emosyonel</a:t>
            </a:r>
            <a:r>
              <a:rPr lang="tr-TR" sz="1600" dirty="0" smtClean="0">
                <a:latin typeface="Book Antiqua" pitchFamily="18" charset="0"/>
              </a:rPr>
              <a:t> </a:t>
            </a:r>
            <a:r>
              <a:rPr lang="tr-TR" sz="1600" dirty="0" err="1" smtClean="0">
                <a:latin typeface="Book Antiqua" pitchFamily="18" charset="0"/>
              </a:rPr>
              <a:t>labilite</a:t>
            </a:r>
            <a:r>
              <a:rPr lang="tr-TR" sz="1600" dirty="0" smtClean="0">
                <a:latin typeface="Book Antiqua" pitchFamily="18" charset="0"/>
              </a:rPr>
              <a:t> durumlarında görülmektedir</a:t>
            </a:r>
            <a:endParaRPr lang="en-US" sz="1600" dirty="0" smtClean="0">
              <a:latin typeface="Book Antiqua"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p:cNvSpPr>
          <p:nvPr>
            <p:ph type="title" idx="4294967295"/>
          </p:nvPr>
        </p:nvSpPr>
        <p:spPr>
          <a:xfrm>
            <a:off x="914400" y="620713"/>
            <a:ext cx="8229600" cy="1143000"/>
          </a:xfrm>
        </p:spPr>
        <p:txBody>
          <a:bodyPr lIns="0" rIns="0" anchor="ctr"/>
          <a:lstStyle/>
          <a:p>
            <a:pPr eaLnBrk="1" hangingPunct="1"/>
            <a:r>
              <a:rPr lang="en-US" sz="3200" b="1" smtClean="0">
                <a:latin typeface="Book Antiqua" pitchFamily="18" charset="0"/>
              </a:rPr>
              <a:t>Kimlik (İdentity)</a:t>
            </a:r>
            <a:endParaRPr lang="tr-TR" sz="3200" smtClean="0">
              <a:latin typeface="Book Antiqua" pitchFamily="18" charset="0"/>
            </a:endParaRPr>
          </a:p>
        </p:txBody>
      </p:sp>
      <p:sp>
        <p:nvSpPr>
          <p:cNvPr id="31746" name="Rectangle 3"/>
          <p:cNvSpPr>
            <a:spLocks noGrp="1"/>
          </p:cNvSpPr>
          <p:nvPr>
            <p:ph type="body" idx="4294967295"/>
          </p:nvPr>
        </p:nvSpPr>
        <p:spPr/>
        <p:txBody>
          <a:bodyPr lIns="0" rIns="0"/>
          <a:lstStyle/>
          <a:p>
            <a:pPr marL="442913" lvl="1" indent="-357188" eaLnBrk="1" hangingPunct="1"/>
            <a:r>
              <a:rPr lang="en-US" sz="1800" dirty="0" err="1" smtClean="0">
                <a:latin typeface="Book Antiqua" pitchFamily="18" charset="0"/>
              </a:rPr>
              <a:t>Kimlik</a:t>
            </a:r>
            <a:r>
              <a:rPr lang="en-US" sz="1800" dirty="0" smtClean="0">
                <a:latin typeface="Book Antiqua" pitchFamily="18" charset="0"/>
              </a:rPr>
              <a:t>, </a:t>
            </a:r>
            <a:r>
              <a:rPr lang="en-US" sz="1800" dirty="0" err="1" smtClean="0">
                <a:latin typeface="Book Antiqua" pitchFamily="18" charset="0"/>
              </a:rPr>
              <a:t>kişinin</a:t>
            </a:r>
            <a:r>
              <a:rPr lang="en-US" sz="1800" dirty="0" smtClean="0">
                <a:latin typeface="Book Antiqua" pitchFamily="18" charset="0"/>
              </a:rPr>
              <a:t> </a:t>
            </a:r>
            <a:r>
              <a:rPr lang="en-US" sz="1800" dirty="0" err="1" smtClean="0">
                <a:latin typeface="Book Antiqua" pitchFamily="18" charset="0"/>
              </a:rPr>
              <a:t>kendini</a:t>
            </a:r>
            <a:r>
              <a:rPr lang="en-US" sz="1800" dirty="0" smtClean="0">
                <a:latin typeface="Book Antiqua" pitchFamily="18" charset="0"/>
              </a:rPr>
              <a:t> </a:t>
            </a:r>
            <a:r>
              <a:rPr lang="en-US" sz="1800" dirty="0" err="1" smtClean="0">
                <a:latin typeface="Book Antiqua" pitchFamily="18" charset="0"/>
              </a:rPr>
              <a:t>nasıl</a:t>
            </a:r>
            <a:r>
              <a:rPr lang="en-US" sz="1800" dirty="0" smtClean="0">
                <a:latin typeface="Book Antiqua" pitchFamily="18" charset="0"/>
              </a:rPr>
              <a:t> </a:t>
            </a:r>
            <a:r>
              <a:rPr lang="en-US" sz="1800" dirty="0" err="1" smtClean="0">
                <a:latin typeface="Book Antiqua" pitchFamily="18" charset="0"/>
              </a:rPr>
              <a:t>tanımladığı</a:t>
            </a:r>
            <a:r>
              <a:rPr lang="en-US" sz="1800" dirty="0" smtClean="0">
                <a:latin typeface="Book Antiqua" pitchFamily="18" charset="0"/>
              </a:rPr>
              <a:t> (self-</a:t>
            </a:r>
            <a:r>
              <a:rPr lang="en-US" sz="1800" dirty="0" err="1" smtClean="0">
                <a:latin typeface="Book Antiqua" pitchFamily="18" charset="0"/>
              </a:rPr>
              <a:t>consept</a:t>
            </a:r>
            <a:r>
              <a:rPr lang="en-US" sz="1800" dirty="0" smtClean="0">
                <a:latin typeface="Book Antiqua" pitchFamily="18" charset="0"/>
              </a:rPr>
              <a:t>) </a:t>
            </a:r>
            <a:r>
              <a:rPr lang="en-US" sz="1800" dirty="0" err="1" smtClean="0">
                <a:latin typeface="Book Antiqua" pitchFamily="18" charset="0"/>
              </a:rPr>
              <a:t>ve</a:t>
            </a:r>
            <a:r>
              <a:rPr lang="en-US" sz="1800" dirty="0" smtClean="0">
                <a:latin typeface="Book Antiqua" pitchFamily="18" charset="0"/>
              </a:rPr>
              <a:t> </a:t>
            </a:r>
            <a:r>
              <a:rPr lang="en-US" sz="1800" dirty="0" err="1" smtClean="0">
                <a:latin typeface="Book Antiqua" pitchFamily="18" charset="0"/>
              </a:rPr>
              <a:t>konumlandırdığı</a:t>
            </a:r>
            <a:r>
              <a:rPr lang="en-US" sz="1800" dirty="0" smtClean="0">
                <a:latin typeface="Book Antiqua" pitchFamily="18" charset="0"/>
              </a:rPr>
              <a:t> </a:t>
            </a:r>
            <a:r>
              <a:rPr lang="en-US" sz="1800" dirty="0" err="1" smtClean="0">
                <a:latin typeface="Book Antiqua" pitchFamily="18" charset="0"/>
              </a:rPr>
              <a:t>ile</a:t>
            </a:r>
            <a:r>
              <a:rPr lang="en-US" sz="1800" dirty="0" smtClean="0">
                <a:latin typeface="Book Antiqua" pitchFamily="18" charset="0"/>
              </a:rPr>
              <a:t> </a:t>
            </a:r>
            <a:r>
              <a:rPr lang="en-US" sz="1800" dirty="0" err="1" smtClean="0">
                <a:latin typeface="Book Antiqua" pitchFamily="18" charset="0"/>
              </a:rPr>
              <a:t>ilgili</a:t>
            </a:r>
            <a:r>
              <a:rPr lang="en-US" sz="1800" dirty="0" smtClean="0">
                <a:latin typeface="Book Antiqua" pitchFamily="18" charset="0"/>
              </a:rPr>
              <a:t> </a:t>
            </a:r>
            <a:r>
              <a:rPr lang="en-US" sz="1800" dirty="0" err="1" smtClean="0">
                <a:latin typeface="Book Antiqua" pitchFamily="18" charset="0"/>
              </a:rPr>
              <a:t>bir</a:t>
            </a:r>
            <a:r>
              <a:rPr lang="en-US" sz="1800" dirty="0" smtClean="0">
                <a:latin typeface="Book Antiqua" pitchFamily="18" charset="0"/>
              </a:rPr>
              <a:t> </a:t>
            </a:r>
            <a:r>
              <a:rPr lang="en-US" sz="1800" dirty="0" err="1" smtClean="0">
                <a:latin typeface="Book Antiqua" pitchFamily="18" charset="0"/>
              </a:rPr>
              <a:t>kavramdır</a:t>
            </a:r>
            <a:r>
              <a:rPr lang="en-US" sz="1800" dirty="0" smtClean="0">
                <a:latin typeface="Book Antiqua" pitchFamily="18" charset="0"/>
              </a:rPr>
              <a:t>.  </a:t>
            </a:r>
            <a:endParaRPr lang="tr-TR" sz="1800" dirty="0" smtClean="0">
              <a:latin typeface="Book Antiqua" pitchFamily="18" charset="0"/>
            </a:endParaRPr>
          </a:p>
          <a:p>
            <a:pPr marL="442913" indent="-357188" eaLnBrk="1" hangingPunct="1"/>
            <a:endParaRPr lang="tr-TR" sz="1800" dirty="0" smtClean="0">
              <a:latin typeface="Book Antiqua" pitchFamily="18" charset="0"/>
            </a:endParaRPr>
          </a:p>
          <a:p>
            <a:pPr marL="442913" lvl="1" indent="-357188" eaLnBrk="1" hangingPunct="1"/>
            <a:r>
              <a:rPr lang="tr-TR" sz="1800" dirty="0" smtClean="0">
                <a:latin typeface="Book Antiqua" pitchFamily="18" charset="0"/>
              </a:rPr>
              <a:t>Kişinin</a:t>
            </a:r>
            <a:r>
              <a:rPr lang="en-US" sz="1800" dirty="0" smtClean="0">
                <a:latin typeface="Book Antiqua" pitchFamily="18" charset="0"/>
              </a:rPr>
              <a:t> </a:t>
            </a:r>
            <a:r>
              <a:rPr lang="en-US" sz="1800" dirty="0" err="1" smtClean="0">
                <a:latin typeface="Book Antiqua" pitchFamily="18" charset="0"/>
              </a:rPr>
              <a:t>kim</a:t>
            </a:r>
            <a:r>
              <a:rPr lang="en-US" sz="1800" dirty="0" smtClean="0">
                <a:latin typeface="Book Antiqua" pitchFamily="18" charset="0"/>
              </a:rPr>
              <a:t> </a:t>
            </a:r>
            <a:r>
              <a:rPr lang="en-US" sz="1800" dirty="0" err="1" smtClean="0">
                <a:latin typeface="Book Antiqua" pitchFamily="18" charset="0"/>
              </a:rPr>
              <a:t>olduğuna</a:t>
            </a:r>
            <a:r>
              <a:rPr lang="en-US" sz="1800" dirty="0" smtClean="0">
                <a:latin typeface="Book Antiqua" pitchFamily="18" charset="0"/>
              </a:rPr>
              <a:t>, </a:t>
            </a:r>
            <a:r>
              <a:rPr lang="en-US" sz="1800" dirty="0" err="1" smtClean="0">
                <a:latin typeface="Book Antiqua" pitchFamily="18" charset="0"/>
              </a:rPr>
              <a:t>nerede</a:t>
            </a:r>
            <a:r>
              <a:rPr lang="en-US" sz="1800" dirty="0" smtClean="0">
                <a:latin typeface="Book Antiqua" pitchFamily="18" charset="0"/>
              </a:rPr>
              <a:t> </a:t>
            </a:r>
            <a:r>
              <a:rPr lang="en-US" sz="1800" dirty="0" err="1" smtClean="0">
                <a:latin typeface="Book Antiqua" pitchFamily="18" charset="0"/>
              </a:rPr>
              <a:t>durduğuna</a:t>
            </a:r>
            <a:r>
              <a:rPr lang="en-US" sz="1800" dirty="0" smtClean="0">
                <a:latin typeface="Book Antiqua" pitchFamily="18" charset="0"/>
              </a:rPr>
              <a:t> </a:t>
            </a:r>
            <a:r>
              <a:rPr lang="en-US" sz="1800" dirty="0" err="1" smtClean="0">
                <a:latin typeface="Book Antiqua" pitchFamily="18" charset="0"/>
              </a:rPr>
              <a:t>ilişkin</a:t>
            </a:r>
            <a:r>
              <a:rPr lang="en-US" sz="1800" dirty="0" smtClean="0">
                <a:latin typeface="Book Antiqua" pitchFamily="18" charset="0"/>
              </a:rPr>
              <a:t> </a:t>
            </a:r>
            <a:r>
              <a:rPr lang="en-US" sz="1800" dirty="0" err="1" smtClean="0">
                <a:latin typeface="Book Antiqua" pitchFamily="18" charset="0"/>
              </a:rPr>
              <a:t>cevaplardan</a:t>
            </a:r>
            <a:r>
              <a:rPr lang="en-US" sz="1800" dirty="0" smtClean="0">
                <a:latin typeface="Book Antiqua" pitchFamily="18" charset="0"/>
              </a:rPr>
              <a:t> </a:t>
            </a:r>
            <a:r>
              <a:rPr lang="en-US" sz="1800" dirty="0" err="1" smtClean="0">
                <a:latin typeface="Book Antiqua" pitchFamily="18" charset="0"/>
              </a:rPr>
              <a:t>oluşur</a:t>
            </a:r>
            <a:r>
              <a:rPr lang="tr-TR" sz="1800" dirty="0" smtClean="0">
                <a:latin typeface="Book Antiqua" pitchFamily="18" charset="0"/>
              </a:rPr>
              <a:t>. B</a:t>
            </a:r>
            <a:r>
              <a:rPr lang="en-US" sz="1800" dirty="0" err="1" smtClean="0">
                <a:latin typeface="Book Antiqua" pitchFamily="18" charset="0"/>
              </a:rPr>
              <a:t>irey</a:t>
            </a:r>
            <a:r>
              <a:rPr lang="en-US" sz="1800" dirty="0" smtClean="0">
                <a:latin typeface="Book Antiqua" pitchFamily="18" charset="0"/>
              </a:rPr>
              <a:t> </a:t>
            </a:r>
            <a:r>
              <a:rPr lang="en-US" sz="1800" dirty="0" err="1" smtClean="0">
                <a:latin typeface="Book Antiqua" pitchFamily="18" charset="0"/>
              </a:rPr>
              <a:t>veya</a:t>
            </a:r>
            <a:r>
              <a:rPr lang="en-US" sz="1800" dirty="0" smtClean="0">
                <a:latin typeface="Book Antiqua" pitchFamily="18" charset="0"/>
              </a:rPr>
              <a:t> </a:t>
            </a:r>
            <a:r>
              <a:rPr lang="en-US" sz="1800" dirty="0" err="1" smtClean="0">
                <a:latin typeface="Book Antiqua" pitchFamily="18" charset="0"/>
              </a:rPr>
              <a:t>grubun</a:t>
            </a:r>
            <a:r>
              <a:rPr lang="en-US" sz="1800" dirty="0" smtClean="0">
                <a:latin typeface="Book Antiqua" pitchFamily="18" charset="0"/>
              </a:rPr>
              <a:t> </a:t>
            </a:r>
            <a:r>
              <a:rPr lang="en-US" sz="1800" dirty="0" err="1" smtClean="0">
                <a:latin typeface="Book Antiqua" pitchFamily="18" charset="0"/>
              </a:rPr>
              <a:t>kendini</a:t>
            </a:r>
            <a:r>
              <a:rPr lang="en-US" sz="1800" dirty="0" smtClean="0">
                <a:latin typeface="Book Antiqua" pitchFamily="18" charset="0"/>
              </a:rPr>
              <a:t> </a:t>
            </a:r>
            <a:r>
              <a:rPr lang="en-US" sz="1800" dirty="0" err="1" smtClean="0">
                <a:latin typeface="Book Antiqua" pitchFamily="18" charset="0"/>
              </a:rPr>
              <a:t>diğer</a:t>
            </a:r>
            <a:r>
              <a:rPr lang="en-US" sz="1800" dirty="0" smtClean="0">
                <a:latin typeface="Book Antiqua" pitchFamily="18" charset="0"/>
              </a:rPr>
              <a:t> </a:t>
            </a:r>
            <a:r>
              <a:rPr lang="en-US" sz="1800" dirty="0" err="1" smtClean="0">
                <a:latin typeface="Book Antiqua" pitchFamily="18" charset="0"/>
              </a:rPr>
              <a:t>birey</a:t>
            </a:r>
            <a:r>
              <a:rPr lang="en-US" sz="1800" dirty="0" smtClean="0">
                <a:latin typeface="Book Antiqua" pitchFamily="18" charset="0"/>
              </a:rPr>
              <a:t> </a:t>
            </a:r>
            <a:r>
              <a:rPr lang="en-US" sz="1800" dirty="0" err="1" smtClean="0">
                <a:latin typeface="Book Antiqua" pitchFamily="18" charset="0"/>
              </a:rPr>
              <a:t>veya</a:t>
            </a:r>
            <a:r>
              <a:rPr lang="en-US" sz="1800" dirty="0" smtClean="0">
                <a:latin typeface="Book Antiqua" pitchFamily="18" charset="0"/>
              </a:rPr>
              <a:t> </a:t>
            </a:r>
            <a:r>
              <a:rPr lang="en-US" sz="1800" dirty="0" err="1" smtClean="0">
                <a:latin typeface="Book Antiqua" pitchFamily="18" charset="0"/>
              </a:rPr>
              <a:t>gruplardan</a:t>
            </a:r>
            <a:r>
              <a:rPr lang="en-US" sz="1800" dirty="0" smtClean="0">
                <a:latin typeface="Book Antiqua" pitchFamily="18" charset="0"/>
              </a:rPr>
              <a:t> </a:t>
            </a:r>
            <a:r>
              <a:rPr lang="en-US" sz="1800" dirty="0" err="1" smtClean="0">
                <a:latin typeface="Book Antiqua" pitchFamily="18" charset="0"/>
              </a:rPr>
              <a:t>ayırdedici</a:t>
            </a:r>
            <a:r>
              <a:rPr lang="en-US" sz="1800" dirty="0" smtClean="0">
                <a:latin typeface="Book Antiqua" pitchFamily="18" charset="0"/>
              </a:rPr>
              <a:t> </a:t>
            </a:r>
            <a:r>
              <a:rPr lang="en-US" sz="1800" dirty="0" err="1" smtClean="0">
                <a:latin typeface="Book Antiqua" pitchFamily="18" charset="0"/>
              </a:rPr>
              <a:t>özelliklerinin</a:t>
            </a:r>
            <a:r>
              <a:rPr lang="en-US" sz="1800" dirty="0" smtClean="0">
                <a:latin typeface="Book Antiqua" pitchFamily="18" charset="0"/>
              </a:rPr>
              <a:t> </a:t>
            </a:r>
            <a:r>
              <a:rPr lang="en-US" sz="1800" dirty="0" err="1" smtClean="0">
                <a:latin typeface="Book Antiqua" pitchFamily="18" charset="0"/>
              </a:rPr>
              <a:t>bütünü</a:t>
            </a:r>
            <a:r>
              <a:rPr lang="en-US" sz="1800" dirty="0" smtClean="0">
                <a:latin typeface="Book Antiqua" pitchFamily="18" charset="0"/>
              </a:rPr>
              <a:t> </a:t>
            </a:r>
            <a:r>
              <a:rPr lang="en-US" sz="1800" dirty="0" err="1" smtClean="0">
                <a:latin typeface="Book Antiqua" pitchFamily="18" charset="0"/>
              </a:rPr>
              <a:t>olarak</a:t>
            </a:r>
            <a:r>
              <a:rPr lang="en-US" sz="1800" dirty="0" smtClean="0">
                <a:latin typeface="Book Antiqua" pitchFamily="18" charset="0"/>
              </a:rPr>
              <a:t> </a:t>
            </a:r>
            <a:r>
              <a:rPr lang="en-US" sz="1800" dirty="0" err="1" smtClean="0">
                <a:latin typeface="Book Antiqua" pitchFamily="18" charset="0"/>
              </a:rPr>
              <a:t>tanımlanabilir</a:t>
            </a:r>
            <a:r>
              <a:rPr lang="en-US" sz="1800" dirty="0" smtClean="0">
                <a:latin typeface="Book Antiqua" pitchFamily="18" charset="0"/>
              </a:rPr>
              <a:t>. </a:t>
            </a:r>
            <a:endParaRPr lang="tr-TR" sz="1800" dirty="0" smtClean="0">
              <a:latin typeface="Book Antiqua" pitchFamily="18" charset="0"/>
            </a:endParaRPr>
          </a:p>
          <a:p>
            <a:pPr marL="442913" indent="-357188" eaLnBrk="1" hangingPunct="1"/>
            <a:endParaRPr lang="tr-TR" sz="1800" dirty="0" smtClean="0">
              <a:latin typeface="Book Antiqua" pitchFamily="18" charset="0"/>
            </a:endParaRPr>
          </a:p>
          <a:p>
            <a:pPr marL="442913" lvl="1" indent="-357188" eaLnBrk="1" hangingPunct="1"/>
            <a:r>
              <a:rPr lang="en-US" sz="1800" dirty="0" smtClean="0">
                <a:latin typeface="Book Antiqua" pitchFamily="18" charset="0"/>
              </a:rPr>
              <a:t>Bu </a:t>
            </a:r>
            <a:r>
              <a:rPr lang="en-US" sz="1800" dirty="0" err="1" smtClean="0">
                <a:latin typeface="Book Antiqua" pitchFamily="18" charset="0"/>
              </a:rPr>
              <a:t>açıdan</a:t>
            </a:r>
            <a:r>
              <a:rPr lang="en-US" sz="1800" dirty="0" smtClean="0">
                <a:latin typeface="Book Antiqua" pitchFamily="18" charset="0"/>
              </a:rPr>
              <a:t> </a:t>
            </a:r>
            <a:r>
              <a:rPr lang="en-US" sz="1800" dirty="0" err="1" smtClean="0">
                <a:latin typeface="Book Antiqua" pitchFamily="18" charset="0"/>
              </a:rPr>
              <a:t>bakıldığında</a:t>
            </a:r>
            <a:r>
              <a:rPr lang="en-US" sz="1800" dirty="0" smtClean="0">
                <a:latin typeface="Book Antiqua" pitchFamily="18" charset="0"/>
              </a:rPr>
              <a:t>, </a:t>
            </a:r>
            <a:r>
              <a:rPr lang="en-US" sz="1800" dirty="0" err="1" smtClean="0">
                <a:latin typeface="Book Antiqua" pitchFamily="18" charset="0"/>
              </a:rPr>
              <a:t>kimliğin</a:t>
            </a:r>
            <a:r>
              <a:rPr lang="en-US" sz="1800" dirty="0" smtClean="0">
                <a:latin typeface="Book Antiqua" pitchFamily="18" charset="0"/>
              </a:rPr>
              <a:t> </a:t>
            </a:r>
            <a:r>
              <a:rPr lang="en-US" sz="1800" dirty="0" err="1" smtClean="0">
                <a:latin typeface="Book Antiqua" pitchFamily="18" charset="0"/>
              </a:rPr>
              <a:t>tanımı</a:t>
            </a:r>
            <a:r>
              <a:rPr lang="en-US" sz="1800" dirty="0" smtClean="0">
                <a:latin typeface="Book Antiqua" pitchFamily="18" charset="0"/>
              </a:rPr>
              <a:t> </a:t>
            </a:r>
            <a:r>
              <a:rPr lang="en-US" sz="1800" dirty="0" err="1" smtClean="0">
                <a:latin typeface="Book Antiqua" pitchFamily="18" charset="0"/>
              </a:rPr>
              <a:t>daima</a:t>
            </a:r>
            <a:r>
              <a:rPr lang="en-US" sz="1800" dirty="0" smtClean="0">
                <a:latin typeface="Book Antiqua" pitchFamily="18" charset="0"/>
              </a:rPr>
              <a:t> </a:t>
            </a:r>
            <a:r>
              <a:rPr lang="en-US" sz="1800" dirty="0" err="1" smtClean="0">
                <a:latin typeface="Book Antiqua" pitchFamily="18" charset="0"/>
              </a:rPr>
              <a:t>bir</a:t>
            </a:r>
            <a:r>
              <a:rPr lang="en-US" sz="1800" dirty="0" smtClean="0">
                <a:latin typeface="Book Antiqua" pitchFamily="18" charset="0"/>
              </a:rPr>
              <a:t> </a:t>
            </a:r>
            <a:r>
              <a:rPr lang="en-US" sz="1800" dirty="0" err="1" smtClean="0">
                <a:latin typeface="Book Antiqua" pitchFamily="18" charset="0"/>
              </a:rPr>
              <a:t>diğerine</a:t>
            </a:r>
            <a:r>
              <a:rPr lang="en-US" sz="1800" dirty="0" smtClean="0">
                <a:latin typeface="Book Antiqua" pitchFamily="18" charset="0"/>
              </a:rPr>
              <a:t> </a:t>
            </a:r>
            <a:r>
              <a:rPr lang="en-US" sz="1800" dirty="0" err="1" smtClean="0">
                <a:latin typeface="Book Antiqua" pitchFamily="18" charset="0"/>
              </a:rPr>
              <a:t>göre</a:t>
            </a:r>
            <a:r>
              <a:rPr lang="en-US" sz="1800" dirty="0" smtClean="0">
                <a:latin typeface="Book Antiqua" pitchFamily="18" charset="0"/>
              </a:rPr>
              <a:t> </a:t>
            </a:r>
            <a:r>
              <a:rPr lang="en-US" sz="1800" dirty="0" err="1" smtClean="0">
                <a:latin typeface="Book Antiqua" pitchFamily="18" charset="0"/>
              </a:rPr>
              <a:t>yapılır</a:t>
            </a:r>
            <a:r>
              <a:rPr lang="en-US" sz="1800" dirty="0" smtClean="0">
                <a:latin typeface="Book Antiqua" pitchFamily="18" charset="0"/>
              </a:rPr>
              <a:t>. </a:t>
            </a:r>
            <a:r>
              <a:rPr lang="en-US" sz="1800" dirty="0" err="1" smtClean="0">
                <a:latin typeface="Book Antiqua" pitchFamily="18" charset="0"/>
              </a:rPr>
              <a:t>Bireysel</a:t>
            </a:r>
            <a:r>
              <a:rPr lang="en-US" sz="1800" dirty="0" smtClean="0">
                <a:latin typeface="Book Antiqua" pitchFamily="18" charset="0"/>
              </a:rPr>
              <a:t> </a:t>
            </a:r>
            <a:r>
              <a:rPr lang="en-US" sz="1800" dirty="0" err="1" smtClean="0">
                <a:latin typeface="Book Antiqua" pitchFamily="18" charset="0"/>
              </a:rPr>
              <a:t>ve</a:t>
            </a:r>
            <a:r>
              <a:rPr lang="en-US" sz="1800" dirty="0" smtClean="0">
                <a:latin typeface="Book Antiqua" pitchFamily="18" charset="0"/>
              </a:rPr>
              <a:t> </a:t>
            </a:r>
            <a:r>
              <a:rPr lang="en-US" sz="1800" dirty="0" err="1" smtClean="0">
                <a:latin typeface="Book Antiqua" pitchFamily="18" charset="0"/>
              </a:rPr>
              <a:t>kişisel</a:t>
            </a:r>
            <a:r>
              <a:rPr lang="en-US" sz="1800" dirty="0" smtClean="0">
                <a:latin typeface="Book Antiqua" pitchFamily="18" charset="0"/>
              </a:rPr>
              <a:t> </a:t>
            </a:r>
            <a:r>
              <a:rPr lang="en-US" sz="1800" dirty="0" err="1" smtClean="0">
                <a:latin typeface="Book Antiqua" pitchFamily="18" charset="0"/>
              </a:rPr>
              <a:t>kimliğin</a:t>
            </a:r>
            <a:r>
              <a:rPr lang="en-US" sz="1800" dirty="0" smtClean="0">
                <a:latin typeface="Book Antiqua" pitchFamily="18" charset="0"/>
              </a:rPr>
              <a:t> </a:t>
            </a:r>
            <a:r>
              <a:rPr lang="en-US" sz="1800" dirty="0" err="1" smtClean="0">
                <a:latin typeface="Book Antiqua" pitchFamily="18" charset="0"/>
              </a:rPr>
              <a:t>yanısıra</a:t>
            </a:r>
            <a:r>
              <a:rPr lang="en-US" sz="1800" dirty="0" smtClean="0">
                <a:latin typeface="Book Antiqua" pitchFamily="18" charset="0"/>
              </a:rPr>
              <a:t> </a:t>
            </a:r>
            <a:r>
              <a:rPr lang="en-US" sz="1800" dirty="0" err="1" smtClean="0">
                <a:latin typeface="Book Antiqua" pitchFamily="18" charset="0"/>
              </a:rPr>
              <a:t>sosyal</a:t>
            </a:r>
            <a:r>
              <a:rPr lang="en-US" sz="1800" dirty="0" smtClean="0">
                <a:latin typeface="Book Antiqua" pitchFamily="18" charset="0"/>
              </a:rPr>
              <a:t> </a:t>
            </a:r>
            <a:r>
              <a:rPr lang="en-US" sz="1800" dirty="0" err="1" smtClean="0">
                <a:latin typeface="Book Antiqua" pitchFamily="18" charset="0"/>
              </a:rPr>
              <a:t>ya</a:t>
            </a:r>
            <a:r>
              <a:rPr lang="en-US" sz="1800" dirty="0" smtClean="0">
                <a:latin typeface="Book Antiqua" pitchFamily="18" charset="0"/>
              </a:rPr>
              <a:t> da </a:t>
            </a:r>
            <a:r>
              <a:rPr lang="en-US" sz="1800" dirty="0" err="1" smtClean="0">
                <a:latin typeface="Book Antiqua" pitchFamily="18" charset="0"/>
              </a:rPr>
              <a:t>kolektif</a:t>
            </a:r>
            <a:r>
              <a:rPr lang="en-US" sz="1800" dirty="0" smtClean="0">
                <a:latin typeface="Book Antiqua" pitchFamily="18" charset="0"/>
              </a:rPr>
              <a:t> </a:t>
            </a:r>
            <a:r>
              <a:rPr lang="en-US" sz="1800" dirty="0" err="1" smtClean="0">
                <a:latin typeface="Book Antiqua" pitchFamily="18" charset="0"/>
              </a:rPr>
              <a:t>kimliklerden</a:t>
            </a:r>
            <a:r>
              <a:rPr lang="en-US" sz="1800" dirty="0" smtClean="0">
                <a:latin typeface="Book Antiqua" pitchFamily="18" charset="0"/>
              </a:rPr>
              <a:t> de </a:t>
            </a:r>
            <a:r>
              <a:rPr lang="en-US" sz="1800" dirty="0" err="1" smtClean="0">
                <a:latin typeface="Book Antiqua" pitchFamily="18" charset="0"/>
              </a:rPr>
              <a:t>söz</a:t>
            </a:r>
            <a:r>
              <a:rPr lang="en-US" sz="1800" dirty="0" smtClean="0">
                <a:latin typeface="Book Antiqua" pitchFamily="18" charset="0"/>
              </a:rPr>
              <a:t> </a:t>
            </a:r>
            <a:r>
              <a:rPr lang="en-US" sz="1800" dirty="0" err="1" smtClean="0">
                <a:latin typeface="Book Antiqua" pitchFamily="18" charset="0"/>
              </a:rPr>
              <a:t>edilmektedir</a:t>
            </a:r>
            <a:r>
              <a:rPr lang="en-US" sz="1800" dirty="0" smtClean="0">
                <a:latin typeface="Book Antiqua" pitchFamily="18" charset="0"/>
              </a:rPr>
              <a:t>. </a:t>
            </a:r>
            <a:r>
              <a:rPr lang="en-US" sz="1800" dirty="0" err="1" smtClean="0">
                <a:latin typeface="Book Antiqua" pitchFamily="18" charset="0"/>
              </a:rPr>
              <a:t>Cinsel</a:t>
            </a:r>
            <a:r>
              <a:rPr lang="en-US" sz="1800" dirty="0" smtClean="0">
                <a:latin typeface="Book Antiqua" pitchFamily="18" charset="0"/>
              </a:rPr>
              <a:t>, </a:t>
            </a:r>
            <a:r>
              <a:rPr lang="en-US" sz="1800" dirty="0" err="1" smtClean="0">
                <a:latin typeface="Book Antiqua" pitchFamily="18" charset="0"/>
              </a:rPr>
              <a:t>etnik</a:t>
            </a:r>
            <a:r>
              <a:rPr lang="en-US" sz="1800" dirty="0" smtClean="0">
                <a:latin typeface="Book Antiqua" pitchFamily="18" charset="0"/>
              </a:rPr>
              <a:t>, </a:t>
            </a:r>
            <a:r>
              <a:rPr lang="en-US" sz="1800" dirty="0" err="1" smtClean="0">
                <a:latin typeface="Book Antiqua" pitchFamily="18" charset="0"/>
              </a:rPr>
              <a:t>mesleki</a:t>
            </a:r>
            <a:r>
              <a:rPr lang="en-US" sz="1800" dirty="0" smtClean="0">
                <a:latin typeface="Book Antiqua" pitchFamily="18" charset="0"/>
              </a:rPr>
              <a:t>, </a:t>
            </a:r>
            <a:r>
              <a:rPr lang="en-US" sz="1800" dirty="0" err="1" smtClean="0">
                <a:latin typeface="Book Antiqua" pitchFamily="18" charset="0"/>
              </a:rPr>
              <a:t>toplumsal</a:t>
            </a:r>
            <a:r>
              <a:rPr lang="en-US" sz="1800" dirty="0" smtClean="0">
                <a:latin typeface="Book Antiqua" pitchFamily="18" charset="0"/>
              </a:rPr>
              <a:t> vb. </a:t>
            </a:r>
            <a:r>
              <a:rPr lang="en-US" sz="1800" dirty="0" err="1" smtClean="0">
                <a:latin typeface="Book Antiqua" pitchFamily="18" charset="0"/>
              </a:rPr>
              <a:t>birçok</a:t>
            </a:r>
            <a:r>
              <a:rPr lang="en-US" sz="1800" dirty="0" smtClean="0">
                <a:latin typeface="Book Antiqua" pitchFamily="18" charset="0"/>
              </a:rPr>
              <a:t> </a:t>
            </a:r>
            <a:r>
              <a:rPr lang="en-US" sz="1800" dirty="0" err="1" smtClean="0">
                <a:latin typeface="Book Antiqua" pitchFamily="18" charset="0"/>
              </a:rPr>
              <a:t>kimlikler</a:t>
            </a:r>
            <a:r>
              <a:rPr lang="en-US" sz="1800" dirty="0" smtClean="0">
                <a:latin typeface="Book Antiqua" pitchFamily="18" charset="0"/>
              </a:rPr>
              <a:t> </a:t>
            </a:r>
            <a:r>
              <a:rPr lang="en-US" sz="1800" dirty="0" err="1" smtClean="0">
                <a:latin typeface="Book Antiqua" pitchFamily="18" charset="0"/>
              </a:rPr>
              <a:t>vardır</a:t>
            </a:r>
            <a:r>
              <a:rPr lang="en-US" sz="1800" dirty="0" smtClean="0">
                <a:latin typeface="Book Antiqua" pitchFamily="18" charset="0"/>
              </a:rPr>
              <a:t>. </a:t>
            </a:r>
            <a:endParaRPr lang="tr-TR" sz="1800" dirty="0" smtClean="0">
              <a:latin typeface="Book Antiqua" pitchFamily="18" charset="0"/>
            </a:endParaRPr>
          </a:p>
          <a:p>
            <a:pPr marL="442913" indent="-357188" eaLnBrk="1" hangingPunct="1"/>
            <a:endParaRPr lang="tr-TR" sz="1800" dirty="0" smtClean="0">
              <a:latin typeface="Book Antiqua" pitchFamily="18" charset="0"/>
            </a:endParaRPr>
          </a:p>
          <a:p>
            <a:pPr marL="442913" lvl="1" indent="-357188" eaLnBrk="1" hangingPunct="1"/>
            <a:r>
              <a:rPr lang="en-US" sz="1800" dirty="0" err="1" smtClean="0">
                <a:latin typeface="Book Antiqua" pitchFamily="18" charset="0"/>
              </a:rPr>
              <a:t>Kişinin</a:t>
            </a:r>
            <a:r>
              <a:rPr lang="en-US" sz="1800" dirty="0" smtClean="0">
                <a:latin typeface="Book Antiqua" pitchFamily="18" charset="0"/>
              </a:rPr>
              <a:t> </a:t>
            </a:r>
            <a:r>
              <a:rPr lang="en-US" sz="1800" dirty="0" err="1" smtClean="0">
                <a:latin typeface="Book Antiqua" pitchFamily="18" charset="0"/>
              </a:rPr>
              <a:t>birbiriyle</a:t>
            </a:r>
            <a:r>
              <a:rPr lang="en-US" sz="1800" dirty="0" smtClean="0">
                <a:latin typeface="Book Antiqua" pitchFamily="18" charset="0"/>
              </a:rPr>
              <a:t> </a:t>
            </a:r>
            <a:r>
              <a:rPr lang="en-US" sz="1800" dirty="0" err="1" smtClean="0">
                <a:latin typeface="Book Antiqua" pitchFamily="18" charset="0"/>
              </a:rPr>
              <a:t>uyumlu</a:t>
            </a:r>
            <a:r>
              <a:rPr lang="en-US" sz="1800" dirty="0" smtClean="0">
                <a:latin typeface="Book Antiqua" pitchFamily="18" charset="0"/>
              </a:rPr>
              <a:t> </a:t>
            </a:r>
            <a:r>
              <a:rPr lang="en-US" sz="1800" dirty="0" err="1" smtClean="0">
                <a:latin typeface="Book Antiqua" pitchFamily="18" charset="0"/>
              </a:rPr>
              <a:t>birden</a:t>
            </a:r>
            <a:r>
              <a:rPr lang="en-US" sz="1800" dirty="0" smtClean="0">
                <a:latin typeface="Book Antiqua" pitchFamily="18" charset="0"/>
              </a:rPr>
              <a:t> </a:t>
            </a:r>
            <a:r>
              <a:rPr lang="en-US" sz="1800" dirty="0" err="1" smtClean="0">
                <a:latin typeface="Book Antiqua" pitchFamily="18" charset="0"/>
              </a:rPr>
              <a:t>fazla</a:t>
            </a:r>
            <a:r>
              <a:rPr lang="en-US" sz="1800" dirty="0" smtClean="0">
                <a:latin typeface="Book Antiqua" pitchFamily="18" charset="0"/>
              </a:rPr>
              <a:t> alt </a:t>
            </a:r>
            <a:r>
              <a:rPr lang="en-US" sz="1800" dirty="0" err="1" smtClean="0">
                <a:latin typeface="Book Antiqua" pitchFamily="18" charset="0"/>
              </a:rPr>
              <a:t>kimliği</a:t>
            </a:r>
            <a:r>
              <a:rPr lang="en-US" sz="1800" dirty="0" smtClean="0">
                <a:latin typeface="Book Antiqua" pitchFamily="18" charset="0"/>
              </a:rPr>
              <a:t> </a:t>
            </a:r>
            <a:r>
              <a:rPr lang="en-US" sz="1800" dirty="0" err="1" smtClean="0">
                <a:latin typeface="Book Antiqua" pitchFamily="18" charset="0"/>
              </a:rPr>
              <a:t>olabilir</a:t>
            </a:r>
            <a:r>
              <a:rPr lang="en-US" sz="1800" dirty="0" smtClean="0">
                <a:latin typeface="Book Antiqua" pitchFamily="18" charset="0"/>
              </a:rPr>
              <a:t>. Bu </a:t>
            </a:r>
            <a:r>
              <a:rPr lang="en-US" sz="1800" dirty="0" err="1" smtClean="0">
                <a:latin typeface="Book Antiqua" pitchFamily="18" charset="0"/>
              </a:rPr>
              <a:t>kimliklerin</a:t>
            </a:r>
            <a:r>
              <a:rPr lang="en-US" sz="1800" dirty="0" smtClean="0">
                <a:latin typeface="Book Antiqua" pitchFamily="18" charset="0"/>
              </a:rPr>
              <a:t> </a:t>
            </a:r>
            <a:r>
              <a:rPr lang="en-US" sz="1800" dirty="0" err="1" smtClean="0">
                <a:latin typeface="Book Antiqua" pitchFamily="18" charset="0"/>
              </a:rPr>
              <a:t>birbirleriyle</a:t>
            </a:r>
            <a:r>
              <a:rPr lang="en-US" sz="1800" dirty="0" smtClean="0">
                <a:latin typeface="Book Antiqua" pitchFamily="18" charset="0"/>
              </a:rPr>
              <a:t> </a:t>
            </a:r>
            <a:r>
              <a:rPr lang="en-US" sz="1800" dirty="0" err="1" smtClean="0">
                <a:latin typeface="Book Antiqua" pitchFamily="18" charset="0"/>
              </a:rPr>
              <a:t>uyumu</a:t>
            </a:r>
            <a:r>
              <a:rPr lang="en-US" sz="1800" dirty="0" smtClean="0">
                <a:latin typeface="Book Antiqua" pitchFamily="18" charset="0"/>
              </a:rPr>
              <a:t> </a:t>
            </a:r>
            <a:r>
              <a:rPr lang="en-US" sz="1800" dirty="0" err="1" smtClean="0">
                <a:latin typeface="Book Antiqua" pitchFamily="18" charset="0"/>
              </a:rPr>
              <a:t>sağlıklılık</a:t>
            </a:r>
            <a:r>
              <a:rPr lang="en-US" sz="1800" dirty="0" smtClean="0">
                <a:latin typeface="Book Antiqua" pitchFamily="18" charset="0"/>
              </a:rPr>
              <a:t> </a:t>
            </a:r>
            <a:r>
              <a:rPr lang="en-US" sz="1800" dirty="0" err="1" smtClean="0">
                <a:latin typeface="Book Antiqua" pitchFamily="18" charset="0"/>
              </a:rPr>
              <a:t>için</a:t>
            </a:r>
            <a:r>
              <a:rPr lang="en-US" sz="1800" dirty="0" smtClean="0">
                <a:latin typeface="Book Antiqua" pitchFamily="18" charset="0"/>
              </a:rPr>
              <a:t> </a:t>
            </a:r>
            <a:r>
              <a:rPr lang="en-US" sz="1800" dirty="0" err="1" smtClean="0">
                <a:latin typeface="Book Antiqua" pitchFamily="18" charset="0"/>
              </a:rPr>
              <a:t>gereklidir</a:t>
            </a:r>
            <a:r>
              <a:rPr lang="en-US" sz="1800" dirty="0" smtClean="0">
                <a:latin typeface="Book Antiqua" pitchFamily="18" charset="0"/>
              </a:rPr>
              <a:t>. </a:t>
            </a:r>
            <a:endParaRPr lang="tr-TR"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İçerik Yer Tutucusu 2"/>
          <p:cNvSpPr>
            <a:spLocks noGrp="1"/>
          </p:cNvSpPr>
          <p:nvPr>
            <p:ph idx="4294967295"/>
          </p:nvPr>
        </p:nvSpPr>
        <p:spPr>
          <a:xfrm>
            <a:off x="468313" y="1844675"/>
            <a:ext cx="7772400" cy="4568825"/>
          </a:xfrm>
        </p:spPr>
        <p:txBody>
          <a:bodyPr lIns="0" rIns="0"/>
          <a:lstStyle/>
          <a:p>
            <a:pPr marL="742950" lvl="1" indent="-285750" eaLnBrk="1" hangingPunct="1"/>
            <a:r>
              <a:rPr lang="tr-TR" sz="1600" dirty="0" smtClean="0">
                <a:latin typeface="Book Antiqua" pitchFamily="18" charset="0"/>
              </a:rPr>
              <a:t>Belirtilerin yatışması ve hastanın durumsal krizi atlatmasına destek sağlamaktır. </a:t>
            </a:r>
          </a:p>
          <a:p>
            <a:pPr eaLnBrk="1" hangingPunct="1"/>
            <a:endParaRPr lang="tr-TR" sz="1800" dirty="0" smtClean="0">
              <a:latin typeface="Book Antiqua" pitchFamily="18" charset="0"/>
            </a:endParaRPr>
          </a:p>
          <a:p>
            <a:pPr marL="742950" lvl="1" indent="-285750" eaLnBrk="1" hangingPunct="1"/>
            <a:r>
              <a:rPr lang="tr-TR" sz="1600" dirty="0" smtClean="0">
                <a:latin typeface="Book Antiqua" pitchFamily="18" charset="0"/>
              </a:rPr>
              <a:t>Ancak hastane tedavisi ile ayaktan sürdürülen tedavi süreci bağlantılı olmazsa tekrarlayan </a:t>
            </a:r>
            <a:r>
              <a:rPr lang="tr-TR" sz="1600" dirty="0" err="1" smtClean="0">
                <a:latin typeface="Book Antiqua" pitchFamily="18" charset="0"/>
              </a:rPr>
              <a:t>manipülatif</a:t>
            </a:r>
            <a:r>
              <a:rPr lang="tr-TR" sz="1600" dirty="0" smtClean="0">
                <a:latin typeface="Book Antiqua" pitchFamily="18" charset="0"/>
              </a:rPr>
              <a:t> yatışlar görülebilir. </a:t>
            </a:r>
          </a:p>
          <a:p>
            <a:pPr eaLnBrk="1" hangingPunct="1"/>
            <a:endParaRPr lang="tr-TR" sz="1800" dirty="0" smtClean="0">
              <a:latin typeface="Book Antiqua" pitchFamily="18" charset="0"/>
            </a:endParaRPr>
          </a:p>
          <a:p>
            <a:pPr marL="742950" lvl="1" indent="-285750" eaLnBrk="1" hangingPunct="1"/>
            <a:r>
              <a:rPr lang="tr-TR" sz="1600" dirty="0" smtClean="0">
                <a:latin typeface="Book Antiqua" pitchFamily="18" charset="0"/>
              </a:rPr>
              <a:t>Kişilik bozukluğu gösteren bir hastanın hastane tedavisini özellikle farklı bir tedavi ekibi yürütüyor ise -çoğu zaman böyledir- önemli zorluklar yaşanabilir. </a:t>
            </a:r>
          </a:p>
          <a:p>
            <a:pPr eaLnBrk="1" hangingPunct="1"/>
            <a:endParaRPr lang="tr-TR" sz="1800" dirty="0" smtClean="0">
              <a:latin typeface="Book Antiqua" pitchFamily="18" charset="0"/>
            </a:endParaRPr>
          </a:p>
          <a:p>
            <a:pPr marL="742950" lvl="1" indent="-285750" eaLnBrk="1" hangingPunct="1"/>
            <a:r>
              <a:rPr lang="tr-TR" sz="1600" dirty="0" smtClean="0">
                <a:latin typeface="Book Antiqua" pitchFamily="18" charset="0"/>
              </a:rPr>
              <a:t>Tekrarlayan yatışlar bazen servis ekibinde hoşnutsuzluklar yaratabilir. </a:t>
            </a:r>
            <a:endParaRPr lang="en-US" sz="1600" dirty="0" smtClean="0">
              <a:latin typeface="Book Antiqua" pitchFamily="18" charset="0"/>
            </a:endParaRPr>
          </a:p>
          <a:p>
            <a:pPr eaLnBrk="1" hangingPunct="1"/>
            <a:endParaRPr lang="en-US" sz="1800" dirty="0" smtClean="0">
              <a:latin typeface="Book Antiqua" pitchFamily="18" charset="0"/>
            </a:endParaRPr>
          </a:p>
        </p:txBody>
      </p:sp>
      <p:sp>
        <p:nvSpPr>
          <p:cNvPr id="95234" name="Rectangle 3"/>
          <p:cNvSpPr>
            <a:spLocks noChangeArrowheads="1"/>
          </p:cNvSpPr>
          <p:nvPr/>
        </p:nvSpPr>
        <p:spPr bwMode="auto">
          <a:xfrm>
            <a:off x="536553" y="833438"/>
            <a:ext cx="7686720" cy="400110"/>
          </a:xfrm>
          <a:prstGeom prst="rect">
            <a:avLst/>
          </a:prstGeom>
          <a:noFill/>
          <a:ln w="9525">
            <a:noFill/>
            <a:miter lim="800000"/>
            <a:headEnd/>
            <a:tailEnd/>
          </a:ln>
        </p:spPr>
        <p:txBody>
          <a:bodyPr wrap="none">
            <a:spAutoFit/>
          </a:bodyPr>
          <a:lstStyle/>
          <a:p>
            <a:pPr algn="ctr"/>
            <a:r>
              <a:rPr lang="tr-TR" sz="2000" b="1" dirty="0">
                <a:solidFill>
                  <a:schemeClr val="accent6">
                    <a:lumMod val="75000"/>
                  </a:schemeClr>
                </a:solidFill>
                <a:effectLst>
                  <a:outerShdw blurRad="38100" dist="38100" dir="2700000" algn="tl">
                    <a:srgbClr val="000000">
                      <a:alpha val="43137"/>
                    </a:srgbClr>
                  </a:outerShdw>
                </a:effectLst>
              </a:rPr>
              <a:t>Kişilik bozukluklarının hastaneye yatırılmasındaki temel amaç;</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İçerik Yer Tutucusu 2"/>
          <p:cNvSpPr>
            <a:spLocks noGrp="1"/>
          </p:cNvSpPr>
          <p:nvPr>
            <p:ph idx="4294967295"/>
          </p:nvPr>
        </p:nvSpPr>
        <p:spPr>
          <a:xfrm>
            <a:off x="611188" y="1916113"/>
            <a:ext cx="7772400" cy="3992562"/>
          </a:xfrm>
        </p:spPr>
        <p:txBody>
          <a:bodyPr lIns="0" rIns="0"/>
          <a:lstStyle/>
          <a:p>
            <a:pPr marL="742950" lvl="1" indent="-285750" eaLnBrk="1" hangingPunct="1"/>
            <a:r>
              <a:rPr lang="tr-TR" sz="1400" smtClean="0">
                <a:latin typeface="Book Antiqua" pitchFamily="18" charset="0"/>
              </a:rPr>
              <a:t>Özellikle ağır kişilik bozukluğu gösteren hastalarda hastane tedavisi, sadece krize müdahale amaçlı ve kısa süreli olmayıp, uzun süreli kısmi yatış uygulamaları da vardır. </a:t>
            </a:r>
          </a:p>
          <a:p>
            <a:pPr eaLnBrk="1" hangingPunct="1"/>
            <a:endParaRPr lang="tr-TR" sz="1600" smtClean="0">
              <a:latin typeface="Book Antiqua" pitchFamily="18" charset="0"/>
            </a:endParaRPr>
          </a:p>
          <a:p>
            <a:pPr marL="742950" lvl="1" indent="-285750" eaLnBrk="1" hangingPunct="1"/>
            <a:r>
              <a:rPr lang="tr-TR" sz="1400" smtClean="0">
                <a:latin typeface="Book Antiqua" pitchFamily="18" charset="0"/>
              </a:rPr>
              <a:t>Bateman ve Fonagy, “psikoanalitik oryantasyonlu kısmi hastane tedavisi” sonuçlarında, sadece kliniğe ve belirtilere yönelik bir iyileşme sağlanmadığını aynı zamanda yapısal bir gelişme de sağladığını belirtmektedir.</a:t>
            </a:r>
            <a:endParaRPr lang="en-US" sz="1400" smtClean="0">
              <a:latin typeface="Book Antiqua" pitchFamily="18" charset="0"/>
            </a:endParaRPr>
          </a:p>
          <a:p>
            <a:pPr eaLnBrk="1" hangingPunct="1"/>
            <a:endParaRPr lang="en-US" sz="1600" smtClean="0">
              <a:latin typeface="Book Antiqua" pitchFamily="18" charset="0"/>
            </a:endParaRPr>
          </a:p>
        </p:txBody>
      </p:sp>
      <p:sp>
        <p:nvSpPr>
          <p:cNvPr id="72706" name="Metin kutusu 3"/>
          <p:cNvSpPr txBox="1">
            <a:spLocks noChangeArrowheads="1"/>
          </p:cNvSpPr>
          <p:nvPr/>
        </p:nvSpPr>
        <p:spPr bwMode="auto">
          <a:xfrm>
            <a:off x="971550" y="981075"/>
            <a:ext cx="4968875" cy="396875"/>
          </a:xfrm>
          <a:prstGeom prst="rect">
            <a:avLst/>
          </a:prstGeom>
          <a:noFill/>
          <a:ln w="9525">
            <a:noFill/>
            <a:miter lim="800000"/>
            <a:headEnd/>
            <a:tailEnd/>
          </a:ln>
        </p:spPr>
        <p:txBody>
          <a:bodyPr>
            <a:spAutoFit/>
          </a:bodyPr>
          <a:lstStyle/>
          <a:p>
            <a:pPr>
              <a:defRPr/>
            </a:pPr>
            <a:r>
              <a:rPr lang="tr-TR" sz="2000" b="1" dirty="0">
                <a:solidFill>
                  <a:schemeClr val="accent6">
                    <a:lumMod val="75000"/>
                  </a:schemeClr>
                </a:solidFill>
                <a:effectLst>
                  <a:outerShdw blurRad="38100" dist="38100" dir="2700000" algn="tl">
                    <a:srgbClr val="C0C0C0"/>
                  </a:outerShdw>
                </a:effectLst>
              </a:rPr>
              <a:t>Uzun Süreli Hastaneye Yatış (6 Ay-1 Yıl);</a:t>
            </a:r>
            <a:endParaRPr lang="en-US" sz="2000" b="1" dirty="0">
              <a:solidFill>
                <a:schemeClr val="accent6">
                  <a:lumMod val="75000"/>
                </a:schemeClr>
              </a:solidFill>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Başlık 1"/>
          <p:cNvSpPr>
            <a:spLocks noGrp="1"/>
          </p:cNvSpPr>
          <p:nvPr>
            <p:ph type="title" idx="4294967295"/>
          </p:nvPr>
        </p:nvSpPr>
        <p:spPr>
          <a:xfrm>
            <a:off x="468313" y="476250"/>
            <a:ext cx="8458200" cy="1143000"/>
          </a:xfrm>
        </p:spPr>
        <p:txBody>
          <a:bodyPr lIns="0" rIns="0" anchor="ctr"/>
          <a:lstStyle/>
          <a:p>
            <a:pPr algn="ctr" eaLnBrk="1" hangingPunct="1">
              <a:defRPr/>
            </a:pPr>
            <a:r>
              <a:rPr lang="tr-TR" sz="2400" b="1" smtClean="0">
                <a:solidFill>
                  <a:srgbClr val="FF0000"/>
                </a:solidFill>
                <a:effectLst>
                  <a:outerShdw blurRad="38100" dist="38100" dir="2700000" algn="tl">
                    <a:srgbClr val="C0C0C0"/>
                  </a:outerShdw>
                </a:effectLst>
                <a:latin typeface="Book Antiqua" pitchFamily="18" charset="0"/>
              </a:rPr>
              <a:t>Yataklı Servislerde Kişilik Bozukluklarıyla Çalışan Ekibin </a:t>
            </a:r>
            <a:br>
              <a:rPr lang="tr-TR" sz="2400" b="1" smtClean="0">
                <a:solidFill>
                  <a:srgbClr val="FF0000"/>
                </a:solidFill>
                <a:effectLst>
                  <a:outerShdw blurRad="38100" dist="38100" dir="2700000" algn="tl">
                    <a:srgbClr val="C0C0C0"/>
                  </a:outerShdw>
                </a:effectLst>
                <a:latin typeface="Book Antiqua" pitchFamily="18" charset="0"/>
              </a:rPr>
            </a:br>
            <a:r>
              <a:rPr lang="tr-TR" sz="2400" b="1" smtClean="0">
                <a:solidFill>
                  <a:srgbClr val="FF0000"/>
                </a:solidFill>
                <a:effectLst>
                  <a:outerShdw blurRad="38100" dist="38100" dir="2700000" algn="tl">
                    <a:srgbClr val="C0C0C0"/>
                  </a:outerShdw>
                </a:effectLst>
                <a:latin typeface="Book Antiqua" pitchFamily="18" charset="0"/>
              </a:rPr>
              <a:t>Dikkat Etmesi Gereken Temel İlkeler</a:t>
            </a:r>
            <a:endParaRPr lang="en-US" sz="2400" b="1" smtClean="0">
              <a:solidFill>
                <a:srgbClr val="FF0000"/>
              </a:solidFill>
              <a:effectLst>
                <a:outerShdw blurRad="38100" dist="38100" dir="2700000" algn="tl">
                  <a:srgbClr val="C0C0C0"/>
                </a:outerShdw>
              </a:effectLst>
              <a:latin typeface="Book Antiqua" pitchFamily="18" charset="0"/>
            </a:endParaRPr>
          </a:p>
        </p:txBody>
      </p:sp>
      <p:sp>
        <p:nvSpPr>
          <p:cNvPr id="97282" name="İçerik Yer Tutucusu 2"/>
          <p:cNvSpPr>
            <a:spLocks noGrp="1"/>
          </p:cNvSpPr>
          <p:nvPr>
            <p:ph idx="4294967295"/>
          </p:nvPr>
        </p:nvSpPr>
        <p:spPr>
          <a:xfrm>
            <a:off x="457200" y="1828800"/>
            <a:ext cx="8229600" cy="4480520"/>
          </a:xfrm>
        </p:spPr>
        <p:txBody>
          <a:bodyPr lIns="0" rIns="0"/>
          <a:lstStyle/>
          <a:p>
            <a:pPr marL="742950" lvl="1" indent="-285750" eaLnBrk="1" hangingPunct="1">
              <a:lnSpc>
                <a:spcPct val="80000"/>
              </a:lnSpc>
            </a:pPr>
            <a:r>
              <a:rPr lang="tr-TR" sz="1600" dirty="0" smtClean="0">
                <a:latin typeface="Book Antiqua" pitchFamily="18" charset="0"/>
              </a:rPr>
              <a:t>Yatış anından taburculuğa kadar her aşamada ortaya çıkan servis kuralları ve tedavi ilkeleri ile ilgili çarpık algılamalar ve çatışmalar yaratabilirler, </a:t>
            </a:r>
          </a:p>
          <a:p>
            <a:pPr marL="742950" lvl="1" indent="-285750" eaLnBrk="1" hangingPunct="1">
              <a:lnSpc>
                <a:spcPct val="80000"/>
              </a:lnSpc>
            </a:pPr>
            <a:endParaRPr lang="en-US" sz="1600" dirty="0" smtClean="0">
              <a:latin typeface="Book Antiqua" pitchFamily="18" charset="0"/>
            </a:endParaRPr>
          </a:p>
          <a:p>
            <a:pPr marL="742950" lvl="1" indent="-285750" eaLnBrk="1" hangingPunct="1">
              <a:lnSpc>
                <a:spcPct val="80000"/>
              </a:lnSpc>
            </a:pPr>
            <a:r>
              <a:rPr lang="tr-TR" sz="1600" dirty="0" smtClean="0">
                <a:latin typeface="Book Antiqua" pitchFamily="18" charset="0"/>
              </a:rPr>
              <a:t>Derhal doyurulmayı bekleyen yoğun ilgi gereksinimleri vardır, </a:t>
            </a:r>
          </a:p>
          <a:p>
            <a:pPr marL="742950" lvl="1" indent="-285750" eaLnBrk="1" hangingPunct="1">
              <a:lnSpc>
                <a:spcPct val="80000"/>
              </a:lnSpc>
            </a:pPr>
            <a:endParaRPr lang="en-US" sz="1600" dirty="0" smtClean="0">
              <a:latin typeface="Book Antiqua" pitchFamily="18" charset="0"/>
            </a:endParaRPr>
          </a:p>
          <a:p>
            <a:pPr marL="742950" lvl="1" indent="-285750" eaLnBrk="1" hangingPunct="1">
              <a:lnSpc>
                <a:spcPct val="80000"/>
              </a:lnSpc>
            </a:pPr>
            <a:r>
              <a:rPr lang="tr-TR" sz="1600" dirty="0" smtClean="0">
                <a:latin typeface="Book Antiqua" pitchFamily="18" charset="0"/>
              </a:rPr>
              <a:t>Diğerlerine, çevreye ve kendilerine zarar verici, katı, sınırları zorlayan, </a:t>
            </a:r>
            <a:r>
              <a:rPr lang="tr-TR" sz="1600" dirty="0" err="1" smtClean="0">
                <a:latin typeface="Book Antiqua" pitchFamily="18" charset="0"/>
              </a:rPr>
              <a:t>manipülatif</a:t>
            </a:r>
            <a:r>
              <a:rPr lang="tr-TR" sz="1600" dirty="0" smtClean="0">
                <a:latin typeface="Book Antiqua" pitchFamily="18" charset="0"/>
              </a:rPr>
              <a:t> davranışlar sergilerler,</a:t>
            </a:r>
          </a:p>
          <a:p>
            <a:pPr marL="742950" lvl="1" indent="-285750" eaLnBrk="1" hangingPunct="1">
              <a:lnSpc>
                <a:spcPct val="80000"/>
              </a:lnSpc>
            </a:pPr>
            <a:endParaRPr lang="en-US" sz="1600" dirty="0" smtClean="0">
              <a:latin typeface="Book Antiqua" pitchFamily="18" charset="0"/>
            </a:endParaRPr>
          </a:p>
          <a:p>
            <a:pPr marL="742950" lvl="1" indent="-285750" eaLnBrk="1" hangingPunct="1">
              <a:lnSpc>
                <a:spcPct val="80000"/>
              </a:lnSpc>
            </a:pPr>
            <a:r>
              <a:rPr lang="tr-TR" sz="1600" dirty="0" smtClean="0">
                <a:latin typeface="Book Antiqua" pitchFamily="18" charset="0"/>
              </a:rPr>
              <a:t>Aktarım ve karşı-aktarım sorunları yaratırlar,  </a:t>
            </a:r>
          </a:p>
          <a:p>
            <a:pPr marL="742950" lvl="1" indent="-285750" eaLnBrk="1" hangingPunct="1">
              <a:lnSpc>
                <a:spcPct val="80000"/>
              </a:lnSpc>
            </a:pPr>
            <a:endParaRPr lang="en-US" sz="1600" dirty="0" smtClean="0">
              <a:latin typeface="Book Antiqua" pitchFamily="18" charset="0"/>
            </a:endParaRPr>
          </a:p>
          <a:p>
            <a:pPr marL="742950" lvl="1" indent="-285750" eaLnBrk="1" hangingPunct="1">
              <a:lnSpc>
                <a:spcPct val="80000"/>
              </a:lnSpc>
            </a:pPr>
            <a:r>
              <a:rPr lang="tr-TR" sz="1600" dirty="0" smtClean="0">
                <a:latin typeface="Book Antiqua" pitchFamily="18" charset="0"/>
              </a:rPr>
              <a:t>Ayaktan tedavi ekibi ile hastane ekibi arasında, hastane ekibinin kendi arasında, hemşireler ile hekimler arasında veya diğer personel arasında, ekip ile yönetim arasında, bölünmeler (</a:t>
            </a:r>
            <a:r>
              <a:rPr lang="tr-TR" sz="1600" dirty="0" err="1" smtClean="0">
                <a:latin typeface="Book Antiqua" pitchFamily="18" charset="0"/>
              </a:rPr>
              <a:t>spliting</a:t>
            </a:r>
            <a:r>
              <a:rPr lang="tr-TR" sz="1600" dirty="0" smtClean="0">
                <a:latin typeface="Book Antiqua" pitchFamily="18" charset="0"/>
              </a:rPr>
              <a:t>) yaratarak çatışmalara neden olurlar, </a:t>
            </a:r>
          </a:p>
          <a:p>
            <a:pPr marL="742950" lvl="1" indent="-285750" eaLnBrk="1" hangingPunct="1">
              <a:lnSpc>
                <a:spcPct val="80000"/>
              </a:lnSpc>
            </a:pPr>
            <a:endParaRPr lang="en-US" sz="1600" dirty="0" smtClean="0">
              <a:latin typeface="Book Antiqua" pitchFamily="18" charset="0"/>
            </a:endParaRPr>
          </a:p>
          <a:p>
            <a:pPr marL="742950" lvl="1" indent="-285750" eaLnBrk="1" hangingPunct="1">
              <a:lnSpc>
                <a:spcPct val="80000"/>
              </a:lnSpc>
            </a:pPr>
            <a:r>
              <a:rPr lang="tr-TR" sz="1600" dirty="0" smtClean="0">
                <a:latin typeface="Book Antiqua" pitchFamily="18" charset="0"/>
              </a:rPr>
              <a:t>Koğuştaki diğer hastalarla ilgili, karmaşa, gruplaşma, aşırı yakınlık gibi sınır sorunları yaratarak tedavi düzenini bozucu davranışlar gösterirler, </a:t>
            </a:r>
          </a:p>
          <a:p>
            <a:pPr marL="742950" lvl="1" indent="-285750" eaLnBrk="1" hangingPunct="1">
              <a:lnSpc>
                <a:spcPct val="80000"/>
              </a:lnSpc>
            </a:pPr>
            <a:endParaRPr lang="en-US" sz="1600" dirty="0" smtClean="0">
              <a:latin typeface="Book Antiqua" pitchFamily="18" charset="0"/>
            </a:endParaRPr>
          </a:p>
          <a:p>
            <a:pPr marL="742950" lvl="1" indent="-285750" eaLnBrk="1" hangingPunct="1">
              <a:lnSpc>
                <a:spcPct val="80000"/>
              </a:lnSpc>
            </a:pPr>
            <a:r>
              <a:rPr lang="tr-TR" sz="1600" dirty="0" smtClean="0">
                <a:latin typeface="Book Antiqua" pitchFamily="18" charset="0"/>
              </a:rPr>
              <a:t>Etik ve adli sorunlara neden olan suça yönelik davranışlarda bulunma eğilimleri vardır.</a:t>
            </a:r>
            <a:endParaRPr lang="en-US" sz="1600" dirty="0" smtClean="0">
              <a:latin typeface="Book Antiqua" pitchFamily="18" charset="0"/>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Başlık 1"/>
          <p:cNvSpPr>
            <a:spLocks noGrp="1"/>
          </p:cNvSpPr>
          <p:nvPr>
            <p:ph type="title" idx="4294967295"/>
          </p:nvPr>
        </p:nvSpPr>
        <p:spPr>
          <a:xfrm>
            <a:off x="1043608" y="620713"/>
            <a:ext cx="7771780" cy="1143000"/>
          </a:xfrm>
        </p:spPr>
        <p:txBody>
          <a:bodyPr lIns="0" rIns="0" anchor="ctr"/>
          <a:lstStyle/>
          <a:p>
            <a:pPr eaLnBrk="1" hangingPunct="1"/>
            <a:r>
              <a:rPr lang="tr-TR" sz="2400" b="1" dirty="0" smtClean="0">
                <a:solidFill>
                  <a:schemeClr val="accent6">
                    <a:lumMod val="75000"/>
                  </a:schemeClr>
                </a:solidFill>
                <a:effectLst>
                  <a:outerShdw blurRad="38100" dist="38100" dir="2700000" algn="tl">
                    <a:srgbClr val="000000">
                      <a:alpha val="43137"/>
                    </a:srgbClr>
                  </a:outerShdw>
                </a:effectLst>
                <a:latin typeface="Book Antiqua" pitchFamily="18" charset="0"/>
              </a:rPr>
              <a:t>Psikoterapi</a:t>
            </a:r>
            <a:endParaRPr lang="en-US" sz="2400" b="1" dirty="0" smtClean="0">
              <a:solidFill>
                <a:schemeClr val="accent6">
                  <a:lumMod val="75000"/>
                </a:schemeClr>
              </a:solidFill>
              <a:effectLst>
                <a:outerShdw blurRad="38100" dist="38100" dir="2700000" algn="tl">
                  <a:srgbClr val="000000">
                    <a:alpha val="43137"/>
                  </a:srgbClr>
                </a:outerShdw>
              </a:effectLst>
              <a:latin typeface="Book Antiqua" pitchFamily="18" charset="0"/>
            </a:endParaRPr>
          </a:p>
        </p:txBody>
      </p:sp>
      <p:sp>
        <p:nvSpPr>
          <p:cNvPr id="90114" name="İçerik Yer Tutucusu 2"/>
          <p:cNvSpPr>
            <a:spLocks noGrp="1"/>
          </p:cNvSpPr>
          <p:nvPr>
            <p:ph idx="4294967295"/>
          </p:nvPr>
        </p:nvSpPr>
        <p:spPr>
          <a:xfrm>
            <a:off x="395536" y="1844824"/>
            <a:ext cx="7772400" cy="4137025"/>
          </a:xfrm>
        </p:spPr>
        <p:txBody>
          <a:bodyPr lIns="0" rIns="0"/>
          <a:lstStyle/>
          <a:p>
            <a:pPr marL="742950" lvl="1" indent="-285750" eaLnBrk="1" hangingPunct="1"/>
            <a:r>
              <a:rPr lang="tr-TR" sz="1800" dirty="0" smtClean="0">
                <a:latin typeface="Book Antiqua" pitchFamily="18" charset="0"/>
              </a:rPr>
              <a:t>Psikoterapi, farklı ekollere göre, kişilik yapısına yönelik değişimi hedefleyen </a:t>
            </a:r>
            <a:r>
              <a:rPr lang="tr-TR" sz="1800" dirty="0" err="1" smtClean="0">
                <a:latin typeface="Book Antiqua" pitchFamily="18" charset="0"/>
              </a:rPr>
              <a:t>psikodinamik</a:t>
            </a:r>
            <a:r>
              <a:rPr lang="tr-TR" sz="1800" dirty="0" smtClean="0">
                <a:latin typeface="Book Antiqua" pitchFamily="18" charset="0"/>
              </a:rPr>
              <a:t> ve </a:t>
            </a:r>
            <a:r>
              <a:rPr lang="tr-TR" sz="1800" dirty="0" err="1" smtClean="0">
                <a:latin typeface="Book Antiqua" pitchFamily="18" charset="0"/>
              </a:rPr>
              <a:t>psikoanalitik</a:t>
            </a:r>
            <a:r>
              <a:rPr lang="tr-TR" sz="1800" dirty="0" smtClean="0">
                <a:latin typeface="Book Antiqua" pitchFamily="18" charset="0"/>
              </a:rPr>
              <a:t> yaklaşımlardan, kognitif davranışçı, diyalektik ve kişilerarası yaklaşımlara kadar birçok yöntemi içermektedir. </a:t>
            </a:r>
          </a:p>
          <a:p>
            <a:pPr eaLnBrk="1" hangingPunct="1"/>
            <a:endParaRPr lang="tr-TR" sz="1800" dirty="0" smtClean="0">
              <a:latin typeface="Book Antiqua" pitchFamily="18" charset="0"/>
            </a:endParaRPr>
          </a:p>
          <a:p>
            <a:pPr marL="742950" lvl="1" indent="-285750" eaLnBrk="1" hangingPunct="1"/>
            <a:r>
              <a:rPr lang="tr-TR" sz="1800" dirty="0" smtClean="0">
                <a:latin typeface="Book Antiqua" pitchFamily="18" charset="0"/>
              </a:rPr>
              <a:t>Bireysel terapiler başta olmak üzere grup psikoterapisi ve ortam terapisi de yararlıdır.  Ayrıca sanat psikoterapileri de kullanılmaktadır. </a:t>
            </a:r>
          </a:p>
          <a:p>
            <a:pPr eaLnBrk="1" hangingPunct="1"/>
            <a:endParaRPr lang="tr-TR" sz="1800" dirty="0" smtClean="0">
              <a:latin typeface="Book Antiqua" pitchFamily="18" charset="0"/>
            </a:endParaRPr>
          </a:p>
          <a:p>
            <a:pPr marL="742950" lvl="1" indent="-285750" eaLnBrk="1" hangingPunct="1"/>
            <a:r>
              <a:rPr lang="tr-TR" sz="1800" dirty="0" smtClean="0">
                <a:latin typeface="Book Antiqua" pitchFamily="18" charset="0"/>
              </a:rPr>
              <a:t>Psikoterapide ana hedef, </a:t>
            </a:r>
            <a:r>
              <a:rPr lang="tr-TR" sz="1800" dirty="0" err="1" smtClean="0">
                <a:latin typeface="Book Antiqua" pitchFamily="18" charset="0"/>
              </a:rPr>
              <a:t>terapötik</a:t>
            </a:r>
            <a:r>
              <a:rPr lang="tr-TR" sz="1800" dirty="0" smtClean="0">
                <a:latin typeface="Book Antiqua" pitchFamily="18" charset="0"/>
              </a:rPr>
              <a:t> bir ilişki/ortam içinde, kişilik yapısındaki bozukluğu düzeltmektir. </a:t>
            </a:r>
          </a:p>
          <a:p>
            <a:pPr eaLnBrk="1" hangingPunct="1"/>
            <a:endParaRPr lang="tr-TR" sz="1800" dirty="0" smtClean="0">
              <a:latin typeface="Book Antiqua" pitchFamily="18" charset="0"/>
            </a:endParaRPr>
          </a:p>
          <a:p>
            <a:pPr marL="742950" lvl="1" indent="-285750" eaLnBrk="1" hangingPunct="1"/>
            <a:r>
              <a:rPr lang="tr-TR" sz="1800" dirty="0" smtClean="0">
                <a:latin typeface="Book Antiqua" pitchFamily="18" charset="0"/>
              </a:rPr>
              <a:t>Terapiste ve tedavi ortamına aktarılan bu durumun şimdi ve burada olanlara odaklı çalışılması psikoterapiyi olanaklı kılmaktadır. </a:t>
            </a:r>
          </a:p>
          <a:p>
            <a:pPr eaLnBrk="1" hangingPunct="1"/>
            <a:endParaRPr lang="en-US" sz="1800" dirty="0" smtClean="0">
              <a:latin typeface="Book Antiqua" pitchFamily="18" charset="0"/>
            </a:endParaRPr>
          </a:p>
          <a:p>
            <a:pPr eaLnBrk="1" hangingPunct="1"/>
            <a:endParaRPr lang="en-US"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Başlık 1"/>
          <p:cNvSpPr>
            <a:spLocks noGrp="1"/>
          </p:cNvSpPr>
          <p:nvPr>
            <p:ph type="title" idx="4294967295"/>
          </p:nvPr>
        </p:nvSpPr>
        <p:spPr/>
        <p:txBody>
          <a:bodyPr lIns="0" rIns="0" anchor="ctr"/>
          <a:lstStyle/>
          <a:p>
            <a:pPr eaLnBrk="1" hangingPunct="1"/>
            <a:endParaRPr lang="en-US" smtClean="0"/>
          </a:p>
        </p:txBody>
      </p:sp>
      <p:sp>
        <p:nvSpPr>
          <p:cNvPr id="92162" name="İçerik Yer Tutucusu 2"/>
          <p:cNvSpPr>
            <a:spLocks noGrp="1"/>
          </p:cNvSpPr>
          <p:nvPr>
            <p:ph idx="4294967295"/>
          </p:nvPr>
        </p:nvSpPr>
        <p:spPr>
          <a:xfrm>
            <a:off x="457200" y="1828800"/>
            <a:ext cx="8229600" cy="3548063"/>
          </a:xfrm>
        </p:spPr>
        <p:txBody>
          <a:bodyPr lIns="0" rIns="0"/>
          <a:lstStyle/>
          <a:p>
            <a:pPr eaLnBrk="1" hangingPunct="1"/>
            <a:r>
              <a:rPr lang="tr-TR" sz="1800" smtClean="0">
                <a:latin typeface="Book Antiqua" pitchFamily="18" charset="0"/>
              </a:rPr>
              <a:t>Kişilik bozukluklarının psikoterapisi, hastanın tedaviye olan direncini azaltacak, yoğun duygusal dalgalanmalara dayanmayı sağlayacak, tedavide kalmasını ve yıllar sürecek bir bağlanmayı -tedavi çerçevesini koruyarak sürdürebilmesini- sağlayacak yöntemleri içermelidir. </a:t>
            </a:r>
            <a:endParaRPr lang="en-US" sz="1800" smtClean="0">
              <a:latin typeface="Book Antiqua" pitchFamily="18" charset="0"/>
            </a:endParaRP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İçerik Yer Tutucusu 2"/>
          <p:cNvSpPr>
            <a:spLocks noGrp="1"/>
          </p:cNvSpPr>
          <p:nvPr>
            <p:ph idx="4294967295"/>
          </p:nvPr>
        </p:nvSpPr>
        <p:spPr>
          <a:xfrm>
            <a:off x="685800" y="620713"/>
            <a:ext cx="7772400" cy="4713287"/>
          </a:xfrm>
        </p:spPr>
        <p:txBody>
          <a:bodyPr lIns="0" rIns="0"/>
          <a:lstStyle/>
          <a:p>
            <a:pPr marL="68263" indent="0" eaLnBrk="1" hangingPunct="1">
              <a:buFont typeface="Wingdings" pitchFamily="2" charset="2"/>
              <a:buNone/>
              <a:defRPr/>
            </a:pPr>
            <a:r>
              <a:rPr lang="tr-TR" dirty="0" smtClean="0"/>
              <a:t>    </a:t>
            </a:r>
            <a:r>
              <a:rPr lang="tr-TR" sz="2400" b="1" dirty="0" smtClean="0">
                <a:solidFill>
                  <a:schemeClr val="accent6">
                    <a:lumMod val="75000"/>
                  </a:schemeClr>
                </a:solidFill>
                <a:effectLst>
                  <a:outerShdw blurRad="38100" dist="38100" dir="2700000" algn="tl">
                    <a:srgbClr val="C0C0C0"/>
                  </a:outerShdw>
                </a:effectLst>
                <a:latin typeface="Book Antiqua" pitchFamily="18" charset="0"/>
              </a:rPr>
              <a:t>Psikoterapide Yaşanan Zorluklar</a:t>
            </a:r>
            <a:endParaRPr lang="tr-TR" sz="3500" b="1" dirty="0" smtClean="0">
              <a:solidFill>
                <a:schemeClr val="accent6">
                  <a:lumMod val="75000"/>
                </a:schemeClr>
              </a:solidFill>
              <a:effectLst>
                <a:outerShdw blurRad="38100" dist="38100" dir="2700000" algn="tl">
                  <a:srgbClr val="C0C0C0"/>
                </a:outerShdw>
              </a:effectLst>
            </a:endParaRPr>
          </a:p>
          <a:p>
            <a:pPr marL="68263" indent="0" eaLnBrk="1" hangingPunct="1">
              <a:buFont typeface="Wingdings" pitchFamily="2" charset="2"/>
              <a:buNone/>
              <a:defRPr/>
            </a:pPr>
            <a:endParaRPr lang="tr-TR" sz="3500" b="1" u="sng" dirty="0" smtClean="0"/>
          </a:p>
          <a:p>
            <a:pPr marL="742950" lvl="1" indent="-285750" eaLnBrk="1" hangingPunct="1">
              <a:defRPr/>
            </a:pPr>
            <a:r>
              <a:rPr lang="tr-TR" sz="1800" dirty="0" smtClean="0">
                <a:latin typeface="Book Antiqua" pitchFamily="18" charset="0"/>
              </a:rPr>
              <a:t>Kişilik bozukluklarındaki patoloji en yoğun biçimde kendini ilişkilerde gösterdiğinden, bu durum tedavi, bakım ve psikoterapi ilişkisine aktarılmaktadır. </a:t>
            </a:r>
          </a:p>
          <a:p>
            <a:pPr marL="742950" lvl="1" indent="-285750" eaLnBrk="1" hangingPunct="1">
              <a:defRPr/>
            </a:pPr>
            <a:r>
              <a:rPr lang="tr-TR" sz="1800" dirty="0" smtClean="0">
                <a:latin typeface="Book Antiqua" pitchFamily="18" charset="0"/>
              </a:rPr>
              <a:t>Ancak hastaların, ilişkide oldukları her şeyi patolojik örüntünün içine çekme eğilimleri, tedavi ve psikoterapi ilişkisini zorlaştırmakta, tedavi ekibinin bu hastalara karşı çeşitli güçlükler yaşamalarına yol açmaktadır. </a:t>
            </a:r>
          </a:p>
          <a:p>
            <a:pPr marL="742950" lvl="1" indent="-285750" eaLnBrk="1" hangingPunct="1">
              <a:defRPr/>
            </a:pPr>
            <a:r>
              <a:rPr lang="tr-TR" sz="1800" dirty="0" smtClean="0">
                <a:latin typeface="Book Antiqua" pitchFamily="18" charset="0"/>
              </a:rPr>
              <a:t>Hastayı anlamak ve ilişkiyi sürdürebilmek, ilişki örüntülerine (</a:t>
            </a:r>
            <a:r>
              <a:rPr lang="tr-TR" sz="1800" dirty="0" err="1" smtClean="0">
                <a:latin typeface="Book Antiqua" pitchFamily="18" charset="0"/>
              </a:rPr>
              <a:t>pattern</a:t>
            </a:r>
            <a:r>
              <a:rPr lang="tr-TR" sz="1800" dirty="0" smtClean="0">
                <a:latin typeface="Book Antiqua" pitchFamily="18" charset="0"/>
              </a:rPr>
              <a:t>) patolojik biçimde uyum sağlayan, ikincil kazançların olduğu, katı, kaotik bir yapı nedeniyle zordur. </a:t>
            </a:r>
          </a:p>
          <a:p>
            <a:pPr marL="742950" lvl="1" indent="-285750" eaLnBrk="1" hangingPunct="1">
              <a:defRPr/>
            </a:pPr>
            <a:r>
              <a:rPr lang="tr-TR" sz="1800" dirty="0" smtClean="0">
                <a:latin typeface="Book Antiqua" pitchFamily="18" charset="0"/>
              </a:rPr>
              <a:t>Bu hastalar değişime karşı dirençlidir ve adeta “beni değiştirme” demektedir.</a:t>
            </a:r>
            <a:endParaRPr lang="en-US"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xmlns="" val="2231151127"/>
              </p:ext>
            </p:extLst>
          </p:nvPr>
        </p:nvGraphicFramePr>
        <p:xfrm>
          <a:off x="323528" y="3068960"/>
          <a:ext cx="8820471" cy="4176464"/>
        </p:xfrm>
        <a:graphic>
          <a:graphicData uri="http://schemas.openxmlformats.org/drawingml/2006/table">
            <a:tbl>
              <a:tblPr firstRow="1" firstCol="1" bandRow="1"/>
              <a:tblGrid>
                <a:gridCol w="4608512"/>
                <a:gridCol w="4211959"/>
              </a:tblGrid>
              <a:tr h="4176464">
                <a:tc>
                  <a:txBody>
                    <a:bodyPr/>
                    <a:lstStyle/>
                    <a:p>
                      <a:pPr marL="228600" algn="just">
                        <a:lnSpc>
                          <a:spcPct val="150000"/>
                        </a:lnSpc>
                        <a:spcAft>
                          <a:spcPts val="0"/>
                        </a:spcAft>
                      </a:pPr>
                      <a:r>
                        <a:rPr lang="tr-TR" sz="1100" b="1" dirty="0">
                          <a:effectLst/>
                          <a:latin typeface="Times New Roman"/>
                          <a:ea typeface="Times New Roman"/>
                          <a:cs typeface="Times New Roman"/>
                        </a:rPr>
                        <a:t>Değerlendirilen Sorunlar</a:t>
                      </a:r>
                      <a:endParaRPr lang="tr-TR" sz="1100" dirty="0">
                        <a:effectLst/>
                        <a:latin typeface="Times New Roman"/>
                        <a:ea typeface="Times New Roman"/>
                        <a:cs typeface="Times New Roman"/>
                      </a:endParaRPr>
                    </a:p>
                    <a:p>
                      <a:pPr marL="342900" lvl="0" indent="-342900">
                        <a:lnSpc>
                          <a:spcPct val="115000"/>
                        </a:lnSpc>
                        <a:spcAft>
                          <a:spcPts val="0"/>
                        </a:spcAft>
                        <a:buFont typeface="Symbol"/>
                        <a:buChar char=""/>
                      </a:pPr>
                      <a:r>
                        <a:rPr lang="tr-TR" sz="1000" dirty="0">
                          <a:effectLst/>
                          <a:latin typeface="Times New Roman"/>
                          <a:ea typeface="Times New Roman"/>
                          <a:cs typeface="Times New Roman"/>
                        </a:rPr>
                        <a:t>Kimlikte belirsizlik  (kariyer seçimi, cinsiyet, dış görünüm vs.)</a:t>
                      </a:r>
                      <a:endParaRPr lang="tr-TR" sz="1100" dirty="0">
                        <a:effectLst/>
                        <a:latin typeface="Times New Roman"/>
                        <a:ea typeface="Times New Roman"/>
                        <a:cs typeface="Times New Roman"/>
                      </a:endParaRPr>
                    </a:p>
                    <a:p>
                      <a:pPr marL="342900" lvl="0" indent="-342900">
                        <a:lnSpc>
                          <a:spcPct val="115000"/>
                        </a:lnSpc>
                        <a:spcAft>
                          <a:spcPts val="0"/>
                        </a:spcAft>
                        <a:buFont typeface="Symbol"/>
                        <a:buChar char=""/>
                      </a:pPr>
                      <a:r>
                        <a:rPr lang="tr-TR" sz="1000" dirty="0" err="1">
                          <a:effectLst/>
                          <a:latin typeface="Times New Roman"/>
                          <a:ea typeface="Times New Roman"/>
                          <a:cs typeface="Times New Roman"/>
                        </a:rPr>
                        <a:t>İmpulsif</a:t>
                      </a:r>
                      <a:r>
                        <a:rPr lang="tr-TR" sz="1000" dirty="0">
                          <a:effectLst/>
                          <a:latin typeface="Times New Roman"/>
                          <a:ea typeface="Times New Roman"/>
                          <a:cs typeface="Times New Roman"/>
                        </a:rPr>
                        <a:t> davranışlar  (zarar verici eylemler, kontrolsüzce yeme, kumar oynama, rastgele cinsel ilişkiler vb.)</a:t>
                      </a:r>
                      <a:endParaRPr lang="tr-TR" sz="1100" dirty="0">
                        <a:effectLst/>
                        <a:latin typeface="Times New Roman"/>
                        <a:ea typeface="Times New Roman"/>
                        <a:cs typeface="Times New Roman"/>
                      </a:endParaRPr>
                    </a:p>
                    <a:p>
                      <a:pPr marL="342900" lvl="0" indent="-342900">
                        <a:lnSpc>
                          <a:spcPct val="115000"/>
                        </a:lnSpc>
                        <a:spcAft>
                          <a:spcPts val="0"/>
                        </a:spcAft>
                        <a:buFont typeface="Symbol"/>
                        <a:buChar char=""/>
                      </a:pPr>
                      <a:r>
                        <a:rPr lang="tr-TR" sz="1000" dirty="0" err="1">
                          <a:effectLst/>
                          <a:latin typeface="Times New Roman"/>
                          <a:ea typeface="Times New Roman"/>
                          <a:cs typeface="Times New Roman"/>
                        </a:rPr>
                        <a:t>Manipülatif</a:t>
                      </a:r>
                      <a:r>
                        <a:rPr lang="tr-TR" sz="1000" dirty="0">
                          <a:effectLst/>
                          <a:latin typeface="Times New Roman"/>
                          <a:ea typeface="Times New Roman"/>
                          <a:cs typeface="Times New Roman"/>
                        </a:rPr>
                        <a:t> davranışlar</a:t>
                      </a:r>
                      <a:endParaRPr lang="tr-TR" sz="1100" dirty="0">
                        <a:effectLst/>
                        <a:latin typeface="Times New Roman"/>
                        <a:ea typeface="Times New Roman"/>
                        <a:cs typeface="Times New Roman"/>
                      </a:endParaRPr>
                    </a:p>
                    <a:p>
                      <a:pPr marL="342900" lvl="0" indent="-342900">
                        <a:lnSpc>
                          <a:spcPct val="115000"/>
                        </a:lnSpc>
                        <a:spcAft>
                          <a:spcPts val="0"/>
                        </a:spcAft>
                        <a:buFont typeface="Symbol"/>
                        <a:buChar char=""/>
                      </a:pPr>
                      <a:r>
                        <a:rPr lang="tr-TR" sz="1000" dirty="0">
                          <a:effectLst/>
                          <a:latin typeface="Times New Roman"/>
                          <a:ea typeface="Times New Roman"/>
                          <a:cs typeface="Times New Roman"/>
                        </a:rPr>
                        <a:t>Öfke kontrolünde zorluk, kişilere ve eşyalara karşı saldırganlık</a:t>
                      </a:r>
                      <a:endParaRPr lang="tr-TR" sz="1100" dirty="0">
                        <a:effectLst/>
                        <a:latin typeface="Times New Roman"/>
                        <a:ea typeface="Times New Roman"/>
                        <a:cs typeface="Times New Roman"/>
                      </a:endParaRPr>
                    </a:p>
                    <a:p>
                      <a:pPr marL="342900" lvl="0" indent="-342900">
                        <a:lnSpc>
                          <a:spcPct val="115000"/>
                        </a:lnSpc>
                        <a:spcAft>
                          <a:spcPts val="0"/>
                        </a:spcAft>
                        <a:buFont typeface="Symbol"/>
                        <a:buChar char=""/>
                      </a:pPr>
                      <a:r>
                        <a:rPr lang="tr-TR" sz="1000" dirty="0">
                          <a:effectLst/>
                          <a:latin typeface="Times New Roman"/>
                          <a:ea typeface="Times New Roman"/>
                          <a:cs typeface="Times New Roman"/>
                        </a:rPr>
                        <a:t>Zıtlıklar içeren tutarsız davranışlar </a:t>
                      </a:r>
                      <a:endParaRPr lang="tr-TR" sz="1100" dirty="0">
                        <a:effectLst/>
                        <a:latin typeface="Times New Roman"/>
                        <a:ea typeface="Times New Roman"/>
                        <a:cs typeface="Times New Roman"/>
                      </a:endParaRPr>
                    </a:p>
                    <a:p>
                      <a:pPr marL="342900" lvl="0" indent="-342900">
                        <a:lnSpc>
                          <a:spcPct val="115000"/>
                        </a:lnSpc>
                        <a:spcAft>
                          <a:spcPts val="0"/>
                        </a:spcAft>
                        <a:buFont typeface="Symbol"/>
                        <a:buChar char=""/>
                      </a:pPr>
                      <a:r>
                        <a:rPr lang="tr-TR" sz="1000" dirty="0">
                          <a:effectLst/>
                          <a:latin typeface="Times New Roman"/>
                          <a:ea typeface="Times New Roman"/>
                          <a:cs typeface="Times New Roman"/>
                        </a:rPr>
                        <a:t>Uzun süreli, derin ve anlamlı ilişkiler kuramama, sürdürememe, yüzeysellik</a:t>
                      </a:r>
                      <a:endParaRPr lang="tr-TR" sz="1100" dirty="0">
                        <a:effectLst/>
                        <a:latin typeface="Times New Roman"/>
                        <a:ea typeface="Times New Roman"/>
                        <a:cs typeface="Times New Roman"/>
                      </a:endParaRPr>
                    </a:p>
                    <a:p>
                      <a:pPr marL="342900" lvl="0" indent="-342900">
                        <a:lnSpc>
                          <a:spcPct val="115000"/>
                        </a:lnSpc>
                        <a:spcAft>
                          <a:spcPts val="0"/>
                        </a:spcAft>
                        <a:buFont typeface="Symbol"/>
                        <a:buChar char=""/>
                      </a:pPr>
                      <a:r>
                        <a:rPr lang="tr-TR" sz="1000" dirty="0">
                          <a:effectLst/>
                          <a:latin typeface="Times New Roman"/>
                          <a:ea typeface="Times New Roman"/>
                          <a:cs typeface="Times New Roman"/>
                        </a:rPr>
                        <a:t>Kronik boşluk ve sıkıntı duygusu</a:t>
                      </a:r>
                      <a:endParaRPr lang="tr-TR" sz="1100" dirty="0">
                        <a:effectLst/>
                        <a:latin typeface="Times New Roman"/>
                        <a:ea typeface="Times New Roman"/>
                        <a:cs typeface="Times New Roman"/>
                      </a:endParaRPr>
                    </a:p>
                    <a:p>
                      <a:pPr marL="342900" lvl="0" indent="-342900">
                        <a:lnSpc>
                          <a:spcPct val="115000"/>
                        </a:lnSpc>
                        <a:spcAft>
                          <a:spcPts val="0"/>
                        </a:spcAft>
                        <a:buFont typeface="Symbol"/>
                        <a:buChar char=""/>
                      </a:pPr>
                      <a:r>
                        <a:rPr lang="tr-TR" sz="1000" dirty="0">
                          <a:effectLst/>
                          <a:latin typeface="Times New Roman"/>
                          <a:ea typeface="Times New Roman"/>
                          <a:cs typeface="Times New Roman"/>
                        </a:rPr>
                        <a:t>Yalnız kalmaya tahammül edememe</a:t>
                      </a:r>
                      <a:endParaRPr lang="tr-TR" sz="1100" dirty="0">
                        <a:effectLst/>
                        <a:latin typeface="Times New Roman"/>
                        <a:ea typeface="Times New Roman"/>
                        <a:cs typeface="Times New Roman"/>
                      </a:endParaRPr>
                    </a:p>
                    <a:p>
                      <a:pPr marL="342900" lvl="0" indent="-342900">
                        <a:lnSpc>
                          <a:spcPct val="115000"/>
                        </a:lnSpc>
                        <a:spcAft>
                          <a:spcPts val="0"/>
                        </a:spcAft>
                        <a:buFont typeface="Symbol"/>
                        <a:buChar char=""/>
                      </a:pPr>
                      <a:r>
                        <a:rPr lang="tr-TR" sz="1000" dirty="0">
                          <a:effectLst/>
                          <a:latin typeface="Times New Roman"/>
                          <a:ea typeface="Times New Roman"/>
                          <a:cs typeface="Times New Roman"/>
                        </a:rPr>
                        <a:t>Sürekli terk edilme korkuları ve ilişki arayışı içinde olma</a:t>
                      </a:r>
                      <a:endParaRPr lang="tr-TR" sz="1100" dirty="0">
                        <a:effectLst/>
                        <a:latin typeface="Times New Roman"/>
                        <a:ea typeface="Times New Roman"/>
                        <a:cs typeface="Times New Roman"/>
                      </a:endParaRPr>
                    </a:p>
                    <a:p>
                      <a:pPr marL="342900" lvl="0" indent="-342900">
                        <a:lnSpc>
                          <a:spcPct val="115000"/>
                        </a:lnSpc>
                        <a:spcAft>
                          <a:spcPts val="0"/>
                        </a:spcAft>
                        <a:buFont typeface="Symbol"/>
                        <a:buChar char=""/>
                      </a:pPr>
                      <a:r>
                        <a:rPr lang="tr-TR" sz="1000" dirty="0">
                          <a:effectLst/>
                          <a:latin typeface="Times New Roman"/>
                          <a:ea typeface="Times New Roman"/>
                          <a:cs typeface="Times New Roman"/>
                        </a:rPr>
                        <a:t>İntihar düşüncesi ve </a:t>
                      </a:r>
                      <a:r>
                        <a:rPr lang="tr-TR" sz="1000" dirty="0" err="1">
                          <a:effectLst/>
                          <a:latin typeface="Times New Roman"/>
                          <a:ea typeface="Times New Roman"/>
                          <a:cs typeface="Times New Roman"/>
                        </a:rPr>
                        <a:t>manipülatif</a:t>
                      </a:r>
                      <a:r>
                        <a:rPr lang="tr-TR" sz="1000" dirty="0">
                          <a:effectLst/>
                          <a:latin typeface="Times New Roman"/>
                          <a:ea typeface="Times New Roman"/>
                          <a:cs typeface="Times New Roman"/>
                        </a:rPr>
                        <a:t> girişimler </a:t>
                      </a:r>
                      <a:endParaRPr lang="tr-TR" sz="1100" dirty="0">
                        <a:effectLst/>
                        <a:latin typeface="Times New Roman"/>
                        <a:ea typeface="Times New Roman"/>
                        <a:cs typeface="Times New Roman"/>
                      </a:endParaRPr>
                    </a:p>
                    <a:p>
                      <a:pPr marL="342900" lvl="0" indent="-342900">
                        <a:lnSpc>
                          <a:spcPct val="115000"/>
                        </a:lnSpc>
                        <a:spcAft>
                          <a:spcPts val="0"/>
                        </a:spcAft>
                        <a:buFont typeface="Symbol"/>
                        <a:buChar char=""/>
                      </a:pPr>
                      <a:r>
                        <a:rPr lang="tr-TR" sz="1000" dirty="0">
                          <a:effectLst/>
                          <a:latin typeface="Times New Roman"/>
                          <a:ea typeface="Times New Roman"/>
                          <a:cs typeface="Times New Roman"/>
                        </a:rPr>
                        <a:t>Duygularını sözel olarak ifade etmede yetersizlik, tepkisel davranma</a:t>
                      </a:r>
                      <a:endParaRPr lang="tr-TR" sz="1100" dirty="0">
                        <a:effectLst/>
                        <a:latin typeface="Times New Roman"/>
                        <a:ea typeface="Times New Roman"/>
                        <a:cs typeface="Times New Roman"/>
                      </a:endParaRPr>
                    </a:p>
                    <a:p>
                      <a:pPr marL="342900" lvl="0" indent="-342900">
                        <a:lnSpc>
                          <a:spcPct val="115000"/>
                        </a:lnSpc>
                        <a:spcAft>
                          <a:spcPts val="0"/>
                        </a:spcAft>
                        <a:buFont typeface="Symbol"/>
                        <a:buChar char=""/>
                      </a:pPr>
                      <a:r>
                        <a:rPr lang="tr-TR" sz="1000" dirty="0">
                          <a:effectLst/>
                          <a:latin typeface="Times New Roman"/>
                          <a:ea typeface="Times New Roman"/>
                          <a:cs typeface="Times New Roman"/>
                        </a:rPr>
                        <a:t>Sınırlandırılma karşısında tahammülsüzlük ve ajitasyon, otoriteye tepki</a:t>
                      </a:r>
                      <a:endParaRPr lang="tr-TR" sz="1100" dirty="0">
                        <a:effectLst/>
                        <a:latin typeface="Times New Roman"/>
                        <a:ea typeface="Times New Roman"/>
                        <a:cs typeface="Times New Roman"/>
                      </a:endParaRPr>
                    </a:p>
                    <a:p>
                      <a:pPr marL="342900" lvl="0" indent="-342900">
                        <a:lnSpc>
                          <a:spcPct val="115000"/>
                        </a:lnSpc>
                        <a:spcAft>
                          <a:spcPts val="0"/>
                        </a:spcAft>
                        <a:buFont typeface="Symbol"/>
                        <a:buChar char=""/>
                      </a:pPr>
                      <a:r>
                        <a:rPr lang="tr-TR" sz="1000" dirty="0">
                          <a:effectLst/>
                          <a:latin typeface="Times New Roman"/>
                          <a:ea typeface="Times New Roman"/>
                          <a:cs typeface="Times New Roman"/>
                        </a:rPr>
                        <a:t>Günlük yaşamı sürdürmede yetersizlik </a:t>
                      </a:r>
                      <a:endParaRPr lang="tr-TR" sz="1100" dirty="0">
                        <a:effectLst/>
                        <a:latin typeface="Times New Roman"/>
                        <a:ea typeface="Times New Roman"/>
                        <a:cs typeface="Times New Roman"/>
                      </a:endParaRPr>
                    </a:p>
                    <a:p>
                      <a:pPr marL="342900" lvl="0" indent="-342900">
                        <a:lnSpc>
                          <a:spcPct val="115000"/>
                        </a:lnSpc>
                        <a:spcAft>
                          <a:spcPts val="0"/>
                        </a:spcAft>
                        <a:buFont typeface="Symbol"/>
                        <a:buChar char=""/>
                      </a:pPr>
                      <a:r>
                        <a:rPr lang="tr-TR" sz="1000" dirty="0">
                          <a:effectLst/>
                          <a:latin typeface="Times New Roman"/>
                          <a:ea typeface="Times New Roman"/>
                          <a:cs typeface="Times New Roman"/>
                        </a:rPr>
                        <a:t>Sosyal yalıtılmışlık </a:t>
                      </a:r>
                      <a:endParaRPr lang="tr-TR" sz="1100" dirty="0">
                        <a:effectLst/>
                        <a:latin typeface="Times New Roman"/>
                        <a:ea typeface="Times New Roman"/>
                        <a:cs typeface="Times New Roman"/>
                      </a:endParaRPr>
                    </a:p>
                  </a:txBody>
                  <a:tcPr marL="65085" marR="650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a:lnSpc>
                          <a:spcPct val="115000"/>
                        </a:lnSpc>
                        <a:spcAft>
                          <a:spcPts val="0"/>
                        </a:spcAft>
                      </a:pPr>
                      <a:r>
                        <a:rPr lang="tr-TR" sz="1100" b="1" dirty="0">
                          <a:effectLst/>
                          <a:latin typeface="Times New Roman"/>
                          <a:ea typeface="Times New Roman"/>
                          <a:cs typeface="Times New Roman"/>
                        </a:rPr>
                        <a:t>Ulaşılmak İstenen Amaçlar</a:t>
                      </a:r>
                      <a:r>
                        <a:rPr lang="tr-TR" sz="1100" dirty="0">
                          <a:effectLst/>
                          <a:latin typeface="Times New Roman"/>
                          <a:ea typeface="Times New Roman"/>
                          <a:cs typeface="Times New Roman"/>
                        </a:rPr>
                        <a:t> </a:t>
                      </a:r>
                    </a:p>
                    <a:p>
                      <a:pPr marL="342900" lvl="0" indent="-342900">
                        <a:lnSpc>
                          <a:spcPct val="115000"/>
                        </a:lnSpc>
                        <a:spcAft>
                          <a:spcPts val="0"/>
                        </a:spcAft>
                        <a:buFont typeface="Symbol"/>
                        <a:buChar char=""/>
                      </a:pPr>
                      <a:r>
                        <a:rPr lang="tr-TR" sz="1000" dirty="0">
                          <a:effectLst/>
                          <a:latin typeface="Times New Roman"/>
                          <a:ea typeface="Times New Roman"/>
                          <a:cs typeface="Times New Roman"/>
                        </a:rPr>
                        <a:t>Duygularını uygun biçimde ifade etmesi için alternatif çözümler oluşturmak,</a:t>
                      </a:r>
                      <a:endParaRPr lang="tr-TR" sz="1100" dirty="0">
                        <a:effectLst/>
                        <a:latin typeface="Times New Roman"/>
                        <a:ea typeface="Times New Roman"/>
                        <a:cs typeface="Times New Roman"/>
                      </a:endParaRPr>
                    </a:p>
                    <a:p>
                      <a:pPr marL="342900" lvl="0" indent="-342900">
                        <a:lnSpc>
                          <a:spcPct val="115000"/>
                        </a:lnSpc>
                        <a:spcAft>
                          <a:spcPts val="0"/>
                        </a:spcAft>
                        <a:buFont typeface="Symbol"/>
                        <a:buChar char=""/>
                      </a:pPr>
                      <a:r>
                        <a:rPr lang="tr-TR" sz="1000" dirty="0">
                          <a:effectLst/>
                          <a:latin typeface="Times New Roman"/>
                          <a:ea typeface="Times New Roman"/>
                          <a:cs typeface="Times New Roman"/>
                        </a:rPr>
                        <a:t>Tepkisel davranışlarda bulunmasına neden olan koşullardan uzak tutmak,</a:t>
                      </a:r>
                      <a:endParaRPr lang="tr-TR" sz="1100" dirty="0">
                        <a:effectLst/>
                        <a:latin typeface="Times New Roman"/>
                        <a:ea typeface="Times New Roman"/>
                        <a:cs typeface="Times New Roman"/>
                      </a:endParaRPr>
                    </a:p>
                    <a:p>
                      <a:pPr marL="342900" lvl="0" indent="-342900">
                        <a:lnSpc>
                          <a:spcPct val="115000"/>
                        </a:lnSpc>
                        <a:spcAft>
                          <a:spcPts val="0"/>
                        </a:spcAft>
                        <a:buFont typeface="Symbol"/>
                        <a:buChar char=""/>
                      </a:pPr>
                      <a:r>
                        <a:rPr lang="tr-TR" sz="1000" dirty="0">
                          <a:effectLst/>
                          <a:latin typeface="Times New Roman"/>
                          <a:ea typeface="Times New Roman"/>
                          <a:cs typeface="Times New Roman"/>
                        </a:rPr>
                        <a:t>Kendine zarar verici davranışlara (self-</a:t>
                      </a:r>
                      <a:r>
                        <a:rPr lang="tr-TR" sz="1000" dirty="0" err="1">
                          <a:effectLst/>
                          <a:latin typeface="Times New Roman"/>
                          <a:ea typeface="Times New Roman"/>
                          <a:cs typeface="Times New Roman"/>
                        </a:rPr>
                        <a:t>mutilasyon</a:t>
                      </a:r>
                      <a:r>
                        <a:rPr lang="tr-TR" sz="1000" dirty="0">
                          <a:effectLst/>
                          <a:latin typeface="Times New Roman"/>
                          <a:ea typeface="Times New Roman"/>
                          <a:cs typeface="Times New Roman"/>
                        </a:rPr>
                        <a:t>, intihar vb.) karşı hastanın güvenliğini sağlamak ve bu davranışları durdurmak, </a:t>
                      </a:r>
                      <a:endParaRPr lang="tr-TR" sz="1100" dirty="0">
                        <a:effectLst/>
                        <a:latin typeface="Times New Roman"/>
                        <a:ea typeface="Times New Roman"/>
                        <a:cs typeface="Times New Roman"/>
                      </a:endParaRPr>
                    </a:p>
                    <a:p>
                      <a:pPr marL="342900" lvl="0" indent="-342900">
                        <a:lnSpc>
                          <a:spcPct val="115000"/>
                        </a:lnSpc>
                        <a:spcAft>
                          <a:spcPts val="0"/>
                        </a:spcAft>
                        <a:buFont typeface="Symbol"/>
                        <a:buChar char=""/>
                      </a:pPr>
                      <a:r>
                        <a:rPr lang="tr-TR" sz="1000" dirty="0" err="1">
                          <a:effectLst/>
                          <a:latin typeface="Times New Roman"/>
                          <a:ea typeface="Times New Roman"/>
                          <a:cs typeface="Times New Roman"/>
                        </a:rPr>
                        <a:t>İmpuls</a:t>
                      </a:r>
                      <a:r>
                        <a:rPr lang="tr-TR" sz="1000" dirty="0">
                          <a:effectLst/>
                          <a:latin typeface="Times New Roman"/>
                          <a:ea typeface="Times New Roman"/>
                          <a:cs typeface="Times New Roman"/>
                        </a:rPr>
                        <a:t> kontrolünü sağlamaya yardım etmek,</a:t>
                      </a:r>
                      <a:endParaRPr lang="tr-TR" sz="1100" dirty="0">
                        <a:effectLst/>
                        <a:latin typeface="Times New Roman"/>
                        <a:ea typeface="Times New Roman"/>
                        <a:cs typeface="Times New Roman"/>
                      </a:endParaRPr>
                    </a:p>
                    <a:p>
                      <a:pPr marL="342900" lvl="0" indent="-342900">
                        <a:lnSpc>
                          <a:spcPct val="115000"/>
                        </a:lnSpc>
                        <a:spcAft>
                          <a:spcPts val="0"/>
                        </a:spcAft>
                        <a:buFont typeface="Symbol"/>
                        <a:buChar char=""/>
                      </a:pPr>
                      <a:r>
                        <a:rPr lang="tr-TR" sz="1000" dirty="0">
                          <a:effectLst/>
                          <a:latin typeface="Times New Roman"/>
                          <a:ea typeface="Times New Roman"/>
                          <a:cs typeface="Times New Roman"/>
                        </a:rPr>
                        <a:t>Hastaneye yatırılmayı gerektiren krizlerin oluşmasını engellemek,</a:t>
                      </a:r>
                      <a:endParaRPr lang="tr-TR" sz="1100" dirty="0">
                        <a:effectLst/>
                        <a:latin typeface="Times New Roman"/>
                        <a:ea typeface="Times New Roman"/>
                        <a:cs typeface="Times New Roman"/>
                      </a:endParaRPr>
                    </a:p>
                    <a:p>
                      <a:pPr marL="342900" lvl="0" indent="-342900">
                        <a:lnSpc>
                          <a:spcPct val="115000"/>
                        </a:lnSpc>
                        <a:spcAft>
                          <a:spcPts val="0"/>
                        </a:spcAft>
                        <a:buFont typeface="Symbol"/>
                        <a:buChar char=""/>
                      </a:pPr>
                      <a:r>
                        <a:rPr lang="tr-TR" sz="1000" dirty="0">
                          <a:effectLst/>
                          <a:latin typeface="Times New Roman"/>
                          <a:ea typeface="Times New Roman"/>
                          <a:cs typeface="Times New Roman"/>
                        </a:rPr>
                        <a:t>Hastane dışında onu destekleyecek bir sosyal gruba katılmasını desteklemek,</a:t>
                      </a:r>
                      <a:endParaRPr lang="tr-TR" sz="1100" dirty="0">
                        <a:effectLst/>
                        <a:latin typeface="Times New Roman"/>
                        <a:ea typeface="Times New Roman"/>
                        <a:cs typeface="Times New Roman"/>
                      </a:endParaRPr>
                    </a:p>
                    <a:p>
                      <a:pPr marL="342900" lvl="0" indent="-342900">
                        <a:lnSpc>
                          <a:spcPct val="115000"/>
                        </a:lnSpc>
                        <a:spcAft>
                          <a:spcPts val="0"/>
                        </a:spcAft>
                        <a:buFont typeface="Symbol"/>
                        <a:buChar char=""/>
                      </a:pPr>
                      <a:r>
                        <a:rPr lang="tr-TR" sz="1000" dirty="0">
                          <a:effectLst/>
                          <a:latin typeface="Times New Roman"/>
                          <a:ea typeface="Times New Roman"/>
                          <a:cs typeface="Times New Roman"/>
                        </a:rPr>
                        <a:t>Hayatında daha kalıcı aktiviteler ve ilişkiler sürdürmesine yardımcı olmak,</a:t>
                      </a:r>
                      <a:endParaRPr lang="tr-TR" sz="1100" dirty="0">
                        <a:effectLst/>
                        <a:latin typeface="Times New Roman"/>
                        <a:ea typeface="Times New Roman"/>
                        <a:cs typeface="Times New Roman"/>
                      </a:endParaRPr>
                    </a:p>
                    <a:p>
                      <a:pPr marL="342900" lvl="0" indent="-342900">
                        <a:lnSpc>
                          <a:spcPct val="115000"/>
                        </a:lnSpc>
                        <a:spcAft>
                          <a:spcPts val="0"/>
                        </a:spcAft>
                        <a:buFont typeface="Symbol"/>
                        <a:buChar char=""/>
                      </a:pPr>
                      <a:r>
                        <a:rPr lang="tr-TR" sz="1000" dirty="0">
                          <a:effectLst/>
                          <a:latin typeface="Times New Roman"/>
                          <a:ea typeface="Times New Roman"/>
                          <a:cs typeface="Times New Roman"/>
                        </a:rPr>
                        <a:t>Bağımlılık ihtiyacını olgun ilişkiler kurarak karşılamaya çalışmasını desteklemek,</a:t>
                      </a:r>
                      <a:endParaRPr lang="tr-TR" sz="1100" dirty="0">
                        <a:effectLst/>
                        <a:latin typeface="Times New Roman"/>
                        <a:ea typeface="Times New Roman"/>
                        <a:cs typeface="Times New Roman"/>
                      </a:endParaRPr>
                    </a:p>
                    <a:p>
                      <a:pPr marL="342900" lvl="0" indent="-342900">
                        <a:lnSpc>
                          <a:spcPct val="115000"/>
                        </a:lnSpc>
                        <a:spcAft>
                          <a:spcPts val="0"/>
                        </a:spcAft>
                        <a:buFont typeface="Symbol"/>
                        <a:buChar char=""/>
                      </a:pPr>
                      <a:r>
                        <a:rPr lang="tr-TR" sz="1000" dirty="0">
                          <a:effectLst/>
                          <a:latin typeface="Times New Roman"/>
                          <a:ea typeface="Times New Roman"/>
                          <a:cs typeface="Times New Roman"/>
                        </a:rPr>
                        <a:t>Kendisi ve diğerleri ile ilgili zıtlıklar içeren algılamalarını bütünleştirmesine yardımcı olmak.</a:t>
                      </a:r>
                      <a:endParaRPr lang="tr-TR" sz="1100" dirty="0">
                        <a:effectLst/>
                        <a:latin typeface="Times New Roman"/>
                        <a:ea typeface="Times New Roman"/>
                        <a:cs typeface="Times New Roman"/>
                      </a:endParaRPr>
                    </a:p>
                    <a:p>
                      <a:pPr algn="just">
                        <a:lnSpc>
                          <a:spcPct val="150000"/>
                        </a:lnSpc>
                        <a:spcAft>
                          <a:spcPts val="0"/>
                        </a:spcAft>
                      </a:pPr>
                      <a:r>
                        <a:rPr lang="tr-TR" sz="1100" b="1" dirty="0">
                          <a:effectLst/>
                          <a:latin typeface="Times New Roman"/>
                          <a:ea typeface="Times New Roman"/>
                          <a:cs typeface="Times New Roman"/>
                        </a:rPr>
                        <a:t> </a:t>
                      </a:r>
                      <a:endParaRPr lang="tr-TR" sz="1100" dirty="0">
                        <a:effectLst/>
                        <a:latin typeface="Times New Roman"/>
                        <a:ea typeface="Times New Roman"/>
                        <a:cs typeface="Times New Roman"/>
                      </a:endParaRPr>
                    </a:p>
                  </a:txBody>
                  <a:tcPr marL="65085" marR="650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Dikdörtgen 2"/>
          <p:cNvSpPr/>
          <p:nvPr/>
        </p:nvSpPr>
        <p:spPr>
          <a:xfrm>
            <a:off x="395536" y="520207"/>
            <a:ext cx="8280920" cy="2308324"/>
          </a:xfrm>
          <a:prstGeom prst="rect">
            <a:avLst/>
          </a:prstGeom>
        </p:spPr>
        <p:txBody>
          <a:bodyPr wrap="square">
            <a:spAutoFit/>
          </a:bodyPr>
          <a:lstStyle/>
          <a:p>
            <a:r>
              <a:rPr lang="tr-TR" b="1" dirty="0"/>
              <a:t>Sınır Kişilik Bozukluğu</a:t>
            </a:r>
            <a:r>
              <a:rPr lang="tr-TR" dirty="0"/>
              <a:t> </a:t>
            </a:r>
          </a:p>
          <a:p>
            <a:r>
              <a:rPr lang="tr-TR" dirty="0" smtClean="0"/>
              <a:t>En </a:t>
            </a:r>
            <a:r>
              <a:rPr lang="tr-TR" dirty="0"/>
              <a:t>belirgin özellikleri değişken bir kimlik, düşünce ve duygulanımda zıtlık, yüceltme ile değersizleştirme arasında dalgalanan insan ilişkileridir. Genellikle kendilerini bir uçta, arızalı, yetersiz ve mazlum hissederler, diğer uçta ise, istediklerini yapan, kibirli ve </a:t>
            </a:r>
            <a:r>
              <a:rPr lang="tr-TR" dirty="0" err="1"/>
              <a:t>tümgüçlü</a:t>
            </a:r>
            <a:r>
              <a:rPr lang="tr-TR" dirty="0"/>
              <a:t> davranırlar. Bu hastalar duygusal olarak olgunlaşmamış (</a:t>
            </a:r>
            <a:r>
              <a:rPr lang="tr-TR" dirty="0" err="1"/>
              <a:t>immature</a:t>
            </a:r>
            <a:r>
              <a:rPr lang="tr-TR" dirty="0"/>
              <a:t>), istikrarsız ve kararsız bir yapı gösterir. Hemşirelerin ve servis çalışanlarının bu hastalar hakkında zaman zaman ikiye bölündüğü görülür. </a:t>
            </a:r>
          </a:p>
        </p:txBody>
      </p:sp>
    </p:spTree>
    <p:extLst>
      <p:ext uri="{BB962C8B-B14F-4D97-AF65-F5344CB8AC3E}">
        <p14:creationId xmlns:p14="http://schemas.microsoft.com/office/powerpoint/2010/main" xmlns="" val="3030089185"/>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539552" y="620688"/>
            <a:ext cx="8424936" cy="2585323"/>
          </a:xfrm>
          <a:prstGeom prst="rect">
            <a:avLst/>
          </a:prstGeom>
        </p:spPr>
        <p:txBody>
          <a:bodyPr wrap="square">
            <a:spAutoFit/>
          </a:bodyPr>
          <a:lstStyle/>
          <a:p>
            <a:r>
              <a:rPr lang="tr-TR" b="1" dirty="0" err="1"/>
              <a:t>Narsisistik</a:t>
            </a:r>
            <a:r>
              <a:rPr lang="tr-TR" b="1" dirty="0"/>
              <a:t> Kişilik Bozukluğu</a:t>
            </a:r>
            <a:endParaRPr lang="tr-TR" dirty="0"/>
          </a:p>
          <a:p>
            <a:r>
              <a:rPr lang="tr-TR" dirty="0"/>
              <a:t>Temelinde abartılı özsevi vardır. Bu kişiler üstün, özel, eşi bulunmaz kişiler olduklarına inanıp başkalarının da öyle görmesini beklerler. Büyüklenme, yoğun hırs ve doymak bilmez bir arzu içindedirler. İlişkiye girdikleri kişilere yükledikleri, yüceleştirdikleri değerler yoluyla kendi benlik saygılarını güçlendirirler. Aslında derinde benlik saygıları çok kırılgandır, utangaç ve eleştiriye çok duyarlıdırlar. Hayal kırıklığı ve isteklerine ulaşamama durumunda depresif belirtiler, hatta </a:t>
            </a:r>
            <a:r>
              <a:rPr lang="tr-TR" dirty="0" err="1"/>
              <a:t>psikotik</a:t>
            </a:r>
            <a:r>
              <a:rPr lang="tr-TR" dirty="0"/>
              <a:t> savunmalar görülebilir. Hemşirelere </a:t>
            </a:r>
            <a:r>
              <a:rPr lang="tr-TR" dirty="0" err="1"/>
              <a:t>değersizleştirici</a:t>
            </a:r>
            <a:r>
              <a:rPr lang="tr-TR" dirty="0"/>
              <a:t> davranabilir ya da yüceltebilirler.</a:t>
            </a:r>
          </a:p>
        </p:txBody>
      </p:sp>
      <p:graphicFrame>
        <p:nvGraphicFramePr>
          <p:cNvPr id="4" name="Tablo 3"/>
          <p:cNvGraphicFramePr>
            <a:graphicFrameLocks noGrp="1"/>
          </p:cNvGraphicFramePr>
          <p:nvPr>
            <p:extLst>
              <p:ext uri="{D42A27DB-BD31-4B8C-83A1-F6EECF244321}">
                <p14:modId xmlns:p14="http://schemas.microsoft.com/office/powerpoint/2010/main" xmlns="" val="3605300575"/>
              </p:ext>
            </p:extLst>
          </p:nvPr>
        </p:nvGraphicFramePr>
        <p:xfrm>
          <a:off x="179512" y="3356991"/>
          <a:ext cx="8784976" cy="3168351"/>
        </p:xfrm>
        <a:graphic>
          <a:graphicData uri="http://schemas.openxmlformats.org/drawingml/2006/table">
            <a:tbl>
              <a:tblPr firstRow="1" firstCol="1" bandRow="1"/>
              <a:tblGrid>
                <a:gridCol w="4452184"/>
                <a:gridCol w="4332792"/>
              </a:tblGrid>
              <a:tr h="3168351">
                <a:tc>
                  <a:txBody>
                    <a:bodyPr/>
                    <a:lstStyle/>
                    <a:p>
                      <a:pPr marL="213995" marR="46990" indent="-102235" algn="just">
                        <a:lnSpc>
                          <a:spcPct val="115000"/>
                        </a:lnSpc>
                        <a:spcAft>
                          <a:spcPts val="0"/>
                        </a:spcAft>
                        <a:tabLst>
                          <a:tab pos="213995" algn="l"/>
                        </a:tabLst>
                      </a:pPr>
                      <a:r>
                        <a:rPr lang="tr-TR" sz="1200" b="1" dirty="0" smtClean="0">
                          <a:effectLst/>
                          <a:latin typeface="Times New Roman"/>
                          <a:ea typeface="Times New Roman"/>
                          <a:cs typeface="Times New Roman"/>
                        </a:rPr>
                        <a:t>     Değerlendirilen </a:t>
                      </a:r>
                      <a:r>
                        <a:rPr lang="tr-TR" sz="1200" b="1" dirty="0">
                          <a:effectLst/>
                          <a:latin typeface="Times New Roman"/>
                          <a:ea typeface="Times New Roman"/>
                          <a:cs typeface="Times New Roman"/>
                        </a:rPr>
                        <a:t>Sorunlar</a:t>
                      </a:r>
                      <a:endParaRPr lang="tr-TR" sz="1200" dirty="0">
                        <a:effectLst/>
                        <a:latin typeface="Times New Roman"/>
                        <a:ea typeface="Times New Roman"/>
                        <a:cs typeface="Times New Roman"/>
                      </a:endParaRPr>
                    </a:p>
                    <a:p>
                      <a:pPr marL="342900" lvl="0" indent="-342900">
                        <a:lnSpc>
                          <a:spcPct val="115000"/>
                        </a:lnSpc>
                        <a:spcAft>
                          <a:spcPts val="0"/>
                        </a:spcAft>
                        <a:buFont typeface="Times New Roman"/>
                        <a:buChar char="•"/>
                        <a:tabLst>
                          <a:tab pos="111760" algn="l"/>
                        </a:tabLst>
                      </a:pPr>
                      <a:r>
                        <a:rPr lang="tr-TR" sz="1100" dirty="0">
                          <a:solidFill>
                            <a:srgbClr val="000000"/>
                          </a:solidFill>
                          <a:effectLst/>
                          <a:latin typeface="Times New Roman"/>
                          <a:ea typeface="Times New Roman"/>
                          <a:cs typeface="Times New Roman"/>
                        </a:rPr>
                        <a:t>Benlik saygısında yetersizlik</a:t>
                      </a:r>
                      <a:endParaRPr lang="tr-TR" sz="1200" dirty="0">
                        <a:effectLst/>
                        <a:latin typeface="Times New Roman"/>
                        <a:ea typeface="Times New Roman"/>
                        <a:cs typeface="Times New Roman"/>
                      </a:endParaRPr>
                    </a:p>
                    <a:p>
                      <a:pPr marL="342900" lvl="0" indent="-342900" algn="just">
                        <a:lnSpc>
                          <a:spcPct val="115000"/>
                        </a:lnSpc>
                        <a:spcAft>
                          <a:spcPts val="0"/>
                        </a:spcAft>
                        <a:buFont typeface="Times New Roman"/>
                        <a:buChar char="•"/>
                        <a:tabLst>
                          <a:tab pos="111760" algn="l"/>
                        </a:tabLst>
                      </a:pPr>
                      <a:r>
                        <a:rPr lang="tr-TR" sz="1100" dirty="0">
                          <a:solidFill>
                            <a:srgbClr val="000000"/>
                          </a:solidFill>
                          <a:effectLst/>
                          <a:latin typeface="Times New Roman"/>
                          <a:ea typeface="Times New Roman"/>
                          <a:cs typeface="Times New Roman"/>
                        </a:rPr>
                        <a:t>Gerçekçi olmayan beklentiler </a:t>
                      </a:r>
                      <a:endParaRPr lang="tr-TR" sz="1200" dirty="0">
                        <a:effectLst/>
                        <a:latin typeface="Times New Roman"/>
                        <a:ea typeface="Times New Roman"/>
                        <a:cs typeface="Times New Roman"/>
                      </a:endParaRPr>
                    </a:p>
                    <a:p>
                      <a:pPr marL="342900" lvl="0" indent="-342900" algn="just">
                        <a:lnSpc>
                          <a:spcPct val="115000"/>
                        </a:lnSpc>
                        <a:spcAft>
                          <a:spcPts val="0"/>
                        </a:spcAft>
                        <a:buFont typeface="Times New Roman"/>
                        <a:buChar char="•"/>
                        <a:tabLst>
                          <a:tab pos="111760" algn="l"/>
                        </a:tabLst>
                      </a:pPr>
                      <a:r>
                        <a:rPr lang="tr-TR" sz="1100" dirty="0">
                          <a:solidFill>
                            <a:srgbClr val="000000"/>
                          </a:solidFill>
                          <a:effectLst/>
                          <a:latin typeface="Times New Roman"/>
                          <a:ea typeface="Times New Roman"/>
                          <a:cs typeface="Times New Roman"/>
                        </a:rPr>
                        <a:t>İlişki sorunları, yakınlık kuramama, duygusal sığlık, donuklu</a:t>
                      </a:r>
                      <a:r>
                        <a:rPr lang="tr-TR" sz="1100" b="1" dirty="0">
                          <a:solidFill>
                            <a:srgbClr val="000000"/>
                          </a:solidFill>
                          <a:effectLst/>
                          <a:latin typeface="Times New Roman"/>
                          <a:ea typeface="Times New Roman"/>
                          <a:cs typeface="Times New Roman"/>
                        </a:rPr>
                        <a:t>k</a:t>
                      </a:r>
                      <a:endParaRPr lang="tr-TR" sz="1200" dirty="0">
                        <a:effectLst/>
                        <a:latin typeface="Times New Roman"/>
                        <a:ea typeface="Times New Roman"/>
                        <a:cs typeface="Times New Roman"/>
                      </a:endParaRPr>
                    </a:p>
                    <a:p>
                      <a:pPr marL="342900" lvl="0" indent="-342900" algn="just">
                        <a:lnSpc>
                          <a:spcPct val="115000"/>
                        </a:lnSpc>
                        <a:spcAft>
                          <a:spcPts val="0"/>
                        </a:spcAft>
                        <a:buFont typeface="Times New Roman"/>
                        <a:buChar char="•"/>
                        <a:tabLst>
                          <a:tab pos="111760" algn="l"/>
                        </a:tabLst>
                      </a:pPr>
                      <a:r>
                        <a:rPr lang="tr-TR" sz="1100" dirty="0">
                          <a:solidFill>
                            <a:srgbClr val="000000"/>
                          </a:solidFill>
                          <a:effectLst/>
                          <a:latin typeface="Times New Roman"/>
                          <a:ea typeface="Times New Roman"/>
                          <a:cs typeface="Times New Roman"/>
                        </a:rPr>
                        <a:t>Değişken değerlilik, değersizlik duyguları </a:t>
                      </a:r>
                      <a:endParaRPr lang="tr-TR" sz="1200" dirty="0">
                        <a:effectLst/>
                        <a:latin typeface="Times New Roman"/>
                        <a:ea typeface="Times New Roman"/>
                        <a:cs typeface="Times New Roman"/>
                      </a:endParaRPr>
                    </a:p>
                    <a:p>
                      <a:pPr marL="342900" lvl="0" indent="-342900" algn="just">
                        <a:lnSpc>
                          <a:spcPct val="115000"/>
                        </a:lnSpc>
                        <a:spcAft>
                          <a:spcPts val="0"/>
                        </a:spcAft>
                        <a:buFont typeface="Times New Roman"/>
                        <a:buChar char="•"/>
                        <a:tabLst>
                          <a:tab pos="111760" algn="l"/>
                        </a:tabLst>
                      </a:pPr>
                      <a:r>
                        <a:rPr lang="tr-TR" sz="1100" dirty="0">
                          <a:solidFill>
                            <a:srgbClr val="000000"/>
                          </a:solidFill>
                          <a:effectLst/>
                          <a:latin typeface="Times New Roman"/>
                          <a:ea typeface="Times New Roman"/>
                          <a:cs typeface="Times New Roman"/>
                        </a:rPr>
                        <a:t>Güvensizlik, kuşkuculuk</a:t>
                      </a:r>
                      <a:endParaRPr lang="tr-TR" sz="1200" dirty="0">
                        <a:effectLst/>
                        <a:latin typeface="Times New Roman"/>
                        <a:ea typeface="Times New Roman"/>
                        <a:cs typeface="Times New Roman"/>
                      </a:endParaRPr>
                    </a:p>
                    <a:p>
                      <a:pPr marL="342900" lvl="0" indent="-342900" algn="just">
                        <a:lnSpc>
                          <a:spcPct val="115000"/>
                        </a:lnSpc>
                        <a:spcAft>
                          <a:spcPts val="0"/>
                        </a:spcAft>
                        <a:buFont typeface="Times New Roman"/>
                        <a:buChar char="•"/>
                        <a:tabLst>
                          <a:tab pos="111760" algn="l"/>
                        </a:tabLst>
                      </a:pPr>
                      <a:r>
                        <a:rPr lang="tr-TR" sz="1100" dirty="0">
                          <a:solidFill>
                            <a:srgbClr val="000000"/>
                          </a:solidFill>
                          <a:effectLst/>
                          <a:latin typeface="Times New Roman"/>
                          <a:ea typeface="Times New Roman"/>
                          <a:cs typeface="Times New Roman"/>
                        </a:rPr>
                        <a:t>Anlamsızlık, boşluk hissi ve can sıkıntısı</a:t>
                      </a:r>
                      <a:endParaRPr lang="tr-TR" sz="1200" dirty="0">
                        <a:effectLst/>
                        <a:latin typeface="Times New Roman"/>
                        <a:ea typeface="Times New Roman"/>
                        <a:cs typeface="Times New Roman"/>
                      </a:endParaRPr>
                    </a:p>
                    <a:p>
                      <a:pPr marL="342900" lvl="0" indent="-342900" algn="just">
                        <a:lnSpc>
                          <a:spcPct val="115000"/>
                        </a:lnSpc>
                        <a:spcAft>
                          <a:spcPts val="0"/>
                        </a:spcAft>
                        <a:buFont typeface="Times New Roman"/>
                        <a:buChar char="•"/>
                        <a:tabLst>
                          <a:tab pos="111760" algn="l"/>
                        </a:tabLst>
                      </a:pPr>
                      <a:r>
                        <a:rPr lang="tr-TR" sz="1100" dirty="0">
                          <a:solidFill>
                            <a:srgbClr val="000000"/>
                          </a:solidFill>
                          <a:effectLst/>
                          <a:latin typeface="Times New Roman"/>
                          <a:ea typeface="Times New Roman"/>
                          <a:cs typeface="Times New Roman"/>
                        </a:rPr>
                        <a:t>Mükemmeliyetçilik ve sürekli önde olma arzusu</a:t>
                      </a:r>
                      <a:endParaRPr lang="tr-TR" sz="1200" dirty="0">
                        <a:effectLst/>
                        <a:latin typeface="Times New Roman"/>
                        <a:ea typeface="Times New Roman"/>
                        <a:cs typeface="Times New Roman"/>
                      </a:endParaRPr>
                    </a:p>
                    <a:p>
                      <a:pPr marL="342900" lvl="0" indent="-342900" algn="just">
                        <a:lnSpc>
                          <a:spcPct val="115000"/>
                        </a:lnSpc>
                        <a:spcAft>
                          <a:spcPts val="0"/>
                        </a:spcAft>
                        <a:buFont typeface="Times New Roman"/>
                        <a:buChar char="•"/>
                        <a:tabLst>
                          <a:tab pos="111760" algn="l"/>
                        </a:tabLst>
                      </a:pPr>
                      <a:r>
                        <a:rPr lang="tr-TR" sz="1100" dirty="0">
                          <a:solidFill>
                            <a:srgbClr val="000000"/>
                          </a:solidFill>
                          <a:effectLst/>
                          <a:latin typeface="Times New Roman"/>
                          <a:ea typeface="Times New Roman"/>
                          <a:cs typeface="Times New Roman"/>
                        </a:rPr>
                        <a:t>Haset ve diğerlerine yönelik </a:t>
                      </a:r>
                      <a:r>
                        <a:rPr lang="tr-TR" sz="1100" dirty="0" err="1">
                          <a:solidFill>
                            <a:srgbClr val="000000"/>
                          </a:solidFill>
                          <a:effectLst/>
                          <a:latin typeface="Times New Roman"/>
                          <a:ea typeface="Times New Roman"/>
                          <a:cs typeface="Times New Roman"/>
                        </a:rPr>
                        <a:t>değersizleştirici</a:t>
                      </a:r>
                      <a:r>
                        <a:rPr lang="tr-TR" sz="1100" dirty="0">
                          <a:solidFill>
                            <a:srgbClr val="000000"/>
                          </a:solidFill>
                          <a:effectLst/>
                          <a:latin typeface="Times New Roman"/>
                          <a:ea typeface="Times New Roman"/>
                          <a:cs typeface="Times New Roman"/>
                        </a:rPr>
                        <a:t>, eleştirici tutum</a:t>
                      </a:r>
                      <a:endParaRPr lang="tr-TR" sz="1200" dirty="0">
                        <a:effectLst/>
                        <a:latin typeface="Times New Roman"/>
                        <a:ea typeface="Times New Roman"/>
                        <a:cs typeface="Times New Roman"/>
                      </a:endParaRPr>
                    </a:p>
                    <a:p>
                      <a:pPr marL="342900" lvl="0" indent="-342900" algn="just">
                        <a:lnSpc>
                          <a:spcPct val="115000"/>
                        </a:lnSpc>
                        <a:spcAft>
                          <a:spcPts val="0"/>
                        </a:spcAft>
                        <a:buFont typeface="Times New Roman"/>
                        <a:buChar char="•"/>
                        <a:tabLst>
                          <a:tab pos="111760" algn="l"/>
                        </a:tabLst>
                      </a:pPr>
                      <a:r>
                        <a:rPr lang="tr-TR" sz="1100" dirty="0">
                          <a:solidFill>
                            <a:srgbClr val="000000"/>
                          </a:solidFill>
                          <a:effectLst/>
                          <a:latin typeface="Times New Roman"/>
                          <a:ea typeface="Times New Roman"/>
                          <a:cs typeface="Times New Roman"/>
                        </a:rPr>
                        <a:t>Engellenmeye dayanamama, kızgınlık ve öfke patlamaları</a:t>
                      </a:r>
                      <a:endParaRPr lang="tr-TR" sz="1200" dirty="0">
                        <a:effectLst/>
                        <a:latin typeface="Times New Roman"/>
                        <a:ea typeface="Times New Roman"/>
                        <a:cs typeface="Times New Roman"/>
                      </a:endParaRPr>
                    </a:p>
                    <a:p>
                      <a:pPr marL="342900" lvl="0" indent="-342900" algn="just">
                        <a:lnSpc>
                          <a:spcPct val="115000"/>
                        </a:lnSpc>
                        <a:spcAft>
                          <a:spcPts val="0"/>
                        </a:spcAft>
                        <a:buFont typeface="Times New Roman"/>
                        <a:buChar char="•"/>
                        <a:tabLst>
                          <a:tab pos="111760" algn="l"/>
                        </a:tabLst>
                      </a:pPr>
                      <a:r>
                        <a:rPr lang="tr-TR" sz="1100" dirty="0">
                          <a:solidFill>
                            <a:srgbClr val="000000"/>
                          </a:solidFill>
                          <a:effectLst/>
                          <a:latin typeface="Times New Roman"/>
                          <a:ea typeface="Times New Roman"/>
                          <a:cs typeface="Times New Roman"/>
                        </a:rPr>
                        <a:t>Başkalarına karşı umursamaz tutum, bencillik </a:t>
                      </a:r>
                      <a:endParaRPr lang="tr-TR" sz="1200" dirty="0">
                        <a:effectLst/>
                        <a:latin typeface="Times New Roman"/>
                        <a:ea typeface="Times New Roman"/>
                        <a:cs typeface="Times New Roman"/>
                      </a:endParaRPr>
                    </a:p>
                    <a:p>
                      <a:pPr marL="342900" lvl="0" indent="-342900" algn="just">
                        <a:lnSpc>
                          <a:spcPct val="115000"/>
                        </a:lnSpc>
                        <a:spcAft>
                          <a:spcPts val="0"/>
                        </a:spcAft>
                        <a:buFont typeface="Times New Roman"/>
                        <a:buChar char="•"/>
                        <a:tabLst>
                          <a:tab pos="111760" algn="l"/>
                        </a:tabLst>
                      </a:pPr>
                      <a:r>
                        <a:rPr lang="tr-TR" sz="1100" dirty="0">
                          <a:solidFill>
                            <a:srgbClr val="000000"/>
                          </a:solidFill>
                          <a:effectLst/>
                          <a:latin typeface="Times New Roman"/>
                          <a:ea typeface="Times New Roman"/>
                          <a:cs typeface="Times New Roman"/>
                        </a:rPr>
                        <a:t>Sınır sorunları</a:t>
                      </a:r>
                      <a:endParaRPr lang="tr-TR" sz="1200" dirty="0">
                        <a:effectLst/>
                        <a:latin typeface="Times New Roman"/>
                        <a:ea typeface="Times New Roman"/>
                        <a:cs typeface="Times New Roman"/>
                      </a:endParaRPr>
                    </a:p>
                    <a:p>
                      <a:pPr marL="342900" lvl="0" indent="-342900" algn="just">
                        <a:lnSpc>
                          <a:spcPct val="115000"/>
                        </a:lnSpc>
                        <a:spcAft>
                          <a:spcPts val="0"/>
                        </a:spcAft>
                        <a:buFont typeface="Times New Roman"/>
                        <a:buChar char="•"/>
                        <a:tabLst>
                          <a:tab pos="111760" algn="l"/>
                        </a:tabLst>
                      </a:pPr>
                      <a:r>
                        <a:rPr lang="tr-TR" sz="1100" dirty="0">
                          <a:solidFill>
                            <a:srgbClr val="000000"/>
                          </a:solidFill>
                          <a:effectLst/>
                          <a:latin typeface="Times New Roman"/>
                          <a:ea typeface="Times New Roman"/>
                          <a:cs typeface="Times New Roman"/>
                        </a:rPr>
                        <a:t>Diğerlerinden övgü almaya aşırı gereksinim duyma</a:t>
                      </a:r>
                      <a:endParaRPr lang="tr-TR" sz="1200" dirty="0">
                        <a:effectLst/>
                        <a:latin typeface="Times New Roman"/>
                        <a:ea typeface="Times New Roman"/>
                        <a:cs typeface="Times New Roman"/>
                      </a:endParaRPr>
                    </a:p>
                    <a:p>
                      <a:pPr marL="342900" lvl="0" indent="-342900" algn="just">
                        <a:lnSpc>
                          <a:spcPct val="115000"/>
                        </a:lnSpc>
                        <a:spcAft>
                          <a:spcPts val="0"/>
                        </a:spcAft>
                        <a:buFont typeface="Times New Roman"/>
                        <a:buChar char="•"/>
                        <a:tabLst>
                          <a:tab pos="111760" algn="l"/>
                        </a:tabLst>
                      </a:pPr>
                      <a:r>
                        <a:rPr lang="tr-TR" sz="1100" dirty="0">
                          <a:solidFill>
                            <a:srgbClr val="000000"/>
                          </a:solidFill>
                          <a:effectLst/>
                          <a:latin typeface="Times New Roman"/>
                          <a:ea typeface="Times New Roman"/>
                          <a:cs typeface="Times New Roman"/>
                        </a:rPr>
                        <a:t>Eleştiriye tahammülsüzlük</a:t>
                      </a:r>
                      <a:endParaRPr lang="tr-TR" sz="1200" dirty="0">
                        <a:effectLst/>
                        <a:latin typeface="Times New Roman"/>
                        <a:ea typeface="Times New Roman"/>
                        <a:cs typeface="Times New Roman"/>
                      </a:endParaRPr>
                    </a:p>
                    <a:p>
                      <a:pPr marL="342900" lvl="0" indent="-342900" algn="just">
                        <a:lnSpc>
                          <a:spcPct val="115000"/>
                        </a:lnSpc>
                        <a:spcAft>
                          <a:spcPts val="0"/>
                        </a:spcAft>
                        <a:buFont typeface="Times New Roman"/>
                        <a:buChar char="•"/>
                        <a:tabLst>
                          <a:tab pos="111760" algn="l"/>
                        </a:tabLst>
                      </a:pPr>
                      <a:r>
                        <a:rPr lang="tr-TR" sz="1100" dirty="0">
                          <a:solidFill>
                            <a:srgbClr val="000000"/>
                          </a:solidFill>
                          <a:effectLst/>
                          <a:latin typeface="Times New Roman"/>
                          <a:ea typeface="Times New Roman"/>
                          <a:cs typeface="Times New Roman"/>
                        </a:rPr>
                        <a:t>Sorumluluk almada isteksizlik, çıkarcılık</a:t>
                      </a:r>
                      <a:endParaRPr lang="tr-TR" sz="1200" dirty="0">
                        <a:effectLst/>
                        <a:latin typeface="Times New Roman"/>
                        <a:ea typeface="Times New Roman"/>
                        <a:cs typeface="Times New Roman"/>
                      </a:endParaRPr>
                    </a:p>
                    <a:p>
                      <a:pPr marL="342900" lvl="0" indent="-342900" algn="just">
                        <a:lnSpc>
                          <a:spcPct val="115000"/>
                        </a:lnSpc>
                        <a:spcAft>
                          <a:spcPts val="0"/>
                        </a:spcAft>
                        <a:buFont typeface="Times New Roman"/>
                        <a:buChar char="•"/>
                        <a:tabLst>
                          <a:tab pos="111760" algn="l"/>
                        </a:tabLst>
                      </a:pPr>
                      <a:r>
                        <a:rPr lang="tr-TR" sz="1100" dirty="0" err="1">
                          <a:effectLst/>
                          <a:latin typeface="Times New Roman"/>
                          <a:ea typeface="Times New Roman"/>
                          <a:cs typeface="Times New Roman"/>
                        </a:rPr>
                        <a:t>Psikotik</a:t>
                      </a:r>
                      <a:r>
                        <a:rPr lang="tr-TR" sz="1100" dirty="0">
                          <a:effectLst/>
                          <a:latin typeface="Times New Roman"/>
                          <a:ea typeface="Times New Roman"/>
                          <a:cs typeface="Times New Roman"/>
                        </a:rPr>
                        <a:t>, </a:t>
                      </a:r>
                      <a:r>
                        <a:rPr lang="tr-TR" sz="1100" dirty="0" err="1">
                          <a:effectLst/>
                          <a:latin typeface="Times New Roman"/>
                          <a:ea typeface="Times New Roman"/>
                          <a:cs typeface="Times New Roman"/>
                        </a:rPr>
                        <a:t>paranoid</a:t>
                      </a:r>
                      <a:r>
                        <a:rPr lang="tr-TR" sz="1100" dirty="0">
                          <a:effectLst/>
                          <a:latin typeface="Times New Roman"/>
                          <a:ea typeface="Times New Roman"/>
                          <a:cs typeface="Times New Roman"/>
                        </a:rPr>
                        <a:t>, tepkiler</a:t>
                      </a:r>
                      <a:endParaRPr lang="tr-TR" sz="1200" dirty="0">
                        <a:effectLst/>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60020">
                        <a:lnSpc>
                          <a:spcPct val="115000"/>
                        </a:lnSpc>
                        <a:spcAft>
                          <a:spcPts val="0"/>
                        </a:spcAft>
                        <a:tabLst>
                          <a:tab pos="349885" algn="l"/>
                          <a:tab pos="1628775" algn="l"/>
                        </a:tabLst>
                      </a:pPr>
                      <a:r>
                        <a:rPr lang="tr-TR" sz="1200" b="1" dirty="0" smtClean="0">
                          <a:effectLst/>
                          <a:latin typeface="Times New Roman"/>
                          <a:ea typeface="Times New Roman"/>
                          <a:cs typeface="Times New Roman"/>
                        </a:rPr>
                        <a:t>    Ulaşılmak </a:t>
                      </a:r>
                      <a:r>
                        <a:rPr lang="tr-TR" sz="1200" b="1" dirty="0">
                          <a:effectLst/>
                          <a:latin typeface="Times New Roman"/>
                          <a:ea typeface="Times New Roman"/>
                          <a:cs typeface="Times New Roman"/>
                        </a:rPr>
                        <a:t>İstenen Amaçlar</a:t>
                      </a:r>
                      <a:endParaRPr lang="tr-TR" sz="1200" dirty="0">
                        <a:effectLst/>
                        <a:latin typeface="Times New Roman"/>
                        <a:ea typeface="Times New Roman"/>
                        <a:cs typeface="Times New Roman"/>
                      </a:endParaRPr>
                    </a:p>
                    <a:p>
                      <a:pPr marL="342900" lvl="0" indent="-342900">
                        <a:lnSpc>
                          <a:spcPct val="115000"/>
                        </a:lnSpc>
                        <a:spcAft>
                          <a:spcPts val="0"/>
                        </a:spcAft>
                        <a:buFont typeface="Times New Roman"/>
                        <a:buChar char="•"/>
                        <a:tabLst>
                          <a:tab pos="160020" algn="l"/>
                          <a:tab pos="630555" algn="l"/>
                        </a:tabLst>
                      </a:pPr>
                      <a:r>
                        <a:rPr lang="tr-TR" sz="1100" dirty="0">
                          <a:effectLst/>
                          <a:latin typeface="Times New Roman"/>
                          <a:ea typeface="Times New Roman"/>
                          <a:cs typeface="Times New Roman"/>
                        </a:rPr>
                        <a:t>Kendisi hakkında gerçekçi değerlendirme yapabilmesi sağlanmalı,</a:t>
                      </a:r>
                      <a:endParaRPr lang="tr-TR" sz="1200" dirty="0">
                        <a:effectLst/>
                        <a:latin typeface="Times New Roman"/>
                        <a:ea typeface="Times New Roman"/>
                        <a:cs typeface="Times New Roman"/>
                      </a:endParaRPr>
                    </a:p>
                    <a:p>
                      <a:pPr marL="342900" lvl="0" indent="-342900">
                        <a:lnSpc>
                          <a:spcPct val="115000"/>
                        </a:lnSpc>
                        <a:spcAft>
                          <a:spcPts val="0"/>
                        </a:spcAft>
                        <a:buFont typeface="Times New Roman"/>
                        <a:buChar char="•"/>
                        <a:tabLst>
                          <a:tab pos="160020" algn="l"/>
                          <a:tab pos="630555" algn="l"/>
                        </a:tabLst>
                      </a:pPr>
                      <a:r>
                        <a:rPr lang="tr-TR" sz="1100" dirty="0">
                          <a:effectLst/>
                          <a:latin typeface="Times New Roman"/>
                          <a:ea typeface="Times New Roman"/>
                          <a:cs typeface="Times New Roman"/>
                        </a:rPr>
                        <a:t>Davranışlarının etkilerini fark etmesi ve sonuçlarını değerlendirebilmesi sağlanmalı,</a:t>
                      </a:r>
                      <a:endParaRPr lang="tr-TR" sz="1200" dirty="0">
                        <a:effectLst/>
                        <a:latin typeface="Times New Roman"/>
                        <a:ea typeface="Times New Roman"/>
                        <a:cs typeface="Times New Roman"/>
                      </a:endParaRPr>
                    </a:p>
                    <a:p>
                      <a:pPr marL="342900" lvl="0" indent="-342900">
                        <a:lnSpc>
                          <a:spcPct val="115000"/>
                        </a:lnSpc>
                        <a:spcAft>
                          <a:spcPts val="0"/>
                        </a:spcAft>
                        <a:buFont typeface="Times New Roman"/>
                        <a:buChar char="•"/>
                        <a:tabLst>
                          <a:tab pos="160020" algn="l"/>
                          <a:tab pos="630555" algn="l"/>
                        </a:tabLst>
                      </a:pPr>
                      <a:r>
                        <a:rPr lang="tr-TR" sz="1100" dirty="0">
                          <a:effectLst/>
                          <a:latin typeface="Times New Roman"/>
                          <a:ea typeface="Times New Roman"/>
                          <a:cs typeface="Times New Roman"/>
                        </a:rPr>
                        <a:t>Çıkara dayanmayan duygusal ilişkiler kurabilmesi sağlanmalı,</a:t>
                      </a:r>
                      <a:endParaRPr lang="tr-TR" sz="1200" dirty="0">
                        <a:effectLst/>
                        <a:latin typeface="Times New Roman"/>
                        <a:ea typeface="Times New Roman"/>
                        <a:cs typeface="Times New Roman"/>
                      </a:endParaRPr>
                    </a:p>
                    <a:p>
                      <a:pPr marL="342900" lvl="0" indent="-342900">
                        <a:lnSpc>
                          <a:spcPct val="115000"/>
                        </a:lnSpc>
                        <a:spcAft>
                          <a:spcPts val="0"/>
                        </a:spcAft>
                        <a:buFont typeface="Times New Roman"/>
                        <a:buChar char="•"/>
                        <a:tabLst>
                          <a:tab pos="160020" algn="l"/>
                          <a:tab pos="630555" algn="l"/>
                        </a:tabLst>
                      </a:pPr>
                      <a:r>
                        <a:rPr lang="tr-TR" sz="1100" dirty="0">
                          <a:effectLst/>
                          <a:latin typeface="Times New Roman"/>
                          <a:ea typeface="Times New Roman"/>
                          <a:cs typeface="Times New Roman"/>
                        </a:rPr>
                        <a:t>Davranışlarının sorumluluğunu üstlenebilmesi, pişmanlık ve üzüntü duyabilmesi sağlanmalı,</a:t>
                      </a:r>
                      <a:endParaRPr lang="tr-TR" sz="1200" dirty="0">
                        <a:effectLst/>
                        <a:latin typeface="Times New Roman"/>
                        <a:ea typeface="Times New Roman"/>
                        <a:cs typeface="Times New Roman"/>
                      </a:endParaRPr>
                    </a:p>
                    <a:p>
                      <a:pPr marL="342900" lvl="0" indent="-342900">
                        <a:lnSpc>
                          <a:spcPct val="115000"/>
                        </a:lnSpc>
                        <a:spcAft>
                          <a:spcPts val="0"/>
                        </a:spcAft>
                        <a:buFont typeface="Times New Roman"/>
                        <a:buChar char="•"/>
                        <a:tabLst>
                          <a:tab pos="160020" algn="l"/>
                          <a:tab pos="630555" algn="l"/>
                        </a:tabLst>
                      </a:pPr>
                      <a:r>
                        <a:rPr lang="tr-TR" sz="1100" dirty="0">
                          <a:effectLst/>
                          <a:latin typeface="Times New Roman"/>
                          <a:ea typeface="Times New Roman"/>
                          <a:cs typeface="Times New Roman"/>
                        </a:rPr>
                        <a:t>Başkalarından sürekli övgü alma ihtiyacının azalması sağlanmalı,</a:t>
                      </a:r>
                      <a:endParaRPr lang="tr-TR" sz="1200" dirty="0">
                        <a:effectLst/>
                        <a:latin typeface="Times New Roman"/>
                        <a:ea typeface="Times New Roman"/>
                        <a:cs typeface="Times New Roman"/>
                      </a:endParaRPr>
                    </a:p>
                    <a:p>
                      <a:pPr marL="342900" lvl="0" indent="-342900">
                        <a:lnSpc>
                          <a:spcPct val="115000"/>
                        </a:lnSpc>
                        <a:spcAft>
                          <a:spcPts val="0"/>
                        </a:spcAft>
                        <a:buFont typeface="Times New Roman"/>
                        <a:buChar char="•"/>
                        <a:tabLst>
                          <a:tab pos="160020" algn="l"/>
                          <a:tab pos="630555" algn="l"/>
                        </a:tabLst>
                      </a:pPr>
                      <a:r>
                        <a:rPr lang="tr-TR" sz="1100" dirty="0">
                          <a:effectLst/>
                          <a:latin typeface="Times New Roman"/>
                          <a:ea typeface="Times New Roman"/>
                          <a:cs typeface="Times New Roman"/>
                        </a:rPr>
                        <a:t>Hastanın yetersizlik duygularını paylaşması ve olumlu özelliklerini değerlendirebilmesi sağlanmalı, </a:t>
                      </a:r>
                      <a:endParaRPr lang="tr-TR" sz="1200" dirty="0">
                        <a:effectLst/>
                        <a:latin typeface="Times New Roman"/>
                        <a:ea typeface="Times New Roman"/>
                        <a:cs typeface="Times New Roman"/>
                      </a:endParaRPr>
                    </a:p>
                    <a:p>
                      <a:pPr marL="342900" lvl="0" indent="-342900">
                        <a:lnSpc>
                          <a:spcPct val="115000"/>
                        </a:lnSpc>
                        <a:spcAft>
                          <a:spcPts val="0"/>
                        </a:spcAft>
                        <a:buFont typeface="Times New Roman"/>
                        <a:buChar char="•"/>
                        <a:tabLst>
                          <a:tab pos="160020" algn="l"/>
                          <a:tab pos="630555" algn="l"/>
                        </a:tabLst>
                      </a:pPr>
                      <a:r>
                        <a:rPr lang="tr-TR" sz="1100" dirty="0">
                          <a:effectLst/>
                          <a:latin typeface="Times New Roman"/>
                          <a:ea typeface="Times New Roman"/>
                          <a:cs typeface="Times New Roman"/>
                        </a:rPr>
                        <a:t>Öfke ve haset duygularının azalması sağlanmalı,</a:t>
                      </a:r>
                      <a:endParaRPr lang="tr-TR" sz="1200" dirty="0">
                        <a:effectLst/>
                        <a:latin typeface="Times New Roman"/>
                        <a:ea typeface="Times New Roman"/>
                        <a:cs typeface="Times New Roman"/>
                      </a:endParaRPr>
                    </a:p>
                    <a:p>
                      <a:pPr marL="342900" lvl="0" indent="-342900">
                        <a:lnSpc>
                          <a:spcPct val="115000"/>
                        </a:lnSpc>
                        <a:spcAft>
                          <a:spcPts val="0"/>
                        </a:spcAft>
                        <a:buFont typeface="Times New Roman"/>
                        <a:buChar char="•"/>
                        <a:tabLst>
                          <a:tab pos="160020" algn="l"/>
                          <a:tab pos="630555" algn="l"/>
                        </a:tabLst>
                      </a:pPr>
                      <a:r>
                        <a:rPr lang="tr-TR" sz="1100" dirty="0">
                          <a:effectLst/>
                          <a:latin typeface="Times New Roman"/>
                          <a:ea typeface="Times New Roman"/>
                          <a:cs typeface="Times New Roman"/>
                        </a:rPr>
                        <a:t>Yaşamı ile ilgili gerçekçi hedefler oluşturabilmesi sağlanmalıdır.</a:t>
                      </a:r>
                      <a:endParaRPr lang="tr-TR" sz="1200" dirty="0">
                        <a:effectLst/>
                        <a:latin typeface="Times New Roman"/>
                        <a:ea typeface="Times New Roman"/>
                        <a:cs typeface="Times New Roman"/>
                      </a:endParaRPr>
                    </a:p>
                    <a:p>
                      <a:pPr marR="46990" algn="just">
                        <a:lnSpc>
                          <a:spcPct val="115000"/>
                        </a:lnSpc>
                        <a:spcAft>
                          <a:spcPts val="0"/>
                        </a:spcAft>
                      </a:pPr>
                      <a:r>
                        <a:rPr lang="tr-TR" sz="1200" b="1" dirty="0">
                          <a:effectLst/>
                          <a:latin typeface="Times New Roman"/>
                          <a:ea typeface="Times New Roman"/>
                          <a:cs typeface="Times New Roman"/>
                        </a:rPr>
                        <a:t> </a:t>
                      </a:r>
                      <a:endParaRPr lang="tr-TR" sz="1200" dirty="0">
                        <a:effectLst/>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1632124196"/>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51520" y="620688"/>
            <a:ext cx="8640960" cy="2585323"/>
          </a:xfrm>
          <a:prstGeom prst="rect">
            <a:avLst/>
          </a:prstGeom>
        </p:spPr>
        <p:txBody>
          <a:bodyPr wrap="square">
            <a:spAutoFit/>
          </a:bodyPr>
          <a:lstStyle/>
          <a:p>
            <a:r>
              <a:rPr lang="tr-TR" b="1" dirty="0" err="1"/>
              <a:t>Histriyonik</a:t>
            </a:r>
            <a:r>
              <a:rPr lang="tr-TR" b="1" dirty="0"/>
              <a:t> Kişilik Bozukluğu</a:t>
            </a:r>
            <a:r>
              <a:rPr lang="tr-TR" dirty="0"/>
              <a:t> </a:t>
            </a:r>
          </a:p>
          <a:p>
            <a:r>
              <a:rPr lang="tr-TR" dirty="0" err="1"/>
              <a:t>Histriyonik</a:t>
            </a:r>
            <a:r>
              <a:rPr lang="tr-TR" dirty="0"/>
              <a:t> davranışlar genelde uygunsuz ve dramatiktir. Bu hastalar organik bir temeli olmayan fiziksel belirtiler gösterirler. </a:t>
            </a:r>
            <a:r>
              <a:rPr lang="tr-TR" dirty="0" err="1"/>
              <a:t>Manipülatif</a:t>
            </a:r>
            <a:r>
              <a:rPr lang="tr-TR" dirty="0"/>
              <a:t> intihar girişimleri olabilir. Bu tip davranışlar genelde hastanın etrafında insanlar varken ya da hastanın bir isteği yerine gelmediğinde, hasta tatsız bir olayla </a:t>
            </a:r>
            <a:r>
              <a:rPr lang="tr-TR" dirty="0" err="1"/>
              <a:t>karsılaştığında</a:t>
            </a:r>
            <a:r>
              <a:rPr lang="tr-TR" dirty="0"/>
              <a:t> görülür. Seksi görünümlerini ilgi çekmek için kullandıklarının çoğu zaman farkında değil gibidirler. Bu hastalar sanki çok az sorunları varmış, hatta bazen de hiç sorunları yokmuş gibi görünebilir ve davranabilirler. Hemşirelerle ilişkide sürekli ilgi çekmek, sevilmek ve var olduklarını hissetmek için uğraşırlar. </a:t>
            </a:r>
          </a:p>
        </p:txBody>
      </p:sp>
      <p:graphicFrame>
        <p:nvGraphicFramePr>
          <p:cNvPr id="3" name="Tablo 2"/>
          <p:cNvGraphicFramePr>
            <a:graphicFrameLocks noGrp="1"/>
          </p:cNvGraphicFramePr>
          <p:nvPr>
            <p:extLst>
              <p:ext uri="{D42A27DB-BD31-4B8C-83A1-F6EECF244321}">
                <p14:modId xmlns:p14="http://schemas.microsoft.com/office/powerpoint/2010/main" xmlns="" val="1894966095"/>
              </p:ext>
            </p:extLst>
          </p:nvPr>
        </p:nvGraphicFramePr>
        <p:xfrm>
          <a:off x="251520" y="3501008"/>
          <a:ext cx="8640960" cy="3034765"/>
        </p:xfrm>
        <a:graphic>
          <a:graphicData uri="http://schemas.openxmlformats.org/drawingml/2006/table">
            <a:tbl>
              <a:tblPr firstRow="1" firstCol="1" bandRow="1"/>
              <a:tblGrid>
                <a:gridCol w="4076079"/>
                <a:gridCol w="4564881"/>
              </a:tblGrid>
              <a:tr h="3034765">
                <a:tc>
                  <a:txBody>
                    <a:bodyPr/>
                    <a:lstStyle/>
                    <a:p>
                      <a:pPr marR="46990" indent="450215" algn="just">
                        <a:lnSpc>
                          <a:spcPct val="115000"/>
                        </a:lnSpc>
                        <a:spcAft>
                          <a:spcPts val="0"/>
                        </a:spcAft>
                      </a:pPr>
                      <a:r>
                        <a:rPr lang="tr-TR" sz="1200" b="1" dirty="0">
                          <a:effectLst/>
                          <a:latin typeface="Times New Roman"/>
                          <a:ea typeface="Times New Roman"/>
                          <a:cs typeface="Times New Roman"/>
                        </a:rPr>
                        <a:t>Değerlendirilen Sorunlar</a:t>
                      </a:r>
                      <a:endParaRPr lang="tr-TR" sz="1200" dirty="0">
                        <a:effectLst/>
                        <a:latin typeface="Times New Roman"/>
                        <a:ea typeface="Times New Roman"/>
                        <a:cs typeface="Times New Roman"/>
                      </a:endParaRPr>
                    </a:p>
                    <a:p>
                      <a:pPr marL="342900" lvl="0" indent="-342900">
                        <a:lnSpc>
                          <a:spcPct val="115000"/>
                        </a:lnSpc>
                        <a:spcAft>
                          <a:spcPts val="0"/>
                        </a:spcAft>
                        <a:buFont typeface="Times New Roman"/>
                        <a:buChar char="•"/>
                        <a:tabLst>
                          <a:tab pos="180340" algn="l"/>
                        </a:tabLst>
                      </a:pPr>
                      <a:r>
                        <a:rPr lang="tr-TR" sz="1100" dirty="0">
                          <a:effectLst/>
                          <a:latin typeface="Times New Roman"/>
                          <a:ea typeface="Times New Roman"/>
                          <a:cs typeface="Times New Roman"/>
                        </a:rPr>
                        <a:t>Düşük öz güven</a:t>
                      </a:r>
                      <a:endParaRPr lang="tr-TR" sz="1200" dirty="0">
                        <a:effectLst/>
                        <a:latin typeface="Times New Roman"/>
                        <a:ea typeface="Times New Roman"/>
                        <a:cs typeface="Times New Roman"/>
                      </a:endParaRPr>
                    </a:p>
                    <a:p>
                      <a:pPr marL="342900" lvl="0" indent="-342900">
                        <a:lnSpc>
                          <a:spcPct val="115000"/>
                        </a:lnSpc>
                        <a:spcAft>
                          <a:spcPts val="0"/>
                        </a:spcAft>
                        <a:buFont typeface="Times New Roman"/>
                        <a:buChar char="•"/>
                        <a:tabLst>
                          <a:tab pos="180340" algn="l"/>
                        </a:tabLst>
                      </a:pPr>
                      <a:r>
                        <a:rPr lang="tr-TR" sz="1100" dirty="0">
                          <a:effectLst/>
                          <a:latin typeface="Times New Roman"/>
                          <a:ea typeface="Times New Roman"/>
                          <a:cs typeface="Times New Roman"/>
                        </a:rPr>
                        <a:t>Stresle ya da krizlerle baş etme yetersizliği</a:t>
                      </a:r>
                      <a:endParaRPr lang="tr-TR" sz="1200" dirty="0">
                        <a:effectLst/>
                        <a:latin typeface="Times New Roman"/>
                        <a:ea typeface="Times New Roman"/>
                        <a:cs typeface="Times New Roman"/>
                      </a:endParaRPr>
                    </a:p>
                    <a:p>
                      <a:pPr marL="342900" lvl="0" indent="-342900">
                        <a:lnSpc>
                          <a:spcPct val="115000"/>
                        </a:lnSpc>
                        <a:spcAft>
                          <a:spcPts val="0"/>
                        </a:spcAft>
                        <a:buFont typeface="Times New Roman"/>
                        <a:buChar char="•"/>
                        <a:tabLst>
                          <a:tab pos="180340" algn="l"/>
                        </a:tabLst>
                      </a:pPr>
                      <a:r>
                        <a:rPr lang="tr-TR" sz="1100" dirty="0">
                          <a:effectLst/>
                          <a:latin typeface="Times New Roman"/>
                          <a:ea typeface="Times New Roman"/>
                          <a:cs typeface="Times New Roman"/>
                        </a:rPr>
                        <a:t>Abartılı duygu ifadesi ve </a:t>
                      </a:r>
                      <a:r>
                        <a:rPr lang="tr-TR" sz="1100" dirty="0" err="1">
                          <a:effectLst/>
                          <a:latin typeface="Times New Roman"/>
                          <a:ea typeface="Times New Roman"/>
                          <a:cs typeface="Times New Roman"/>
                        </a:rPr>
                        <a:t>dramatizasyon</a:t>
                      </a:r>
                      <a:r>
                        <a:rPr lang="tr-TR" sz="1100" dirty="0">
                          <a:effectLst/>
                          <a:latin typeface="Times New Roman"/>
                          <a:ea typeface="Times New Roman"/>
                          <a:cs typeface="Times New Roman"/>
                        </a:rPr>
                        <a:t> </a:t>
                      </a:r>
                      <a:endParaRPr lang="tr-TR" sz="1200" dirty="0">
                        <a:effectLst/>
                        <a:latin typeface="Times New Roman"/>
                        <a:ea typeface="Times New Roman"/>
                        <a:cs typeface="Times New Roman"/>
                      </a:endParaRPr>
                    </a:p>
                    <a:p>
                      <a:pPr marL="342900" lvl="0" indent="-342900">
                        <a:lnSpc>
                          <a:spcPct val="115000"/>
                        </a:lnSpc>
                        <a:spcAft>
                          <a:spcPts val="0"/>
                        </a:spcAft>
                        <a:buFont typeface="Times New Roman"/>
                        <a:buChar char="•"/>
                        <a:tabLst>
                          <a:tab pos="180340" algn="l"/>
                        </a:tabLst>
                      </a:pPr>
                      <a:r>
                        <a:rPr lang="tr-TR" sz="1100" dirty="0">
                          <a:effectLst/>
                          <a:latin typeface="Times New Roman"/>
                          <a:ea typeface="Times New Roman"/>
                          <a:cs typeface="Times New Roman"/>
                        </a:rPr>
                        <a:t>Engellenmeye karşı tahammülsüzlük</a:t>
                      </a:r>
                      <a:endParaRPr lang="tr-TR" sz="1200" dirty="0">
                        <a:effectLst/>
                        <a:latin typeface="Times New Roman"/>
                        <a:ea typeface="Times New Roman"/>
                        <a:cs typeface="Times New Roman"/>
                      </a:endParaRPr>
                    </a:p>
                    <a:p>
                      <a:pPr marL="342900" lvl="0" indent="-342900">
                        <a:lnSpc>
                          <a:spcPct val="115000"/>
                        </a:lnSpc>
                        <a:spcAft>
                          <a:spcPts val="0"/>
                        </a:spcAft>
                        <a:buFont typeface="Times New Roman"/>
                        <a:buChar char="•"/>
                        <a:tabLst>
                          <a:tab pos="180340" algn="l"/>
                        </a:tabLst>
                      </a:pPr>
                      <a:r>
                        <a:rPr lang="tr-TR" sz="1100" dirty="0">
                          <a:effectLst/>
                          <a:latin typeface="Times New Roman"/>
                          <a:ea typeface="Times New Roman"/>
                          <a:cs typeface="Times New Roman"/>
                        </a:rPr>
                        <a:t>Organik alt yapısı olmayan fiziksel yakınmalar</a:t>
                      </a:r>
                      <a:endParaRPr lang="tr-TR" sz="1200" dirty="0">
                        <a:effectLst/>
                        <a:latin typeface="Times New Roman"/>
                        <a:ea typeface="Times New Roman"/>
                        <a:cs typeface="Times New Roman"/>
                      </a:endParaRPr>
                    </a:p>
                    <a:p>
                      <a:pPr marL="342900" lvl="0" indent="-342900">
                        <a:lnSpc>
                          <a:spcPct val="115000"/>
                        </a:lnSpc>
                        <a:spcAft>
                          <a:spcPts val="0"/>
                        </a:spcAft>
                        <a:buFont typeface="Times New Roman"/>
                        <a:buChar char="•"/>
                        <a:tabLst>
                          <a:tab pos="180340" algn="l"/>
                        </a:tabLst>
                      </a:pPr>
                      <a:r>
                        <a:rPr lang="tr-TR" sz="1100" dirty="0">
                          <a:effectLst/>
                          <a:latin typeface="Times New Roman"/>
                          <a:ea typeface="Times New Roman"/>
                          <a:cs typeface="Times New Roman"/>
                        </a:rPr>
                        <a:t>Ayartıcı, seksi davranışlar</a:t>
                      </a:r>
                      <a:endParaRPr lang="tr-TR" sz="1200" dirty="0">
                        <a:effectLst/>
                        <a:latin typeface="Times New Roman"/>
                        <a:ea typeface="Times New Roman"/>
                        <a:cs typeface="Times New Roman"/>
                      </a:endParaRPr>
                    </a:p>
                    <a:p>
                      <a:pPr marL="342900" lvl="0" indent="-342900">
                        <a:lnSpc>
                          <a:spcPct val="115000"/>
                        </a:lnSpc>
                        <a:spcAft>
                          <a:spcPts val="0"/>
                        </a:spcAft>
                        <a:buFont typeface="Times New Roman"/>
                        <a:buChar char="•"/>
                        <a:tabLst>
                          <a:tab pos="180340" algn="l"/>
                        </a:tabLst>
                      </a:pPr>
                      <a:r>
                        <a:rPr lang="tr-TR" sz="1100" dirty="0">
                          <a:effectLst/>
                          <a:latin typeface="Times New Roman"/>
                          <a:ea typeface="Times New Roman"/>
                          <a:cs typeface="Times New Roman"/>
                        </a:rPr>
                        <a:t>Dikkat çekmeye yönelik davranışlar ya da manipüle edici tutumlar</a:t>
                      </a:r>
                      <a:endParaRPr lang="tr-TR" sz="1200" dirty="0">
                        <a:effectLst/>
                        <a:latin typeface="Times New Roman"/>
                        <a:ea typeface="Times New Roman"/>
                        <a:cs typeface="Times New Roman"/>
                      </a:endParaRPr>
                    </a:p>
                    <a:p>
                      <a:pPr marL="342900" lvl="0" indent="-342900">
                        <a:lnSpc>
                          <a:spcPct val="115000"/>
                        </a:lnSpc>
                        <a:spcAft>
                          <a:spcPts val="0"/>
                        </a:spcAft>
                        <a:buFont typeface="Times New Roman"/>
                        <a:buChar char="•"/>
                        <a:tabLst>
                          <a:tab pos="180340" algn="l"/>
                        </a:tabLst>
                      </a:pPr>
                      <a:r>
                        <a:rPr lang="tr-TR" sz="1100" dirty="0">
                          <a:effectLst/>
                          <a:latin typeface="Times New Roman"/>
                          <a:ea typeface="Times New Roman"/>
                          <a:cs typeface="Times New Roman"/>
                        </a:rPr>
                        <a:t>Kişilerarası ilişkilerde yüzeysellik</a:t>
                      </a:r>
                      <a:endParaRPr lang="tr-TR" sz="1200" dirty="0">
                        <a:effectLst/>
                        <a:latin typeface="Times New Roman"/>
                        <a:ea typeface="Times New Roman"/>
                        <a:cs typeface="Times New Roman"/>
                      </a:endParaRPr>
                    </a:p>
                    <a:p>
                      <a:pPr marL="342900" lvl="0" indent="-342900">
                        <a:lnSpc>
                          <a:spcPct val="115000"/>
                        </a:lnSpc>
                        <a:spcAft>
                          <a:spcPts val="0"/>
                        </a:spcAft>
                        <a:buFont typeface="Times New Roman"/>
                        <a:buChar char="•"/>
                        <a:tabLst>
                          <a:tab pos="180340" algn="l"/>
                        </a:tabLst>
                      </a:pPr>
                      <a:r>
                        <a:rPr lang="tr-TR" sz="1100" dirty="0">
                          <a:effectLst/>
                          <a:latin typeface="Times New Roman"/>
                          <a:ea typeface="Times New Roman"/>
                          <a:cs typeface="Times New Roman"/>
                        </a:rPr>
                        <a:t>İntihar tehdidi ve </a:t>
                      </a:r>
                      <a:r>
                        <a:rPr lang="tr-TR" sz="1100" dirty="0" err="1">
                          <a:effectLst/>
                          <a:latin typeface="Times New Roman"/>
                          <a:ea typeface="Times New Roman"/>
                          <a:cs typeface="Times New Roman"/>
                        </a:rPr>
                        <a:t>manipülatif</a:t>
                      </a:r>
                      <a:r>
                        <a:rPr lang="tr-TR" sz="1100" dirty="0">
                          <a:effectLst/>
                          <a:latin typeface="Times New Roman"/>
                          <a:ea typeface="Times New Roman"/>
                          <a:cs typeface="Times New Roman"/>
                        </a:rPr>
                        <a:t> intihar girişimleri</a:t>
                      </a:r>
                      <a:endParaRPr lang="tr-TR" sz="1200" dirty="0">
                        <a:effectLst/>
                        <a:latin typeface="Times New Roman"/>
                        <a:ea typeface="Times New Roman"/>
                        <a:cs typeface="Times New Roman"/>
                      </a:endParaRPr>
                    </a:p>
                    <a:p>
                      <a:pPr marL="342900" lvl="0" indent="-342900">
                        <a:lnSpc>
                          <a:spcPct val="115000"/>
                        </a:lnSpc>
                        <a:spcAft>
                          <a:spcPts val="0"/>
                        </a:spcAft>
                        <a:buFont typeface="Times New Roman"/>
                        <a:buChar char="•"/>
                        <a:tabLst>
                          <a:tab pos="180340" algn="l"/>
                        </a:tabLst>
                      </a:pPr>
                      <a:r>
                        <a:rPr lang="tr-TR" sz="1100" dirty="0">
                          <a:effectLst/>
                          <a:latin typeface="Times New Roman"/>
                          <a:ea typeface="Times New Roman"/>
                          <a:cs typeface="Times New Roman"/>
                        </a:rPr>
                        <a:t>Abartılı giyim ve makyaj</a:t>
                      </a:r>
                      <a:endParaRPr lang="tr-TR" sz="1200" dirty="0">
                        <a:effectLst/>
                        <a:latin typeface="Times New Roman"/>
                        <a:ea typeface="Times New Roman"/>
                        <a:cs typeface="Times New Roman"/>
                      </a:endParaRPr>
                    </a:p>
                    <a:p>
                      <a:pPr marL="342900" lvl="0" indent="-342900">
                        <a:lnSpc>
                          <a:spcPct val="115000"/>
                        </a:lnSpc>
                        <a:spcAft>
                          <a:spcPts val="0"/>
                        </a:spcAft>
                        <a:buFont typeface="Times New Roman"/>
                        <a:buChar char="•"/>
                        <a:tabLst>
                          <a:tab pos="180340" algn="l"/>
                        </a:tabLst>
                      </a:pPr>
                      <a:r>
                        <a:rPr lang="tr-TR" sz="1100" dirty="0" err="1">
                          <a:effectLst/>
                          <a:latin typeface="Times New Roman"/>
                          <a:ea typeface="Times New Roman"/>
                          <a:cs typeface="Times New Roman"/>
                        </a:rPr>
                        <a:t>İçgörü</a:t>
                      </a:r>
                      <a:r>
                        <a:rPr lang="tr-TR" sz="1100" dirty="0">
                          <a:effectLst/>
                          <a:latin typeface="Times New Roman"/>
                          <a:ea typeface="Times New Roman"/>
                          <a:cs typeface="Times New Roman"/>
                        </a:rPr>
                        <a:t> yoksunluğu</a:t>
                      </a:r>
                      <a:endParaRPr lang="tr-TR" sz="1200" dirty="0">
                        <a:effectLst/>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0" indent="69215">
                        <a:lnSpc>
                          <a:spcPct val="115000"/>
                        </a:lnSpc>
                        <a:spcAft>
                          <a:spcPts val="0"/>
                        </a:spcAft>
                        <a:tabLst>
                          <a:tab pos="1628775" algn="l"/>
                        </a:tabLst>
                      </a:pPr>
                      <a:r>
                        <a:rPr lang="tr-TR" sz="1200" b="1" dirty="0" smtClean="0">
                          <a:effectLst/>
                          <a:latin typeface="Times New Roman"/>
                          <a:ea typeface="Times New Roman"/>
                          <a:cs typeface="Times New Roman"/>
                        </a:rPr>
                        <a:t>       Ulaşılmak </a:t>
                      </a:r>
                      <a:r>
                        <a:rPr lang="tr-TR" sz="1200" b="1" dirty="0">
                          <a:effectLst/>
                          <a:latin typeface="Times New Roman"/>
                          <a:ea typeface="Times New Roman"/>
                          <a:cs typeface="Times New Roman"/>
                        </a:rPr>
                        <a:t>İstenen Amaçlar</a:t>
                      </a:r>
                      <a:endParaRPr lang="tr-TR" sz="1200" dirty="0">
                        <a:effectLst/>
                        <a:latin typeface="Times New Roman"/>
                        <a:ea typeface="Times New Roman"/>
                        <a:cs typeface="Times New Roman"/>
                      </a:endParaRPr>
                    </a:p>
                    <a:p>
                      <a:pPr marL="742950" lvl="1" indent="-285750">
                        <a:lnSpc>
                          <a:spcPct val="115000"/>
                        </a:lnSpc>
                        <a:spcAft>
                          <a:spcPts val="0"/>
                        </a:spcAft>
                        <a:buFont typeface="Times New Roman"/>
                        <a:buChar char="•"/>
                        <a:tabLst>
                          <a:tab pos="201295" algn="l"/>
                        </a:tabLst>
                      </a:pPr>
                      <a:r>
                        <a:rPr lang="tr-TR" sz="1100" dirty="0">
                          <a:effectLst/>
                          <a:latin typeface="Times New Roman"/>
                          <a:ea typeface="Times New Roman"/>
                          <a:cs typeface="Times New Roman"/>
                        </a:rPr>
                        <a:t>Hastanın sürekli dikkat çekme isteğinden, </a:t>
                      </a:r>
                      <a:r>
                        <a:rPr lang="tr-TR" sz="1100" dirty="0" err="1">
                          <a:effectLst/>
                          <a:latin typeface="Times New Roman"/>
                          <a:ea typeface="Times New Roman"/>
                          <a:cs typeface="Times New Roman"/>
                        </a:rPr>
                        <a:t>manipülatif</a:t>
                      </a:r>
                      <a:r>
                        <a:rPr lang="tr-TR" sz="1100" dirty="0">
                          <a:effectLst/>
                          <a:latin typeface="Times New Roman"/>
                          <a:ea typeface="Times New Roman"/>
                          <a:cs typeface="Times New Roman"/>
                        </a:rPr>
                        <a:t> ve seksi davranışlarından kurtulması,</a:t>
                      </a:r>
                      <a:endParaRPr lang="tr-TR" sz="1200" dirty="0">
                        <a:effectLst/>
                        <a:latin typeface="Times New Roman"/>
                        <a:ea typeface="Times New Roman"/>
                        <a:cs typeface="Times New Roman"/>
                      </a:endParaRPr>
                    </a:p>
                    <a:p>
                      <a:pPr marL="742950" lvl="1" indent="-285750">
                        <a:lnSpc>
                          <a:spcPct val="115000"/>
                        </a:lnSpc>
                        <a:spcAft>
                          <a:spcPts val="0"/>
                        </a:spcAft>
                        <a:buFont typeface="Times New Roman"/>
                        <a:buChar char="•"/>
                        <a:tabLst>
                          <a:tab pos="201295" algn="l"/>
                        </a:tabLst>
                      </a:pPr>
                      <a:r>
                        <a:rPr lang="tr-TR" sz="1100" dirty="0">
                          <a:effectLst/>
                          <a:latin typeface="Times New Roman"/>
                          <a:ea typeface="Times New Roman"/>
                          <a:cs typeface="Times New Roman"/>
                        </a:rPr>
                        <a:t>Bulunduğu ortama uygun giyinebilmesi,</a:t>
                      </a:r>
                      <a:endParaRPr lang="tr-TR" sz="1200" dirty="0">
                        <a:effectLst/>
                        <a:latin typeface="Times New Roman"/>
                        <a:ea typeface="Times New Roman"/>
                        <a:cs typeface="Times New Roman"/>
                      </a:endParaRPr>
                    </a:p>
                    <a:p>
                      <a:pPr marL="742950" lvl="1" indent="-285750">
                        <a:lnSpc>
                          <a:spcPct val="115000"/>
                        </a:lnSpc>
                        <a:spcAft>
                          <a:spcPts val="0"/>
                        </a:spcAft>
                        <a:buFont typeface="Times New Roman"/>
                        <a:buChar char="•"/>
                        <a:tabLst>
                          <a:tab pos="201295" algn="l"/>
                        </a:tabLst>
                      </a:pPr>
                      <a:r>
                        <a:rPr lang="tr-TR" sz="1100" dirty="0">
                          <a:effectLst/>
                          <a:latin typeface="Times New Roman"/>
                          <a:ea typeface="Times New Roman"/>
                          <a:cs typeface="Times New Roman"/>
                        </a:rPr>
                        <a:t>Sosyal olarak kabul edilebilecek davranışlar sergilemesi,</a:t>
                      </a:r>
                      <a:endParaRPr lang="tr-TR" sz="1200" dirty="0">
                        <a:effectLst/>
                        <a:latin typeface="Times New Roman"/>
                        <a:ea typeface="Times New Roman"/>
                        <a:cs typeface="Times New Roman"/>
                      </a:endParaRPr>
                    </a:p>
                    <a:p>
                      <a:pPr marL="742950" lvl="1" indent="-285750">
                        <a:lnSpc>
                          <a:spcPct val="115000"/>
                        </a:lnSpc>
                        <a:spcAft>
                          <a:spcPts val="0"/>
                        </a:spcAft>
                        <a:buFont typeface="Times New Roman"/>
                        <a:buChar char="•"/>
                        <a:tabLst>
                          <a:tab pos="201295" algn="l"/>
                        </a:tabLst>
                      </a:pPr>
                      <a:r>
                        <a:rPr lang="tr-TR" sz="1100" dirty="0">
                          <a:effectLst/>
                          <a:latin typeface="Times New Roman"/>
                          <a:ea typeface="Times New Roman"/>
                          <a:cs typeface="Times New Roman"/>
                        </a:rPr>
                        <a:t>Eyleme vuruk davranışların (</a:t>
                      </a:r>
                      <a:r>
                        <a:rPr lang="tr-TR" sz="1100" dirty="0" err="1">
                          <a:effectLst/>
                          <a:latin typeface="Times New Roman"/>
                          <a:ea typeface="Times New Roman"/>
                          <a:cs typeface="Times New Roman"/>
                        </a:rPr>
                        <a:t>acting</a:t>
                      </a:r>
                      <a:r>
                        <a:rPr lang="tr-TR" sz="1100" dirty="0">
                          <a:effectLst/>
                          <a:latin typeface="Times New Roman"/>
                          <a:ea typeface="Times New Roman"/>
                          <a:cs typeface="Times New Roman"/>
                        </a:rPr>
                        <a:t> </a:t>
                      </a:r>
                      <a:r>
                        <a:rPr lang="tr-TR" sz="1100" dirty="0" err="1">
                          <a:effectLst/>
                          <a:latin typeface="Times New Roman"/>
                          <a:ea typeface="Times New Roman"/>
                          <a:cs typeface="Times New Roman"/>
                        </a:rPr>
                        <a:t>out</a:t>
                      </a:r>
                      <a:r>
                        <a:rPr lang="tr-TR" sz="1100" dirty="0">
                          <a:effectLst/>
                          <a:latin typeface="Times New Roman"/>
                          <a:ea typeface="Times New Roman"/>
                          <a:cs typeface="Times New Roman"/>
                        </a:rPr>
                        <a:t>) azalması,</a:t>
                      </a:r>
                      <a:endParaRPr lang="tr-TR" sz="1200" dirty="0">
                        <a:effectLst/>
                        <a:latin typeface="Times New Roman"/>
                        <a:ea typeface="Times New Roman"/>
                        <a:cs typeface="Times New Roman"/>
                      </a:endParaRPr>
                    </a:p>
                    <a:p>
                      <a:pPr marL="742950" lvl="1" indent="-285750">
                        <a:lnSpc>
                          <a:spcPct val="115000"/>
                        </a:lnSpc>
                        <a:spcAft>
                          <a:spcPts val="0"/>
                        </a:spcAft>
                        <a:buFont typeface="Times New Roman"/>
                        <a:buChar char="•"/>
                        <a:tabLst>
                          <a:tab pos="201295" algn="l"/>
                        </a:tabLst>
                      </a:pPr>
                      <a:r>
                        <a:rPr lang="tr-TR" sz="1100" dirty="0">
                          <a:effectLst/>
                          <a:latin typeface="Times New Roman"/>
                          <a:ea typeface="Times New Roman"/>
                          <a:cs typeface="Times New Roman"/>
                        </a:rPr>
                        <a:t>Hastanın değersizlik duygularını fark etmesinin sağlanması,</a:t>
                      </a:r>
                      <a:endParaRPr lang="tr-TR" sz="1200" dirty="0">
                        <a:effectLst/>
                        <a:latin typeface="Times New Roman"/>
                        <a:ea typeface="Times New Roman"/>
                        <a:cs typeface="Times New Roman"/>
                      </a:endParaRPr>
                    </a:p>
                    <a:p>
                      <a:pPr marL="742950" lvl="1" indent="-285750">
                        <a:lnSpc>
                          <a:spcPct val="115000"/>
                        </a:lnSpc>
                        <a:spcAft>
                          <a:spcPts val="0"/>
                        </a:spcAft>
                        <a:buFont typeface="Times New Roman"/>
                        <a:buChar char="•"/>
                        <a:tabLst>
                          <a:tab pos="201295" algn="l"/>
                        </a:tabLst>
                      </a:pPr>
                      <a:r>
                        <a:rPr lang="tr-TR" sz="1100" dirty="0">
                          <a:effectLst/>
                          <a:latin typeface="Times New Roman"/>
                          <a:ea typeface="Times New Roman"/>
                          <a:cs typeface="Times New Roman"/>
                        </a:rPr>
                        <a:t>Hayal kırıklığı (</a:t>
                      </a:r>
                      <a:r>
                        <a:rPr lang="tr-TR" sz="1100" dirty="0" err="1">
                          <a:effectLst/>
                          <a:latin typeface="Times New Roman"/>
                          <a:ea typeface="Times New Roman"/>
                          <a:cs typeface="Times New Roman"/>
                        </a:rPr>
                        <a:t>frusturasyon</a:t>
                      </a:r>
                      <a:r>
                        <a:rPr lang="tr-TR" sz="1100" dirty="0">
                          <a:effectLst/>
                          <a:latin typeface="Times New Roman"/>
                          <a:ea typeface="Times New Roman"/>
                          <a:cs typeface="Times New Roman"/>
                        </a:rPr>
                        <a:t>) ile baş edebilme gücünün artması,</a:t>
                      </a:r>
                      <a:endParaRPr lang="tr-TR" sz="1200" dirty="0">
                        <a:effectLst/>
                        <a:latin typeface="Times New Roman"/>
                        <a:ea typeface="Times New Roman"/>
                        <a:cs typeface="Times New Roman"/>
                      </a:endParaRPr>
                    </a:p>
                    <a:p>
                      <a:pPr marL="742950" lvl="1" indent="-285750">
                        <a:lnSpc>
                          <a:spcPct val="115000"/>
                        </a:lnSpc>
                        <a:spcAft>
                          <a:spcPts val="0"/>
                        </a:spcAft>
                        <a:buFont typeface="Times New Roman"/>
                        <a:buChar char="•"/>
                        <a:tabLst>
                          <a:tab pos="201295" algn="l"/>
                        </a:tabLst>
                      </a:pPr>
                      <a:r>
                        <a:rPr lang="tr-TR" sz="1100" dirty="0">
                          <a:effectLst/>
                          <a:latin typeface="Times New Roman"/>
                          <a:ea typeface="Times New Roman"/>
                          <a:cs typeface="Times New Roman"/>
                        </a:rPr>
                        <a:t>Duygularını yıkıcı olmayan bir şekilde ifade etme becerisi kazanması,</a:t>
                      </a:r>
                      <a:endParaRPr lang="tr-TR" sz="1200" dirty="0">
                        <a:effectLst/>
                        <a:latin typeface="Times New Roman"/>
                        <a:ea typeface="Times New Roman"/>
                        <a:cs typeface="Times New Roman"/>
                      </a:endParaRPr>
                    </a:p>
                    <a:p>
                      <a:pPr marL="742950" lvl="1" indent="-285750">
                        <a:lnSpc>
                          <a:spcPct val="115000"/>
                        </a:lnSpc>
                        <a:spcAft>
                          <a:spcPts val="0"/>
                        </a:spcAft>
                        <a:buFont typeface="Times New Roman"/>
                        <a:buChar char="•"/>
                        <a:tabLst>
                          <a:tab pos="201295" algn="l"/>
                          <a:tab pos="1628775" algn="l"/>
                        </a:tabLst>
                      </a:pPr>
                      <a:r>
                        <a:rPr lang="tr-TR" sz="1100" dirty="0">
                          <a:effectLst/>
                          <a:latin typeface="Times New Roman"/>
                          <a:ea typeface="Times New Roman"/>
                          <a:cs typeface="Times New Roman"/>
                        </a:rPr>
                        <a:t>Duygularını abartmadan ifade edebilmesinin sağlanması.</a:t>
                      </a:r>
                      <a:endParaRPr lang="tr-TR" sz="1200" dirty="0">
                        <a:effectLst/>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934138432"/>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23528" y="1196752"/>
            <a:ext cx="8640960" cy="3970318"/>
          </a:xfrm>
          <a:prstGeom prst="rect">
            <a:avLst/>
          </a:prstGeom>
        </p:spPr>
        <p:txBody>
          <a:bodyPr wrap="square">
            <a:spAutoFit/>
          </a:bodyPr>
          <a:lstStyle/>
          <a:p>
            <a:r>
              <a:rPr lang="tr-TR" b="1" dirty="0"/>
              <a:t>Anti-Sosyal Kişilik Bozukluğu</a:t>
            </a:r>
            <a:endParaRPr lang="tr-TR" dirty="0"/>
          </a:p>
          <a:p>
            <a:r>
              <a:rPr lang="tr-TR" dirty="0" err="1"/>
              <a:t>Antisosyal</a:t>
            </a:r>
            <a:r>
              <a:rPr lang="tr-TR" dirty="0"/>
              <a:t> davranışları olan kişilerin temel özelliği, içtenlikle suçluluk duygusu yaşayamama ve insanlara kayıtsızlıktır. Bu kişiler sürekli biçimde toplumun sosyal, ahlaki ve yasal kurallarıyla ilgili sorunlar yaşarlar. İlişkilerinde ciddi sınır sorunları vardır, başkalarına ait olan şeylere saygı duymazlar. Bu kişiler aslında gizliden gizliye değersizlik duyguları ile dolu, insanları küçük gören, sevemeyen, çocuksu çaresizlik ile üstünlük duyguları arasında gidip gelen kişilerdir. Ancak sıklıkla hasta olduklarına ve tedaviye gereksinimleri olduğuna inanmazlar. Bu fikirlerini hemşirelere ve servisteki diğer kişilere de yansıtarak onları kendi gereksinimleri için manipüle edebilirler. Hatta bazen son derece mantıklı görünürler ve deneyimsiz bir </a:t>
            </a:r>
            <a:r>
              <a:rPr lang="tr-TR" dirty="0" smtClean="0"/>
              <a:t>hemşireyi, </a:t>
            </a:r>
            <a:r>
              <a:rPr lang="tr-TR" dirty="0"/>
              <a:t>sorunlarının hastaneye yatırılmış olmaktan kaynaklandığına ikna edebilirler. Bu hastaların duygu, düşünce ve davranışlarının değişmesi için yapılandırılmış ve tutarlı bir çalışmaya ve uzun yıllara ihtiyaç vardır. </a:t>
            </a:r>
          </a:p>
        </p:txBody>
      </p:sp>
    </p:spTree>
    <p:extLst>
      <p:ext uri="{BB962C8B-B14F-4D97-AF65-F5344CB8AC3E}">
        <p14:creationId xmlns:p14="http://schemas.microsoft.com/office/powerpoint/2010/main" xmlns="" val="42314838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Başlık 1"/>
          <p:cNvSpPr>
            <a:spLocks noGrp="1"/>
          </p:cNvSpPr>
          <p:nvPr>
            <p:ph type="title" idx="4294967295"/>
          </p:nvPr>
        </p:nvSpPr>
        <p:spPr>
          <a:xfrm>
            <a:off x="827088" y="765175"/>
            <a:ext cx="7559675" cy="935038"/>
          </a:xfrm>
        </p:spPr>
        <p:txBody>
          <a:bodyPr lIns="0" rIns="0" anchor="ctr"/>
          <a:lstStyle/>
          <a:p>
            <a:pPr eaLnBrk="1" hangingPunct="1"/>
            <a:r>
              <a:rPr lang="tr-TR" sz="3600" b="1" dirty="0" smtClean="0">
                <a:effectLst>
                  <a:outerShdw blurRad="38100" dist="38100" dir="2700000" algn="tl">
                    <a:srgbClr val="000000">
                      <a:alpha val="43137"/>
                    </a:srgbClr>
                  </a:outerShdw>
                </a:effectLst>
                <a:latin typeface="Book Antiqua" pitchFamily="18" charset="0"/>
              </a:rPr>
              <a:t>Kişiliğin Tanımı</a:t>
            </a:r>
            <a:endParaRPr lang="en-US" sz="3600" dirty="0" smtClean="0">
              <a:effectLst>
                <a:outerShdw blurRad="38100" dist="38100" dir="2700000" algn="tl">
                  <a:srgbClr val="000000">
                    <a:alpha val="43137"/>
                  </a:srgbClr>
                </a:outerShdw>
              </a:effectLst>
              <a:latin typeface="Book Antiqua" pitchFamily="18" charset="0"/>
            </a:endParaRPr>
          </a:p>
        </p:txBody>
      </p:sp>
      <p:sp>
        <p:nvSpPr>
          <p:cNvPr id="33794" name="İçerik Yer Tutucusu 2"/>
          <p:cNvSpPr>
            <a:spLocks noGrp="1"/>
          </p:cNvSpPr>
          <p:nvPr>
            <p:ph idx="4294967295"/>
          </p:nvPr>
        </p:nvSpPr>
        <p:spPr>
          <a:xfrm>
            <a:off x="683568" y="2060575"/>
            <a:ext cx="7920682" cy="2598738"/>
          </a:xfrm>
        </p:spPr>
        <p:txBody>
          <a:bodyPr lIns="0" rIns="0"/>
          <a:lstStyle/>
          <a:p>
            <a:pPr marL="0" indent="0" eaLnBrk="1" hangingPunct="1">
              <a:buNone/>
            </a:pPr>
            <a:r>
              <a:rPr lang="tr-TR" sz="1800" b="1" u="sng" dirty="0" smtClean="0">
                <a:latin typeface="Book Antiqua" pitchFamily="18" charset="0"/>
              </a:rPr>
              <a:t>Kişilik</a:t>
            </a:r>
            <a:r>
              <a:rPr lang="tr-TR" sz="1800" b="1" dirty="0" smtClean="0">
                <a:latin typeface="Book Antiqua" pitchFamily="18" charset="0"/>
              </a:rPr>
              <a:t>,</a:t>
            </a:r>
            <a:r>
              <a:rPr lang="tr-TR" sz="1800" dirty="0" smtClean="0">
                <a:latin typeface="Book Antiqua" pitchFamily="18" charset="0"/>
              </a:rPr>
              <a:t> bireyin her işlevinde otomatik olarak kendini gösteren, kolayca değişmeyen, büyük ölçüde bilinçdışı olarak kazanılmış davranış örüntüleri, algılama ve düşünme biçimleridir. </a:t>
            </a:r>
          </a:p>
          <a:p>
            <a:pPr eaLnBrk="1" hangingPunct="1"/>
            <a:endParaRPr lang="tr-TR" sz="1800" dirty="0" smtClean="0">
              <a:latin typeface="Book Antiqua" pitchFamily="18" charset="0"/>
            </a:endParaRPr>
          </a:p>
          <a:p>
            <a:pPr marL="0" indent="0" eaLnBrk="1" hangingPunct="1">
              <a:buNone/>
            </a:pPr>
            <a:r>
              <a:rPr lang="tr-TR" sz="1800" dirty="0" smtClean="0">
                <a:latin typeface="Book Antiqua" pitchFamily="18" charset="0"/>
              </a:rPr>
              <a:t>Genetik mirasla başlayan ve çeşitli faktörlerin etkisiyle oluşan kişilik gelişimi, bir bütünleşme ve olgunlaşma süreci olarak ele alınabilir.</a:t>
            </a:r>
          </a:p>
          <a:p>
            <a:pPr eaLnBrk="1" hangingPunct="1"/>
            <a:endParaRPr lang="en-US"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xmlns="" val="223972232"/>
              </p:ext>
            </p:extLst>
          </p:nvPr>
        </p:nvGraphicFramePr>
        <p:xfrm>
          <a:off x="395536" y="2060848"/>
          <a:ext cx="8496944" cy="4402834"/>
        </p:xfrm>
        <a:graphic>
          <a:graphicData uri="http://schemas.openxmlformats.org/drawingml/2006/table">
            <a:tbl>
              <a:tblPr firstRow="1" firstCol="1" bandRow="1"/>
              <a:tblGrid>
                <a:gridCol w="4229993"/>
                <a:gridCol w="4266951"/>
              </a:tblGrid>
              <a:tr h="4402834">
                <a:tc>
                  <a:txBody>
                    <a:bodyPr/>
                    <a:lstStyle/>
                    <a:p>
                      <a:pPr marR="46990" indent="270510" algn="just">
                        <a:lnSpc>
                          <a:spcPct val="115000"/>
                        </a:lnSpc>
                        <a:spcAft>
                          <a:spcPts val="0"/>
                        </a:spcAft>
                      </a:pPr>
                      <a:r>
                        <a:rPr lang="tr-TR" sz="1200" b="1">
                          <a:effectLst/>
                          <a:latin typeface="Times New Roman"/>
                          <a:ea typeface="Times New Roman"/>
                          <a:cs typeface="Times New Roman"/>
                        </a:rPr>
                        <a:t>Değerlendirilen Sorunlar</a:t>
                      </a:r>
                      <a:endParaRPr lang="tr-TR" sz="1200">
                        <a:effectLst/>
                        <a:latin typeface="Times New Roman"/>
                        <a:ea typeface="Times New Roman"/>
                        <a:cs typeface="Times New Roman"/>
                      </a:endParaRPr>
                    </a:p>
                    <a:p>
                      <a:pPr marL="342900" marR="46990" lvl="0" indent="-342900" algn="just">
                        <a:lnSpc>
                          <a:spcPct val="115000"/>
                        </a:lnSpc>
                        <a:spcAft>
                          <a:spcPts val="0"/>
                        </a:spcAft>
                        <a:buFont typeface="Symbol"/>
                        <a:buChar char=""/>
                        <a:tabLst>
                          <a:tab pos="111760" algn="l"/>
                        </a:tabLst>
                      </a:pPr>
                      <a:r>
                        <a:rPr lang="tr-TR" sz="1100">
                          <a:effectLst/>
                          <a:latin typeface="Times New Roman"/>
                          <a:ea typeface="Times New Roman"/>
                          <a:cs typeface="Times New Roman"/>
                        </a:rPr>
                        <a:t>İnsanlarla yakın ilişki kuramama, güvensizlik</a:t>
                      </a:r>
                      <a:endParaRPr lang="tr-TR" sz="1200">
                        <a:effectLst/>
                        <a:latin typeface="Times New Roman"/>
                        <a:ea typeface="Times New Roman"/>
                        <a:cs typeface="Times New Roman"/>
                      </a:endParaRPr>
                    </a:p>
                    <a:p>
                      <a:pPr marL="342900" marR="45720" lvl="0" indent="-342900">
                        <a:lnSpc>
                          <a:spcPct val="115000"/>
                        </a:lnSpc>
                        <a:spcAft>
                          <a:spcPts val="0"/>
                        </a:spcAft>
                        <a:buFont typeface="Symbol"/>
                        <a:buChar char=""/>
                        <a:tabLst>
                          <a:tab pos="111760" algn="l"/>
                          <a:tab pos="292100" algn="l"/>
                        </a:tabLst>
                      </a:pPr>
                      <a:r>
                        <a:rPr lang="tr-TR" sz="1100">
                          <a:effectLst/>
                          <a:latin typeface="Times New Roman"/>
                          <a:ea typeface="Times New Roman"/>
                          <a:cs typeface="Times New Roman"/>
                        </a:rPr>
                        <a:t>Engellenmelere tahammül edememe</a:t>
                      </a:r>
                      <a:endParaRPr lang="tr-TR" sz="1200">
                        <a:effectLst/>
                        <a:latin typeface="Times New Roman"/>
                        <a:ea typeface="Times New Roman"/>
                        <a:cs typeface="Times New Roman"/>
                      </a:endParaRPr>
                    </a:p>
                    <a:p>
                      <a:pPr marL="342900" marR="45720" lvl="0" indent="-342900">
                        <a:lnSpc>
                          <a:spcPct val="115000"/>
                        </a:lnSpc>
                        <a:spcAft>
                          <a:spcPts val="0"/>
                        </a:spcAft>
                        <a:buFont typeface="Symbol"/>
                        <a:buChar char=""/>
                        <a:tabLst>
                          <a:tab pos="111760" algn="l"/>
                          <a:tab pos="292100" algn="l"/>
                        </a:tabLst>
                      </a:pPr>
                      <a:r>
                        <a:rPr lang="tr-TR" sz="1100">
                          <a:effectLst/>
                          <a:latin typeface="Times New Roman"/>
                          <a:ea typeface="Times New Roman"/>
                          <a:cs typeface="Times New Roman"/>
                        </a:rPr>
                        <a:t>İmpulsif davranma</a:t>
                      </a:r>
                      <a:endParaRPr lang="tr-TR" sz="1200">
                        <a:effectLst/>
                        <a:latin typeface="Times New Roman"/>
                        <a:ea typeface="Times New Roman"/>
                        <a:cs typeface="Times New Roman"/>
                      </a:endParaRPr>
                    </a:p>
                    <a:p>
                      <a:pPr marL="342900" marR="45720" lvl="0" indent="-342900">
                        <a:lnSpc>
                          <a:spcPct val="115000"/>
                        </a:lnSpc>
                        <a:spcAft>
                          <a:spcPts val="0"/>
                        </a:spcAft>
                        <a:buFont typeface="Symbol"/>
                        <a:buChar char=""/>
                        <a:tabLst>
                          <a:tab pos="111760" algn="l"/>
                          <a:tab pos="292100" algn="l"/>
                        </a:tabLst>
                      </a:pPr>
                      <a:r>
                        <a:rPr lang="tr-TR" sz="1100">
                          <a:effectLst/>
                          <a:latin typeface="Times New Roman"/>
                          <a:ea typeface="Times New Roman"/>
                          <a:cs typeface="Times New Roman"/>
                        </a:rPr>
                        <a:t>Saldırganlık</a:t>
                      </a:r>
                      <a:endParaRPr lang="tr-TR" sz="1200">
                        <a:effectLst/>
                        <a:latin typeface="Times New Roman"/>
                        <a:ea typeface="Times New Roman"/>
                        <a:cs typeface="Times New Roman"/>
                      </a:endParaRPr>
                    </a:p>
                    <a:p>
                      <a:pPr marL="342900" marR="45720" lvl="0" indent="-342900">
                        <a:lnSpc>
                          <a:spcPct val="115000"/>
                        </a:lnSpc>
                        <a:spcAft>
                          <a:spcPts val="0"/>
                        </a:spcAft>
                        <a:buFont typeface="Symbol"/>
                        <a:buChar char=""/>
                        <a:tabLst>
                          <a:tab pos="111760" algn="l"/>
                          <a:tab pos="292100" algn="l"/>
                        </a:tabLst>
                      </a:pPr>
                      <a:r>
                        <a:rPr lang="tr-TR" sz="1100">
                          <a:effectLst/>
                          <a:latin typeface="Times New Roman"/>
                          <a:ea typeface="Times New Roman"/>
                          <a:cs typeface="Times New Roman"/>
                        </a:rPr>
                        <a:t>Yaşanacak olan hazzı erteleyememe ve anlık keyif alma </a:t>
                      </a:r>
                      <a:endParaRPr lang="tr-TR" sz="1200">
                        <a:effectLst/>
                        <a:latin typeface="Times New Roman"/>
                        <a:ea typeface="Times New Roman"/>
                        <a:cs typeface="Times New Roman"/>
                      </a:endParaRPr>
                    </a:p>
                    <a:p>
                      <a:pPr marL="342900" marR="45720" lvl="0" indent="-342900">
                        <a:lnSpc>
                          <a:spcPct val="115000"/>
                        </a:lnSpc>
                        <a:spcAft>
                          <a:spcPts val="0"/>
                        </a:spcAft>
                        <a:buFont typeface="Symbol"/>
                        <a:buChar char=""/>
                        <a:tabLst>
                          <a:tab pos="111760" algn="l"/>
                          <a:tab pos="292100" algn="l"/>
                        </a:tabLst>
                      </a:pPr>
                      <a:r>
                        <a:rPr lang="tr-TR" sz="1100">
                          <a:effectLst/>
                          <a:latin typeface="Times New Roman"/>
                          <a:ea typeface="Times New Roman"/>
                          <a:cs typeface="Times New Roman"/>
                        </a:rPr>
                        <a:t>Gelecekle ilgili plan yapamama </a:t>
                      </a:r>
                      <a:endParaRPr lang="tr-TR" sz="1200">
                        <a:effectLst/>
                        <a:latin typeface="Times New Roman"/>
                        <a:ea typeface="Times New Roman"/>
                        <a:cs typeface="Times New Roman"/>
                      </a:endParaRPr>
                    </a:p>
                    <a:p>
                      <a:pPr marL="342900" marR="45720" lvl="0" indent="-342900">
                        <a:lnSpc>
                          <a:spcPct val="115000"/>
                        </a:lnSpc>
                        <a:spcAft>
                          <a:spcPts val="0"/>
                        </a:spcAft>
                        <a:buFont typeface="Symbol"/>
                        <a:buChar char=""/>
                        <a:tabLst>
                          <a:tab pos="111760" algn="l"/>
                          <a:tab pos="292100" algn="l"/>
                        </a:tabLst>
                      </a:pPr>
                      <a:r>
                        <a:rPr lang="tr-TR" sz="1100">
                          <a:effectLst/>
                          <a:latin typeface="Times New Roman"/>
                          <a:ea typeface="Times New Roman"/>
                          <a:cs typeface="Times New Roman"/>
                        </a:rPr>
                        <a:t>Yargılama güçlüğü</a:t>
                      </a:r>
                      <a:endParaRPr lang="tr-TR" sz="1200">
                        <a:effectLst/>
                        <a:latin typeface="Times New Roman"/>
                        <a:ea typeface="Times New Roman"/>
                        <a:cs typeface="Times New Roman"/>
                      </a:endParaRPr>
                    </a:p>
                    <a:p>
                      <a:pPr marL="342900" marR="45720" lvl="0" indent="-342900">
                        <a:lnSpc>
                          <a:spcPct val="115000"/>
                        </a:lnSpc>
                        <a:spcAft>
                          <a:spcPts val="0"/>
                        </a:spcAft>
                        <a:buFont typeface="Symbol"/>
                        <a:buChar char=""/>
                        <a:tabLst>
                          <a:tab pos="111760" algn="l"/>
                          <a:tab pos="292100" algn="l"/>
                        </a:tabLst>
                      </a:pPr>
                      <a:r>
                        <a:rPr lang="tr-TR" sz="1100">
                          <a:effectLst/>
                          <a:latin typeface="Times New Roman"/>
                          <a:ea typeface="Times New Roman"/>
                          <a:cs typeface="Times New Roman"/>
                        </a:rPr>
                        <a:t>Manipülatif davranışlar</a:t>
                      </a:r>
                      <a:endParaRPr lang="tr-TR" sz="1200">
                        <a:effectLst/>
                        <a:latin typeface="Times New Roman"/>
                        <a:ea typeface="Times New Roman"/>
                        <a:cs typeface="Times New Roman"/>
                      </a:endParaRPr>
                    </a:p>
                    <a:p>
                      <a:pPr marL="342900" marR="45720" lvl="0" indent="-342900">
                        <a:lnSpc>
                          <a:spcPct val="115000"/>
                        </a:lnSpc>
                        <a:spcAft>
                          <a:spcPts val="0"/>
                        </a:spcAft>
                        <a:buFont typeface="Symbol"/>
                        <a:buChar char=""/>
                        <a:tabLst>
                          <a:tab pos="111760" algn="l"/>
                          <a:tab pos="292100" algn="l"/>
                        </a:tabLst>
                      </a:pPr>
                      <a:r>
                        <a:rPr lang="tr-TR" sz="1100">
                          <a:effectLst/>
                          <a:latin typeface="Times New Roman"/>
                          <a:ea typeface="Times New Roman"/>
                          <a:cs typeface="Times New Roman"/>
                        </a:rPr>
                        <a:t>Alkol ve madde kullanımı ya da bağımlılığı</a:t>
                      </a:r>
                      <a:endParaRPr lang="tr-TR" sz="1200">
                        <a:effectLst/>
                        <a:latin typeface="Times New Roman"/>
                        <a:ea typeface="Times New Roman"/>
                        <a:cs typeface="Times New Roman"/>
                      </a:endParaRPr>
                    </a:p>
                    <a:p>
                      <a:pPr marL="342900" marR="45720" lvl="0" indent="-342900">
                        <a:lnSpc>
                          <a:spcPct val="115000"/>
                        </a:lnSpc>
                        <a:spcAft>
                          <a:spcPts val="0"/>
                        </a:spcAft>
                        <a:buFont typeface="Symbol"/>
                        <a:buChar char=""/>
                        <a:tabLst>
                          <a:tab pos="111760" algn="l"/>
                          <a:tab pos="292100" algn="l"/>
                        </a:tabLst>
                      </a:pPr>
                      <a:r>
                        <a:rPr lang="tr-TR" sz="1100">
                          <a:effectLst/>
                          <a:latin typeface="Times New Roman"/>
                          <a:ea typeface="Times New Roman"/>
                          <a:cs typeface="Times New Roman"/>
                        </a:rPr>
                        <a:t>Otorite ile çatışma</a:t>
                      </a:r>
                      <a:endParaRPr lang="tr-TR" sz="1200">
                        <a:effectLst/>
                        <a:latin typeface="Times New Roman"/>
                        <a:ea typeface="Times New Roman"/>
                        <a:cs typeface="Times New Roman"/>
                      </a:endParaRPr>
                    </a:p>
                    <a:p>
                      <a:pPr marL="342900" marR="45720" lvl="0" indent="-342900">
                        <a:lnSpc>
                          <a:spcPct val="115000"/>
                        </a:lnSpc>
                        <a:spcAft>
                          <a:spcPts val="0"/>
                        </a:spcAft>
                        <a:buFont typeface="Symbol"/>
                        <a:buChar char=""/>
                        <a:tabLst>
                          <a:tab pos="111760" algn="l"/>
                          <a:tab pos="292100" algn="l"/>
                        </a:tabLst>
                      </a:pPr>
                      <a:r>
                        <a:rPr lang="tr-TR" sz="1100">
                          <a:effectLst/>
                          <a:latin typeface="Times New Roman"/>
                          <a:ea typeface="Times New Roman"/>
                          <a:cs typeface="Times New Roman"/>
                        </a:rPr>
                        <a:t>Kuralları takip etmede ya da kanunlara uymada zorluk</a:t>
                      </a:r>
                      <a:endParaRPr lang="tr-TR" sz="1200">
                        <a:effectLst/>
                        <a:latin typeface="Times New Roman"/>
                        <a:ea typeface="Times New Roman"/>
                        <a:cs typeface="Times New Roman"/>
                      </a:endParaRPr>
                    </a:p>
                    <a:p>
                      <a:pPr marL="342900" marR="45720" lvl="0" indent="-342900">
                        <a:lnSpc>
                          <a:spcPct val="115000"/>
                        </a:lnSpc>
                        <a:spcAft>
                          <a:spcPts val="0"/>
                        </a:spcAft>
                        <a:buFont typeface="Symbol"/>
                        <a:buChar char=""/>
                        <a:tabLst>
                          <a:tab pos="111760" algn="l"/>
                          <a:tab pos="292100" algn="l"/>
                        </a:tabLst>
                      </a:pPr>
                      <a:r>
                        <a:rPr lang="tr-TR" sz="1100">
                          <a:effectLst/>
                          <a:latin typeface="Times New Roman"/>
                          <a:ea typeface="Times New Roman"/>
                          <a:cs typeface="Times New Roman"/>
                        </a:rPr>
                        <a:t>Suçluluk hissetmede eksiklik</a:t>
                      </a:r>
                      <a:endParaRPr lang="tr-TR" sz="1200">
                        <a:effectLst/>
                        <a:latin typeface="Times New Roman"/>
                        <a:ea typeface="Times New Roman"/>
                        <a:cs typeface="Times New Roman"/>
                      </a:endParaRPr>
                    </a:p>
                    <a:p>
                      <a:pPr marL="342900" marR="45720" lvl="0" indent="-342900">
                        <a:lnSpc>
                          <a:spcPct val="115000"/>
                        </a:lnSpc>
                        <a:spcAft>
                          <a:spcPts val="0"/>
                        </a:spcAft>
                        <a:buFont typeface="Symbol"/>
                        <a:buChar char=""/>
                        <a:tabLst>
                          <a:tab pos="111760" algn="l"/>
                          <a:tab pos="292100" algn="l"/>
                        </a:tabLst>
                      </a:pPr>
                      <a:r>
                        <a:rPr lang="tr-TR" sz="1100">
                          <a:effectLst/>
                          <a:latin typeface="Times New Roman"/>
                          <a:ea typeface="Times New Roman"/>
                          <a:cs typeface="Times New Roman"/>
                        </a:rPr>
                        <a:t>Geçmiş deneyimlerinden sonuçlar çıkaramama</a:t>
                      </a:r>
                      <a:endParaRPr lang="tr-TR" sz="1200">
                        <a:effectLst/>
                        <a:latin typeface="Times New Roman"/>
                        <a:ea typeface="Times New Roman"/>
                        <a:cs typeface="Times New Roman"/>
                      </a:endParaRPr>
                    </a:p>
                    <a:p>
                      <a:pPr marL="342900" marR="45720" lvl="0" indent="-342900">
                        <a:lnSpc>
                          <a:spcPct val="115000"/>
                        </a:lnSpc>
                        <a:spcAft>
                          <a:spcPts val="0"/>
                        </a:spcAft>
                        <a:buFont typeface="Symbol"/>
                        <a:buChar char=""/>
                        <a:tabLst>
                          <a:tab pos="111760" algn="l"/>
                          <a:tab pos="292100" algn="l"/>
                        </a:tabLst>
                      </a:pPr>
                      <a:r>
                        <a:rPr lang="tr-TR" sz="1100">
                          <a:effectLst/>
                          <a:latin typeface="Times New Roman"/>
                          <a:ea typeface="Times New Roman"/>
                          <a:cs typeface="Times New Roman"/>
                        </a:rPr>
                        <a:t>Sosyal açıdan kabul edilmeyecek davranışlarda bulunma</a:t>
                      </a:r>
                      <a:endParaRPr lang="tr-TR" sz="1200">
                        <a:effectLst/>
                        <a:latin typeface="Times New Roman"/>
                        <a:ea typeface="Times New Roman"/>
                        <a:cs typeface="Times New Roman"/>
                      </a:endParaRPr>
                    </a:p>
                    <a:p>
                      <a:pPr marL="342900" marR="45720" lvl="0" indent="-342900">
                        <a:lnSpc>
                          <a:spcPct val="115000"/>
                        </a:lnSpc>
                        <a:spcAft>
                          <a:spcPts val="0"/>
                        </a:spcAft>
                        <a:buFont typeface="Symbol"/>
                        <a:buChar char=""/>
                        <a:tabLst>
                          <a:tab pos="111760" algn="l"/>
                          <a:tab pos="292100" algn="l"/>
                        </a:tabLst>
                      </a:pPr>
                      <a:r>
                        <a:rPr lang="tr-TR" sz="1100">
                          <a:effectLst/>
                          <a:latin typeface="Times New Roman"/>
                          <a:ea typeface="Times New Roman"/>
                          <a:cs typeface="Times New Roman"/>
                        </a:rPr>
                        <a:t>Sorumluluk alma ve sorumlulukla baş etmede yetersizlik</a:t>
                      </a:r>
                      <a:r>
                        <a:rPr lang="tr-TR" sz="1100" b="1">
                          <a:effectLst/>
                          <a:latin typeface="Times New Roman"/>
                          <a:ea typeface="Times New Roman"/>
                          <a:cs typeface="Times New Roman"/>
                        </a:rPr>
                        <a:t> </a:t>
                      </a:r>
                      <a:endParaRPr lang="tr-TR" sz="1200">
                        <a:effectLst/>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04800" marR="45720" indent="-76200">
                        <a:lnSpc>
                          <a:spcPct val="115000"/>
                        </a:lnSpc>
                        <a:spcAft>
                          <a:spcPts val="0"/>
                        </a:spcAft>
                      </a:pPr>
                      <a:r>
                        <a:rPr lang="tr-TR" sz="1200" b="1" dirty="0" smtClean="0">
                          <a:effectLst/>
                          <a:latin typeface="Times New Roman"/>
                          <a:ea typeface="Times New Roman"/>
                          <a:cs typeface="Times New Roman"/>
                        </a:rPr>
                        <a:t>  Ulaşılmak </a:t>
                      </a:r>
                      <a:r>
                        <a:rPr lang="tr-TR" sz="1200" b="1" dirty="0">
                          <a:effectLst/>
                          <a:latin typeface="Times New Roman"/>
                          <a:ea typeface="Times New Roman"/>
                          <a:cs typeface="Times New Roman"/>
                        </a:rPr>
                        <a:t>İstenen Amaçlar</a:t>
                      </a:r>
                      <a:endParaRPr lang="tr-TR" sz="1200" dirty="0">
                        <a:effectLst/>
                        <a:latin typeface="Times New Roman"/>
                        <a:ea typeface="Times New Roman"/>
                        <a:cs typeface="Times New Roman"/>
                      </a:endParaRPr>
                    </a:p>
                    <a:p>
                      <a:pPr marL="342900" marR="45720" lvl="0" indent="-342900">
                        <a:lnSpc>
                          <a:spcPct val="115000"/>
                        </a:lnSpc>
                        <a:spcAft>
                          <a:spcPts val="0"/>
                        </a:spcAft>
                        <a:buFont typeface="Symbol"/>
                        <a:buChar char=""/>
                        <a:tabLst>
                          <a:tab pos="209550" algn="l"/>
                        </a:tabLst>
                      </a:pPr>
                      <a:r>
                        <a:rPr lang="tr-TR" sz="1100" dirty="0">
                          <a:effectLst/>
                          <a:latin typeface="Times New Roman"/>
                          <a:ea typeface="Times New Roman"/>
                          <a:cs typeface="Times New Roman"/>
                        </a:rPr>
                        <a:t>Hastanın güvensizliği ve şüpheciliği azaltılmalı, </a:t>
                      </a:r>
                      <a:endParaRPr lang="tr-TR" sz="1200" dirty="0">
                        <a:effectLst/>
                        <a:latin typeface="Times New Roman"/>
                        <a:ea typeface="Times New Roman"/>
                        <a:cs typeface="Times New Roman"/>
                      </a:endParaRPr>
                    </a:p>
                    <a:p>
                      <a:pPr marL="342900" marR="45720" lvl="0" indent="-342900">
                        <a:lnSpc>
                          <a:spcPct val="115000"/>
                        </a:lnSpc>
                        <a:spcAft>
                          <a:spcPts val="0"/>
                        </a:spcAft>
                        <a:buFont typeface="Symbol"/>
                        <a:buChar char=""/>
                        <a:tabLst>
                          <a:tab pos="209550" algn="l"/>
                        </a:tabLst>
                      </a:pPr>
                      <a:r>
                        <a:rPr lang="tr-TR" sz="1100" dirty="0">
                          <a:effectLst/>
                          <a:latin typeface="Times New Roman"/>
                          <a:ea typeface="Times New Roman"/>
                          <a:cs typeface="Times New Roman"/>
                        </a:rPr>
                        <a:t>Hastanın kendini gerçekçi biçimde değerlendirmesi, davranışlarının sonuçlarını görmesi ve  sorumluluk alması sağlanmalı, </a:t>
                      </a:r>
                      <a:endParaRPr lang="tr-TR" sz="1200" dirty="0">
                        <a:effectLst/>
                        <a:latin typeface="Times New Roman"/>
                        <a:ea typeface="Times New Roman"/>
                        <a:cs typeface="Times New Roman"/>
                      </a:endParaRPr>
                    </a:p>
                    <a:p>
                      <a:pPr marL="342900" marR="45720" lvl="0" indent="-342900">
                        <a:lnSpc>
                          <a:spcPct val="115000"/>
                        </a:lnSpc>
                        <a:spcAft>
                          <a:spcPts val="0"/>
                        </a:spcAft>
                        <a:buFont typeface="Symbol"/>
                        <a:buChar char=""/>
                        <a:tabLst>
                          <a:tab pos="209550" algn="l"/>
                        </a:tabLst>
                      </a:pPr>
                      <a:r>
                        <a:rPr lang="tr-TR" sz="1100" dirty="0">
                          <a:effectLst/>
                          <a:latin typeface="Times New Roman"/>
                          <a:ea typeface="Times New Roman"/>
                          <a:cs typeface="Times New Roman"/>
                        </a:rPr>
                        <a:t>Hastanın, korkularını, kayıp ve güçsüzlük duygularını,  problem davranışlarını tanımlayabilmesi sağlanmalı ve olumlu rol modeli oluşturmalı,</a:t>
                      </a:r>
                      <a:endParaRPr lang="tr-TR" sz="1200" dirty="0">
                        <a:effectLst/>
                        <a:latin typeface="Times New Roman"/>
                        <a:ea typeface="Times New Roman"/>
                        <a:cs typeface="Times New Roman"/>
                      </a:endParaRPr>
                    </a:p>
                    <a:p>
                      <a:pPr marL="342900" marR="45720" lvl="0" indent="-342900">
                        <a:lnSpc>
                          <a:spcPct val="115000"/>
                        </a:lnSpc>
                        <a:spcAft>
                          <a:spcPts val="0"/>
                        </a:spcAft>
                        <a:buFont typeface="Symbol"/>
                        <a:buChar char=""/>
                        <a:tabLst>
                          <a:tab pos="209550" algn="l"/>
                        </a:tabLst>
                      </a:pPr>
                      <a:r>
                        <a:rPr lang="tr-TR" sz="1100" dirty="0" err="1">
                          <a:effectLst/>
                          <a:latin typeface="Times New Roman"/>
                          <a:ea typeface="Times New Roman"/>
                          <a:cs typeface="Times New Roman"/>
                        </a:rPr>
                        <a:t>İmpuls</a:t>
                      </a:r>
                      <a:r>
                        <a:rPr lang="tr-TR" sz="1100" dirty="0">
                          <a:effectLst/>
                          <a:latin typeface="Times New Roman"/>
                          <a:ea typeface="Times New Roman"/>
                          <a:cs typeface="Times New Roman"/>
                        </a:rPr>
                        <a:t> kontrolündeki zayıflık dikkate alınarak, sınırlara ve engellenmeye karşı tahammülünün arttırılması 	sağlanmalı, </a:t>
                      </a:r>
                      <a:endParaRPr lang="tr-TR" sz="1200" dirty="0">
                        <a:effectLst/>
                        <a:latin typeface="Times New Roman"/>
                        <a:ea typeface="Times New Roman"/>
                        <a:cs typeface="Times New Roman"/>
                      </a:endParaRPr>
                    </a:p>
                    <a:p>
                      <a:pPr marL="342900" marR="45720" lvl="0" indent="-342900">
                        <a:lnSpc>
                          <a:spcPct val="115000"/>
                        </a:lnSpc>
                        <a:spcAft>
                          <a:spcPts val="0"/>
                        </a:spcAft>
                        <a:buFont typeface="Symbol"/>
                        <a:buChar char=""/>
                        <a:tabLst>
                          <a:tab pos="209550" algn="l"/>
                        </a:tabLst>
                      </a:pPr>
                      <a:r>
                        <a:rPr lang="tr-TR" sz="1100" dirty="0">
                          <a:effectLst/>
                          <a:latin typeface="Times New Roman"/>
                          <a:ea typeface="Times New Roman"/>
                          <a:cs typeface="Times New Roman"/>
                        </a:rPr>
                        <a:t>Korkuları ile yüzleşmesi ve baş etmesi için alternatif yollar gösterilmeli,</a:t>
                      </a:r>
                      <a:endParaRPr lang="tr-TR" sz="1200" dirty="0">
                        <a:effectLst/>
                        <a:latin typeface="Times New Roman"/>
                        <a:ea typeface="Times New Roman"/>
                        <a:cs typeface="Times New Roman"/>
                      </a:endParaRPr>
                    </a:p>
                    <a:p>
                      <a:pPr marL="342900" marR="45720" lvl="0" indent="-342900">
                        <a:lnSpc>
                          <a:spcPct val="115000"/>
                        </a:lnSpc>
                        <a:spcAft>
                          <a:spcPts val="0"/>
                        </a:spcAft>
                        <a:buFont typeface="Symbol"/>
                        <a:buChar char=""/>
                        <a:tabLst>
                          <a:tab pos="209550" algn="l"/>
                        </a:tabLst>
                      </a:pPr>
                      <a:r>
                        <a:rPr lang="tr-TR" sz="1100" dirty="0">
                          <a:effectLst/>
                          <a:latin typeface="Times New Roman"/>
                          <a:ea typeface="Times New Roman"/>
                          <a:cs typeface="Times New Roman"/>
                        </a:rPr>
                        <a:t>Kendini değerli hissedeceği olumlu davranışlar geliştirmesi sağlanmalı,</a:t>
                      </a:r>
                      <a:endParaRPr lang="tr-TR" sz="1200" dirty="0">
                        <a:effectLst/>
                        <a:latin typeface="Times New Roman"/>
                        <a:ea typeface="Times New Roman"/>
                        <a:cs typeface="Times New Roman"/>
                      </a:endParaRPr>
                    </a:p>
                    <a:p>
                      <a:pPr marL="342900" marR="45720" lvl="0" indent="-342900">
                        <a:lnSpc>
                          <a:spcPct val="115000"/>
                        </a:lnSpc>
                        <a:spcAft>
                          <a:spcPts val="0"/>
                        </a:spcAft>
                        <a:buFont typeface="Symbol"/>
                        <a:buChar char=""/>
                        <a:tabLst>
                          <a:tab pos="209550" algn="l"/>
                        </a:tabLst>
                      </a:pPr>
                      <a:r>
                        <a:rPr lang="tr-TR" sz="1100" dirty="0">
                          <a:effectLst/>
                          <a:latin typeface="Times New Roman"/>
                          <a:ea typeface="Times New Roman"/>
                          <a:cs typeface="Times New Roman"/>
                        </a:rPr>
                        <a:t>Hastanın kişilerarası ilişkilerinin gelişmesi sağlanmalıdır.</a:t>
                      </a:r>
                      <a:endParaRPr lang="tr-TR" sz="1200" dirty="0">
                        <a:effectLst/>
                        <a:latin typeface="Times New Roman"/>
                        <a:ea typeface="Times New Roman"/>
                        <a:cs typeface="Times New Roman"/>
                      </a:endParaRPr>
                    </a:p>
                    <a:p>
                      <a:pPr marR="46990" algn="just">
                        <a:lnSpc>
                          <a:spcPct val="115000"/>
                        </a:lnSpc>
                        <a:spcAft>
                          <a:spcPts val="0"/>
                        </a:spcAft>
                      </a:pPr>
                      <a:r>
                        <a:rPr lang="tr-TR" sz="1200" b="1" dirty="0">
                          <a:effectLst/>
                          <a:latin typeface="Times New Roman"/>
                          <a:ea typeface="Times New Roman"/>
                          <a:cs typeface="Times New Roman"/>
                        </a:rPr>
                        <a:t> </a:t>
                      </a:r>
                      <a:endParaRPr lang="tr-TR" sz="1200" dirty="0">
                        <a:effectLst/>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2736774751"/>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95536" y="1052736"/>
            <a:ext cx="8496944" cy="3139321"/>
          </a:xfrm>
          <a:prstGeom prst="rect">
            <a:avLst/>
          </a:prstGeom>
        </p:spPr>
        <p:txBody>
          <a:bodyPr wrap="square">
            <a:spAutoFit/>
          </a:bodyPr>
          <a:lstStyle/>
          <a:p>
            <a:r>
              <a:rPr lang="tr-TR" b="1" dirty="0" err="1"/>
              <a:t>Paranoid</a:t>
            </a:r>
            <a:r>
              <a:rPr lang="tr-TR" b="1" dirty="0"/>
              <a:t> Kişilik Bozukluğu</a:t>
            </a:r>
            <a:endParaRPr lang="tr-TR" dirty="0"/>
          </a:p>
          <a:p>
            <a:r>
              <a:rPr lang="tr-TR" dirty="0" err="1"/>
              <a:t>Paranoid</a:t>
            </a:r>
            <a:r>
              <a:rPr lang="tr-TR" dirty="0"/>
              <a:t> davranışın temelinde güven eksikliği, şüphe, </a:t>
            </a:r>
            <a:r>
              <a:rPr lang="tr-TR" dirty="0" err="1"/>
              <a:t>büyüklenmecilik</a:t>
            </a:r>
            <a:r>
              <a:rPr lang="tr-TR" dirty="0"/>
              <a:t> (</a:t>
            </a:r>
            <a:r>
              <a:rPr lang="tr-TR" dirty="0" err="1"/>
              <a:t>grandiözite</a:t>
            </a:r>
            <a:r>
              <a:rPr lang="tr-TR" dirty="0"/>
              <a:t>), düşmanlık duygusu vardır. Hasta savunma mekanizması olarak yansıtmayı (projeksiyon) kullanır. Bu hastaların kendine olan güveni oldukça düşük olabilir, </a:t>
            </a:r>
            <a:r>
              <a:rPr lang="tr-TR" dirty="0" err="1"/>
              <a:t>büyüklenmeciliğe</a:t>
            </a:r>
            <a:r>
              <a:rPr lang="tr-TR" dirty="0"/>
              <a:t> bağlı olarak </a:t>
            </a:r>
            <a:r>
              <a:rPr lang="tr-TR" dirty="0" err="1"/>
              <a:t>delizyonları</a:t>
            </a:r>
            <a:r>
              <a:rPr lang="tr-TR" dirty="0"/>
              <a:t>, halüsinasyonları olabilir, etrafında yaşanılan şeyleri hep kendi üstünden algılarlar (haber spikeri ona mesaj veriyordur). </a:t>
            </a:r>
            <a:r>
              <a:rPr lang="tr-TR" dirty="0" err="1"/>
              <a:t>Psikotik</a:t>
            </a:r>
            <a:r>
              <a:rPr lang="tr-TR" dirty="0"/>
              <a:t> depresyon, </a:t>
            </a:r>
            <a:r>
              <a:rPr lang="tr-TR" dirty="0" err="1"/>
              <a:t>paranoid</a:t>
            </a:r>
            <a:r>
              <a:rPr lang="tr-TR" dirty="0"/>
              <a:t> şizofreni, organik </a:t>
            </a:r>
            <a:r>
              <a:rPr lang="tr-TR" dirty="0" err="1"/>
              <a:t>mental</a:t>
            </a:r>
            <a:r>
              <a:rPr lang="tr-TR" dirty="0"/>
              <a:t> rahatsızlıklar, yoksunluk sendromu, uyku yoksunluğu ve madde kullanımı paranoyayı tetikleyebilir. Kafein, özellikle </a:t>
            </a:r>
            <a:r>
              <a:rPr lang="tr-TR" dirty="0" err="1"/>
              <a:t>paranoid</a:t>
            </a:r>
            <a:r>
              <a:rPr lang="tr-TR" dirty="0"/>
              <a:t> hastalarda kuşku, huzursuzluk ve kaygıyı arttırır. Hemşireler için tedavi işbirliği kurmada zorluklar yaratan hastalardır. </a:t>
            </a:r>
          </a:p>
        </p:txBody>
      </p:sp>
    </p:spTree>
    <p:extLst>
      <p:ext uri="{BB962C8B-B14F-4D97-AF65-F5344CB8AC3E}">
        <p14:creationId xmlns:p14="http://schemas.microsoft.com/office/powerpoint/2010/main" xmlns="" val="319265186"/>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xmlns="" val="251099830"/>
              </p:ext>
            </p:extLst>
          </p:nvPr>
        </p:nvGraphicFramePr>
        <p:xfrm>
          <a:off x="395536" y="1988840"/>
          <a:ext cx="8208912" cy="3927645"/>
        </p:xfrm>
        <a:graphic>
          <a:graphicData uri="http://schemas.openxmlformats.org/drawingml/2006/table">
            <a:tbl>
              <a:tblPr firstRow="1" firstCol="1" bandRow="1"/>
              <a:tblGrid>
                <a:gridCol w="4237746"/>
                <a:gridCol w="3971166"/>
              </a:tblGrid>
              <a:tr h="3927645">
                <a:tc>
                  <a:txBody>
                    <a:bodyPr/>
                    <a:lstStyle/>
                    <a:p>
                      <a:pPr marR="46990" algn="just">
                        <a:lnSpc>
                          <a:spcPct val="115000"/>
                        </a:lnSpc>
                        <a:spcAft>
                          <a:spcPts val="0"/>
                        </a:spcAft>
                      </a:pPr>
                      <a:r>
                        <a:rPr lang="tr-TR" sz="1200" b="1" dirty="0" smtClean="0">
                          <a:effectLst/>
                          <a:latin typeface="Times New Roman"/>
                          <a:ea typeface="Times New Roman"/>
                          <a:cs typeface="Times New Roman"/>
                        </a:rPr>
                        <a:t>       Değerlendirilen </a:t>
                      </a:r>
                      <a:r>
                        <a:rPr lang="tr-TR" sz="1200" b="1" dirty="0">
                          <a:effectLst/>
                          <a:latin typeface="Times New Roman"/>
                          <a:ea typeface="Times New Roman"/>
                          <a:cs typeface="Times New Roman"/>
                        </a:rPr>
                        <a:t>Sorunlar</a:t>
                      </a:r>
                      <a:endParaRPr lang="tr-TR" sz="1200" dirty="0">
                        <a:effectLst/>
                        <a:latin typeface="Times New Roman"/>
                        <a:ea typeface="Times New Roman"/>
                        <a:cs typeface="Times New Roman"/>
                      </a:endParaRPr>
                    </a:p>
                    <a:p>
                      <a:pPr marL="342900" lvl="0" indent="-342900" algn="just">
                        <a:lnSpc>
                          <a:spcPct val="115000"/>
                        </a:lnSpc>
                        <a:spcAft>
                          <a:spcPts val="0"/>
                        </a:spcAft>
                        <a:buFont typeface="Symbol"/>
                        <a:buChar char=""/>
                        <a:tabLst>
                          <a:tab pos="180340" algn="l"/>
                          <a:tab pos="1628775" algn="l"/>
                        </a:tabLst>
                      </a:pPr>
                      <a:r>
                        <a:rPr lang="tr-TR" sz="1100" dirty="0">
                          <a:effectLst/>
                          <a:latin typeface="Times New Roman"/>
                          <a:ea typeface="Times New Roman"/>
                          <a:cs typeface="Times New Roman"/>
                        </a:rPr>
                        <a:t>Güven eksikliği</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180340" algn="l"/>
                          <a:tab pos="1628775" algn="l"/>
                        </a:tabLst>
                      </a:pPr>
                      <a:r>
                        <a:rPr lang="tr-TR" sz="1100" dirty="0">
                          <a:effectLst/>
                          <a:latin typeface="Times New Roman"/>
                          <a:ea typeface="Times New Roman"/>
                          <a:cs typeface="Times New Roman"/>
                        </a:rPr>
                        <a:t>Benlik saygısının düşük olması</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180340" algn="l"/>
                          <a:tab pos="1628775" algn="l"/>
                        </a:tabLst>
                      </a:pPr>
                      <a:r>
                        <a:rPr lang="tr-TR" sz="1100" dirty="0">
                          <a:effectLst/>
                          <a:latin typeface="Times New Roman"/>
                          <a:ea typeface="Times New Roman"/>
                          <a:cs typeface="Times New Roman"/>
                        </a:rPr>
                        <a:t>Dış dünyayı tehlikeli algılama, şüphe ve korku, </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180340" algn="l"/>
                          <a:tab pos="1628775" algn="l"/>
                        </a:tabLst>
                      </a:pPr>
                      <a:r>
                        <a:rPr lang="tr-TR" sz="1100" dirty="0">
                          <a:effectLst/>
                          <a:latin typeface="Times New Roman"/>
                          <a:ea typeface="Times New Roman"/>
                          <a:cs typeface="Times New Roman"/>
                        </a:rPr>
                        <a:t>Güçsüzlük duygusu</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180340" algn="l"/>
                          <a:tab pos="1628775" algn="l"/>
                        </a:tabLst>
                      </a:pPr>
                      <a:r>
                        <a:rPr lang="tr-TR" sz="1100" dirty="0">
                          <a:effectLst/>
                          <a:latin typeface="Times New Roman"/>
                          <a:ea typeface="Times New Roman"/>
                          <a:cs typeface="Times New Roman"/>
                        </a:rPr>
                        <a:t>Yemek yemeyi reddetmek</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180340" algn="l"/>
                          <a:tab pos="1628775" algn="l"/>
                        </a:tabLst>
                      </a:pPr>
                      <a:r>
                        <a:rPr lang="tr-TR" sz="1100" dirty="0">
                          <a:effectLst/>
                          <a:latin typeface="Times New Roman"/>
                          <a:ea typeface="Times New Roman"/>
                          <a:cs typeface="Times New Roman"/>
                        </a:rPr>
                        <a:t>Düşmanlık, öfke ve öldürme fikirleri</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180340" algn="l"/>
                          <a:tab pos="1628775" algn="l"/>
                        </a:tabLst>
                      </a:pPr>
                      <a:r>
                        <a:rPr lang="tr-TR" sz="1100" dirty="0">
                          <a:effectLst/>
                          <a:latin typeface="Times New Roman"/>
                          <a:ea typeface="Times New Roman"/>
                          <a:cs typeface="Times New Roman"/>
                        </a:rPr>
                        <a:t>Olayları gerçekliğinden farklı ve çarpık algılama</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180340" algn="l"/>
                          <a:tab pos="1628775" algn="l"/>
                        </a:tabLst>
                      </a:pPr>
                      <a:r>
                        <a:rPr lang="tr-TR" sz="1100" dirty="0" err="1">
                          <a:effectLst/>
                          <a:latin typeface="Times New Roman"/>
                          <a:ea typeface="Times New Roman"/>
                          <a:cs typeface="Times New Roman"/>
                        </a:rPr>
                        <a:t>Delüzyon</a:t>
                      </a:r>
                      <a:r>
                        <a:rPr lang="tr-TR" sz="1100" dirty="0">
                          <a:effectLst/>
                          <a:latin typeface="Times New Roman"/>
                          <a:ea typeface="Times New Roman"/>
                          <a:cs typeface="Times New Roman"/>
                        </a:rPr>
                        <a:t>, </a:t>
                      </a:r>
                      <a:r>
                        <a:rPr lang="tr-TR" sz="1100" dirty="0" err="1">
                          <a:effectLst/>
                          <a:latin typeface="Times New Roman"/>
                          <a:ea typeface="Times New Roman"/>
                          <a:cs typeface="Times New Roman"/>
                        </a:rPr>
                        <a:t>grandiözite</a:t>
                      </a:r>
                      <a:r>
                        <a:rPr lang="tr-TR" sz="1100" dirty="0">
                          <a:effectLst/>
                          <a:latin typeface="Times New Roman"/>
                          <a:ea typeface="Times New Roman"/>
                          <a:cs typeface="Times New Roman"/>
                        </a:rPr>
                        <a:t>, </a:t>
                      </a:r>
                      <a:r>
                        <a:rPr lang="tr-TR" sz="1100" dirty="0" err="1">
                          <a:effectLst/>
                          <a:latin typeface="Times New Roman"/>
                          <a:ea typeface="Times New Roman"/>
                          <a:cs typeface="Times New Roman"/>
                        </a:rPr>
                        <a:t>perseküsyon</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180340" algn="l"/>
                          <a:tab pos="1628775" algn="l"/>
                        </a:tabLst>
                      </a:pPr>
                      <a:r>
                        <a:rPr lang="tr-TR" sz="1100" dirty="0">
                          <a:effectLst/>
                          <a:latin typeface="Times New Roman"/>
                          <a:ea typeface="Times New Roman"/>
                          <a:cs typeface="Times New Roman"/>
                        </a:rPr>
                        <a:t>Referans düşünceleri</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180340" algn="l"/>
                          <a:tab pos="1628775" algn="l"/>
                        </a:tabLst>
                      </a:pPr>
                      <a:r>
                        <a:rPr lang="tr-TR" sz="1100" dirty="0">
                          <a:effectLst/>
                          <a:latin typeface="Times New Roman"/>
                          <a:ea typeface="Times New Roman"/>
                          <a:cs typeface="Times New Roman"/>
                        </a:rPr>
                        <a:t>Aşırı ayrıntıcı düşünme</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180340" algn="l"/>
                          <a:tab pos="1628775" algn="l"/>
                        </a:tabLst>
                      </a:pPr>
                      <a:r>
                        <a:rPr lang="tr-TR" sz="1100" dirty="0">
                          <a:effectLst/>
                          <a:latin typeface="Times New Roman"/>
                          <a:ea typeface="Times New Roman"/>
                          <a:cs typeface="Times New Roman"/>
                        </a:rPr>
                        <a:t>Halüsinasyon ve illüzyon (özellikle ses olarak)</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180340" algn="l"/>
                          <a:tab pos="1628775" algn="l"/>
                        </a:tabLst>
                      </a:pPr>
                      <a:r>
                        <a:rPr lang="tr-TR" sz="1100" dirty="0">
                          <a:effectLst/>
                          <a:latin typeface="Times New Roman"/>
                          <a:ea typeface="Times New Roman"/>
                          <a:cs typeface="Times New Roman"/>
                        </a:rPr>
                        <a:t>Tedavi gereksinimini reddetme</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180340" algn="l"/>
                          <a:tab pos="1628775" algn="l"/>
                        </a:tabLst>
                      </a:pPr>
                      <a:r>
                        <a:rPr lang="tr-TR" sz="1100" dirty="0">
                          <a:effectLst/>
                          <a:latin typeface="Times New Roman"/>
                          <a:ea typeface="Times New Roman"/>
                          <a:cs typeface="Times New Roman"/>
                        </a:rPr>
                        <a:t>İntihar eğilimi</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180340" algn="l"/>
                          <a:tab pos="1628775" algn="l"/>
                        </a:tabLst>
                      </a:pPr>
                      <a:r>
                        <a:rPr lang="tr-TR" sz="1100" dirty="0">
                          <a:effectLst/>
                          <a:latin typeface="Times New Roman"/>
                          <a:ea typeface="Times New Roman"/>
                          <a:cs typeface="Times New Roman"/>
                        </a:rPr>
                        <a:t>Sorumluluk alamama, günlük aktivitelere katılamama</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180340" algn="l"/>
                          <a:tab pos="1628775" algn="l"/>
                        </a:tabLst>
                      </a:pPr>
                      <a:r>
                        <a:rPr lang="tr-TR" sz="1100" dirty="0">
                          <a:effectLst/>
                          <a:latin typeface="Times New Roman"/>
                          <a:ea typeface="Times New Roman"/>
                          <a:cs typeface="Times New Roman"/>
                        </a:rPr>
                        <a:t>Sosyal izolasyon</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180340" algn="l"/>
                          <a:tab pos="1628775" algn="l"/>
                        </a:tabLst>
                      </a:pPr>
                      <a:r>
                        <a:rPr lang="tr-TR" sz="1100" dirty="0">
                          <a:effectLst/>
                          <a:latin typeface="Times New Roman"/>
                          <a:ea typeface="Times New Roman"/>
                          <a:cs typeface="Times New Roman"/>
                        </a:rPr>
                        <a:t>İletişim kuramama</a:t>
                      </a:r>
                      <a:endParaRPr lang="tr-TR" sz="1200" dirty="0">
                        <a:effectLst/>
                        <a:latin typeface="Times New Roman"/>
                        <a:ea typeface="Times New Roman"/>
                        <a:cs typeface="Times New Roman"/>
                      </a:endParaRPr>
                    </a:p>
                    <a:p>
                      <a:pPr marL="342900" lvl="0" indent="-342900" algn="just">
                        <a:lnSpc>
                          <a:spcPct val="115000"/>
                        </a:lnSpc>
                        <a:spcAft>
                          <a:spcPts val="0"/>
                        </a:spcAft>
                        <a:buFont typeface="Symbol"/>
                        <a:buChar char=""/>
                        <a:tabLst>
                          <a:tab pos="180340" algn="l"/>
                          <a:tab pos="1628775" algn="l"/>
                        </a:tabLst>
                      </a:pPr>
                      <a:r>
                        <a:rPr lang="tr-TR" sz="1100" dirty="0">
                          <a:effectLst/>
                          <a:latin typeface="Times New Roman"/>
                          <a:ea typeface="Times New Roman"/>
                          <a:cs typeface="Times New Roman"/>
                        </a:rPr>
                        <a:t>Suçluluk duygularını diğerlerine yansıtma</a:t>
                      </a:r>
                      <a:endParaRPr lang="tr-TR" sz="1200" dirty="0">
                        <a:effectLst/>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just">
                        <a:lnSpc>
                          <a:spcPct val="115000"/>
                        </a:lnSpc>
                        <a:spcAft>
                          <a:spcPts val="0"/>
                        </a:spcAft>
                        <a:tabLst>
                          <a:tab pos="1628775" algn="l"/>
                        </a:tabLst>
                      </a:pPr>
                      <a:r>
                        <a:rPr lang="tr-TR" sz="1200" b="1" dirty="0">
                          <a:effectLst/>
                          <a:latin typeface="Times New Roman"/>
                          <a:ea typeface="Times New Roman"/>
                          <a:cs typeface="Times New Roman"/>
                        </a:rPr>
                        <a:t>Ulaşılmak İstenen Amaç</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291465" algn="l"/>
                          <a:tab pos="1628775" algn="l"/>
                        </a:tabLst>
                      </a:pPr>
                      <a:r>
                        <a:rPr lang="tr-TR" sz="1100" dirty="0">
                          <a:effectLst/>
                          <a:latin typeface="Times New Roman"/>
                          <a:ea typeface="Times New Roman"/>
                          <a:cs typeface="Times New Roman"/>
                        </a:rPr>
                        <a:t>Kendine zarar vermesini engelleme,</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291465" algn="l"/>
                          <a:tab pos="1628775" algn="l"/>
                        </a:tabLst>
                      </a:pPr>
                      <a:r>
                        <a:rPr lang="tr-TR" sz="1100" dirty="0">
                          <a:effectLst/>
                          <a:latin typeface="Times New Roman"/>
                          <a:ea typeface="Times New Roman"/>
                          <a:cs typeface="Times New Roman"/>
                        </a:rPr>
                        <a:t>Diğerlerine zarar vermesini engelleme,</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291465" algn="l"/>
                          <a:tab pos="1628775" algn="l"/>
                        </a:tabLst>
                      </a:pPr>
                      <a:r>
                        <a:rPr lang="tr-TR" sz="1100" dirty="0">
                          <a:effectLst/>
                          <a:latin typeface="Times New Roman"/>
                          <a:ea typeface="Times New Roman"/>
                          <a:cs typeface="Times New Roman"/>
                        </a:rPr>
                        <a:t>Şüpheci davranışları azaltmaya çalışma,</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291465" algn="l"/>
                          <a:tab pos="1628775" algn="l"/>
                        </a:tabLst>
                      </a:pPr>
                      <a:r>
                        <a:rPr lang="tr-TR" sz="1100" dirty="0">
                          <a:effectLst/>
                          <a:latin typeface="Times New Roman"/>
                          <a:ea typeface="Times New Roman"/>
                          <a:cs typeface="Times New Roman"/>
                        </a:rPr>
                        <a:t>Tedavi ekibine karşı güven duyabilmesini sağlama,</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291465" algn="l"/>
                          <a:tab pos="1628775" algn="l"/>
                        </a:tabLst>
                      </a:pPr>
                      <a:r>
                        <a:rPr lang="tr-TR" sz="1100" dirty="0">
                          <a:effectLst/>
                          <a:latin typeface="Times New Roman"/>
                          <a:ea typeface="Times New Roman"/>
                          <a:cs typeface="Times New Roman"/>
                        </a:rPr>
                        <a:t>Referans fikirlerinin, </a:t>
                      </a:r>
                      <a:r>
                        <a:rPr lang="tr-TR" sz="1100" dirty="0" err="1">
                          <a:effectLst/>
                          <a:latin typeface="Times New Roman"/>
                          <a:ea typeface="Times New Roman"/>
                          <a:cs typeface="Times New Roman"/>
                        </a:rPr>
                        <a:t>halisünasyonlarının</a:t>
                      </a:r>
                      <a:r>
                        <a:rPr lang="tr-TR" sz="1100" dirty="0">
                          <a:effectLst/>
                          <a:latin typeface="Times New Roman"/>
                          <a:ea typeface="Times New Roman"/>
                          <a:cs typeface="Times New Roman"/>
                        </a:rPr>
                        <a:t>, </a:t>
                      </a:r>
                      <a:r>
                        <a:rPr lang="tr-TR" sz="1100" dirty="0" err="1">
                          <a:effectLst/>
                          <a:latin typeface="Times New Roman"/>
                          <a:ea typeface="Times New Roman"/>
                          <a:cs typeface="Times New Roman"/>
                        </a:rPr>
                        <a:t>delüzyonlarının</a:t>
                      </a:r>
                      <a:r>
                        <a:rPr lang="tr-TR" sz="1100" dirty="0">
                          <a:effectLst/>
                          <a:latin typeface="Times New Roman"/>
                          <a:ea typeface="Times New Roman"/>
                          <a:cs typeface="Times New Roman"/>
                        </a:rPr>
                        <a:t> ve diğer </a:t>
                      </a:r>
                      <a:r>
                        <a:rPr lang="tr-TR" sz="1100" dirty="0" err="1">
                          <a:effectLst/>
                          <a:latin typeface="Times New Roman"/>
                          <a:ea typeface="Times New Roman"/>
                          <a:cs typeface="Times New Roman"/>
                        </a:rPr>
                        <a:t>psikotik</a:t>
                      </a:r>
                      <a:r>
                        <a:rPr lang="tr-TR" sz="1100" dirty="0">
                          <a:effectLst/>
                          <a:latin typeface="Times New Roman"/>
                          <a:ea typeface="Times New Roman"/>
                          <a:cs typeface="Times New Roman"/>
                        </a:rPr>
                        <a:t> semptomlarının azalması,</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291465" algn="l"/>
                          <a:tab pos="1628775" algn="l"/>
                        </a:tabLst>
                      </a:pPr>
                      <a:r>
                        <a:rPr lang="tr-TR" sz="1100" dirty="0">
                          <a:effectLst/>
                          <a:latin typeface="Times New Roman"/>
                          <a:ea typeface="Times New Roman"/>
                          <a:cs typeface="Times New Roman"/>
                        </a:rPr>
                        <a:t>Değersizlik duygusunu sözel bir şekilde dile getirebilmesini sağlama,</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291465" algn="l"/>
                          <a:tab pos="1628775" algn="l"/>
                        </a:tabLst>
                      </a:pPr>
                      <a:r>
                        <a:rPr lang="tr-TR" sz="1100" dirty="0">
                          <a:effectLst/>
                          <a:latin typeface="Times New Roman"/>
                          <a:ea typeface="Times New Roman"/>
                          <a:cs typeface="Times New Roman"/>
                        </a:rPr>
                        <a:t>Yeterli beslenmesini sağlama,</a:t>
                      </a:r>
                      <a:endParaRPr lang="tr-TR" sz="1200" dirty="0">
                        <a:effectLst/>
                        <a:latin typeface="Times New Roman"/>
                        <a:ea typeface="Times New Roman"/>
                        <a:cs typeface="Times New Roman"/>
                      </a:endParaRPr>
                    </a:p>
                    <a:p>
                      <a:pPr marL="342900" marR="45720" lvl="0" indent="-342900">
                        <a:lnSpc>
                          <a:spcPct val="115000"/>
                        </a:lnSpc>
                        <a:spcAft>
                          <a:spcPts val="0"/>
                        </a:spcAft>
                        <a:buFont typeface="Symbol"/>
                        <a:buChar char=""/>
                        <a:tabLst>
                          <a:tab pos="291465" algn="l"/>
                        </a:tabLst>
                      </a:pPr>
                      <a:r>
                        <a:rPr lang="tr-TR" sz="1100" dirty="0">
                          <a:effectLst/>
                          <a:latin typeface="Times New Roman"/>
                          <a:ea typeface="Times New Roman"/>
                          <a:cs typeface="Times New Roman"/>
                        </a:rPr>
                        <a:t>Tedavi programına katılabilme, işbirliği kurmasını sağlama, </a:t>
                      </a:r>
                      <a:endParaRPr lang="tr-TR" sz="1200" dirty="0">
                        <a:effectLst/>
                        <a:latin typeface="Times New Roman"/>
                        <a:ea typeface="Times New Roman"/>
                        <a:cs typeface="Times New Roman"/>
                      </a:endParaRPr>
                    </a:p>
                    <a:p>
                      <a:pPr marL="342900" marR="45720" lvl="0" indent="-342900">
                        <a:lnSpc>
                          <a:spcPct val="115000"/>
                        </a:lnSpc>
                        <a:spcAft>
                          <a:spcPts val="0"/>
                        </a:spcAft>
                        <a:buFont typeface="Symbol"/>
                        <a:buChar char=""/>
                        <a:tabLst>
                          <a:tab pos="291465" algn="l"/>
                        </a:tabLst>
                      </a:pPr>
                      <a:r>
                        <a:rPr lang="tr-TR" sz="1100" dirty="0">
                          <a:effectLst/>
                          <a:latin typeface="Times New Roman"/>
                          <a:ea typeface="Times New Roman"/>
                          <a:cs typeface="Times New Roman"/>
                        </a:rPr>
                        <a:t>Stresle, değersizlik duygusuyla, acıyla ve kayıpla baş edebilmesi için alternatif yollar kazanabilmesini sağlama.</a:t>
                      </a:r>
                      <a:endParaRPr lang="tr-TR" sz="1200" dirty="0">
                        <a:effectLst/>
                        <a:latin typeface="Times New Roman"/>
                        <a:ea typeface="Times New Roman"/>
                        <a:cs typeface="Times New Roman"/>
                      </a:endParaRPr>
                    </a:p>
                    <a:p>
                      <a:pPr marL="342900" marR="45720" lvl="0" indent="-342900">
                        <a:lnSpc>
                          <a:spcPct val="115000"/>
                        </a:lnSpc>
                        <a:spcAft>
                          <a:spcPts val="0"/>
                        </a:spcAft>
                        <a:buFont typeface="Symbol"/>
                        <a:buChar char=""/>
                        <a:tabLst>
                          <a:tab pos="291465" algn="l"/>
                        </a:tabLst>
                      </a:pPr>
                      <a:r>
                        <a:rPr lang="tr-TR" sz="1100" dirty="0">
                          <a:effectLst/>
                          <a:latin typeface="Times New Roman"/>
                          <a:ea typeface="Times New Roman"/>
                          <a:cs typeface="Times New Roman"/>
                        </a:rPr>
                        <a:t>İnsanlarla iletişim kurabilmesini sağlama</a:t>
                      </a:r>
                      <a:endParaRPr lang="tr-TR" sz="1200" dirty="0">
                        <a:effectLst/>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1399425882"/>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519" y="2420888"/>
            <a:ext cx="8676456" cy="3416320"/>
          </a:xfrm>
          <a:prstGeom prst="rect">
            <a:avLst/>
          </a:prstGeom>
        </p:spPr>
        <p:txBody>
          <a:bodyPr wrap="square">
            <a:spAutoFit/>
          </a:bodyPr>
          <a:lstStyle/>
          <a:p>
            <a:r>
              <a:rPr lang="tr-TR" b="1" dirty="0"/>
              <a:t>İçe Çekilme </a:t>
            </a:r>
            <a:endParaRPr lang="tr-TR" dirty="0"/>
          </a:p>
          <a:p>
            <a:r>
              <a:rPr lang="tr-TR" dirty="0"/>
              <a:t>İçe çekilmiş bir kişinin ilişkileri ciddi biçimde aksamıştır. Hasta kendisine, başkalarına ve çevresine karşı kayıtsızdır. Bu aksama hafiften, çok şiddetliye doğru değişebilir. Hasta dış dünyadan iyice kopar, içine çekilir ve kendini gözlemlemeye yönelir. </a:t>
            </a:r>
            <a:r>
              <a:rPr lang="tr-TR" dirty="0" err="1" smtClean="0"/>
              <a:t>Guntrip</a:t>
            </a:r>
            <a:r>
              <a:rPr lang="tr-TR" dirty="0" smtClean="0"/>
              <a:t>, kaçıngan </a:t>
            </a:r>
            <a:r>
              <a:rPr lang="tr-TR" dirty="0" err="1"/>
              <a:t>narsisistik</a:t>
            </a:r>
            <a:r>
              <a:rPr lang="tr-TR" dirty="0"/>
              <a:t> ve </a:t>
            </a:r>
            <a:r>
              <a:rPr lang="tr-TR" dirty="0" err="1"/>
              <a:t>şizoid</a:t>
            </a:r>
            <a:r>
              <a:rPr lang="tr-TR" dirty="0"/>
              <a:t> yapılarda sık görülen bu tutumun, incinmekten korunmak veya yetersizlik duyguları ile başa çıkmak için geliştirilmiş bir savunma işlevi gördüğünü belirtmektedir. Travma sonrasında bir savunma mekanizması olarak içe çekilme davranışı görülebilir. Bu çeşit içe çekilme "sağlıklı" olarak adlandırılabilir. Ancak içe çekilme hastanın beslenme, hijyen vb. tüm fonksiyonlarını etkileyen çok ciddi bir sorun haline de gelebilir, hatta </a:t>
            </a:r>
            <a:r>
              <a:rPr lang="tr-TR" dirty="0" err="1"/>
              <a:t>katatonik</a:t>
            </a:r>
            <a:r>
              <a:rPr lang="tr-TR" dirty="0"/>
              <a:t> bir hal alabilir. Böyle bir durumda hasta tedavi edilmezse bu durum ölüm ya da komayla sonuçlanabilir. </a:t>
            </a:r>
          </a:p>
        </p:txBody>
      </p:sp>
      <p:sp>
        <p:nvSpPr>
          <p:cNvPr id="3" name="Dikdörtgen 2"/>
          <p:cNvSpPr/>
          <p:nvPr/>
        </p:nvSpPr>
        <p:spPr>
          <a:xfrm>
            <a:off x="611561" y="915199"/>
            <a:ext cx="8202414" cy="646331"/>
          </a:xfrm>
          <a:prstGeom prst="rect">
            <a:avLst/>
          </a:prstGeom>
        </p:spPr>
        <p:txBody>
          <a:bodyPr wrap="square">
            <a:spAutoFit/>
          </a:bodyPr>
          <a:lstStyle/>
          <a:p>
            <a:r>
              <a:rPr lang="tr-TR" dirty="0"/>
              <a:t>Ağır kişilik bozukluğu gösteren kişilerin yaşadığı sorunlar bazen içe </a:t>
            </a:r>
            <a:r>
              <a:rPr lang="tr-TR" dirty="0" smtClean="0"/>
              <a:t>dönük İzolasyon), </a:t>
            </a:r>
            <a:r>
              <a:rPr lang="tr-TR" dirty="0"/>
              <a:t>bazen de dışa dönük </a:t>
            </a:r>
            <a:r>
              <a:rPr lang="tr-TR" dirty="0" smtClean="0"/>
              <a:t>(saldırgan) tepkilere </a:t>
            </a:r>
            <a:r>
              <a:rPr lang="tr-TR" dirty="0"/>
              <a:t>dönüşebilir. </a:t>
            </a:r>
          </a:p>
        </p:txBody>
      </p:sp>
    </p:spTree>
    <p:extLst>
      <p:ext uri="{BB962C8B-B14F-4D97-AF65-F5344CB8AC3E}">
        <p14:creationId xmlns:p14="http://schemas.microsoft.com/office/powerpoint/2010/main" xmlns="" val="271991336"/>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xmlns="" val="1582953331"/>
              </p:ext>
            </p:extLst>
          </p:nvPr>
        </p:nvGraphicFramePr>
        <p:xfrm>
          <a:off x="323528" y="1988840"/>
          <a:ext cx="8280920" cy="4392488"/>
        </p:xfrm>
        <a:graphic>
          <a:graphicData uri="http://schemas.openxmlformats.org/drawingml/2006/table">
            <a:tbl>
              <a:tblPr firstRow="1" firstCol="1" bandRow="1"/>
              <a:tblGrid>
                <a:gridCol w="4766777"/>
                <a:gridCol w="3514143"/>
              </a:tblGrid>
              <a:tr h="4392488">
                <a:tc>
                  <a:txBody>
                    <a:bodyPr/>
                    <a:lstStyle/>
                    <a:p>
                      <a:pPr marR="46990" indent="270510" algn="just">
                        <a:lnSpc>
                          <a:spcPct val="115000"/>
                        </a:lnSpc>
                        <a:spcAft>
                          <a:spcPts val="0"/>
                        </a:spcAft>
                      </a:pPr>
                      <a:r>
                        <a:rPr lang="tr-TR" sz="1200" b="1">
                          <a:effectLst/>
                          <a:latin typeface="Times New Roman"/>
                          <a:ea typeface="Times New Roman"/>
                          <a:cs typeface="Times New Roman"/>
                        </a:rPr>
                        <a:t>Değerlendirilen Sorunlar</a:t>
                      </a:r>
                      <a:endParaRPr lang="tr-TR" sz="1200">
                        <a:effectLst/>
                        <a:latin typeface="Times New Roman"/>
                        <a:ea typeface="Times New Roman"/>
                        <a:cs typeface="Times New Roman"/>
                      </a:endParaRPr>
                    </a:p>
                    <a:p>
                      <a:pPr marL="342900" lvl="0" indent="-342900">
                        <a:lnSpc>
                          <a:spcPct val="115000"/>
                        </a:lnSpc>
                        <a:spcAft>
                          <a:spcPts val="0"/>
                        </a:spcAft>
                        <a:buFont typeface="Symbol"/>
                        <a:buChar char=""/>
                        <a:tabLst>
                          <a:tab pos="270510" algn="l"/>
                          <a:tab pos="1628775" algn="l"/>
                        </a:tabLst>
                      </a:pPr>
                      <a:r>
                        <a:rPr lang="tr-TR" sz="1100">
                          <a:effectLst/>
                          <a:latin typeface="Times New Roman"/>
                          <a:ea typeface="Times New Roman"/>
                          <a:cs typeface="Times New Roman"/>
                        </a:rPr>
                        <a:t>Kendiliğinden davranamama (spontanlık kaybı)</a:t>
                      </a:r>
                      <a:endParaRPr lang="tr-TR" sz="1200">
                        <a:effectLst/>
                        <a:latin typeface="Times New Roman"/>
                        <a:ea typeface="Times New Roman"/>
                        <a:cs typeface="Times New Roman"/>
                      </a:endParaRPr>
                    </a:p>
                    <a:p>
                      <a:pPr marL="342900" lvl="0" indent="-342900">
                        <a:lnSpc>
                          <a:spcPct val="115000"/>
                        </a:lnSpc>
                        <a:spcAft>
                          <a:spcPts val="0"/>
                        </a:spcAft>
                        <a:buFont typeface="Symbol"/>
                        <a:buChar char=""/>
                        <a:tabLst>
                          <a:tab pos="270510" algn="l"/>
                          <a:tab pos="1628775" algn="l"/>
                        </a:tabLst>
                      </a:pPr>
                      <a:r>
                        <a:rPr lang="tr-TR" sz="1100">
                          <a:effectLst/>
                          <a:latin typeface="Times New Roman"/>
                          <a:ea typeface="Times New Roman"/>
                          <a:cs typeface="Times New Roman"/>
                        </a:rPr>
                        <a:t>Dış görünüşe, kişisel hijyene önem vermeme</a:t>
                      </a:r>
                      <a:endParaRPr lang="tr-TR" sz="1200">
                        <a:effectLst/>
                        <a:latin typeface="Times New Roman"/>
                        <a:ea typeface="Times New Roman"/>
                        <a:cs typeface="Times New Roman"/>
                      </a:endParaRPr>
                    </a:p>
                    <a:p>
                      <a:pPr marL="342900" lvl="0" indent="-342900">
                        <a:lnSpc>
                          <a:spcPct val="115000"/>
                        </a:lnSpc>
                        <a:spcAft>
                          <a:spcPts val="0"/>
                        </a:spcAft>
                        <a:buFont typeface="Symbol"/>
                        <a:buChar char=""/>
                        <a:tabLst>
                          <a:tab pos="270510" algn="l"/>
                          <a:tab pos="1628775" algn="l"/>
                        </a:tabLst>
                      </a:pPr>
                      <a:r>
                        <a:rPr lang="tr-TR" sz="1100">
                          <a:effectLst/>
                          <a:latin typeface="Times New Roman"/>
                          <a:ea typeface="Times New Roman"/>
                          <a:cs typeface="Times New Roman"/>
                        </a:rPr>
                        <a:t>Sözel iletişimin olmaması ya da azalması</a:t>
                      </a:r>
                      <a:endParaRPr lang="tr-TR" sz="1200">
                        <a:effectLst/>
                        <a:latin typeface="Times New Roman"/>
                        <a:ea typeface="Times New Roman"/>
                        <a:cs typeface="Times New Roman"/>
                      </a:endParaRPr>
                    </a:p>
                    <a:p>
                      <a:pPr marL="342900" lvl="0" indent="-342900">
                        <a:lnSpc>
                          <a:spcPct val="115000"/>
                        </a:lnSpc>
                        <a:spcAft>
                          <a:spcPts val="0"/>
                        </a:spcAft>
                        <a:buFont typeface="Symbol"/>
                        <a:buChar char=""/>
                        <a:tabLst>
                          <a:tab pos="270510" algn="l"/>
                          <a:tab pos="1628775" algn="l"/>
                        </a:tabLst>
                      </a:pPr>
                      <a:r>
                        <a:rPr lang="tr-TR" sz="1100">
                          <a:effectLst/>
                          <a:latin typeface="Times New Roman"/>
                          <a:ea typeface="Times New Roman"/>
                          <a:cs typeface="Times New Roman"/>
                        </a:rPr>
                        <a:t>İzolasyon (çevrede olup bitenlerin farkında olmama)</a:t>
                      </a:r>
                      <a:endParaRPr lang="tr-TR" sz="1200">
                        <a:effectLst/>
                        <a:latin typeface="Times New Roman"/>
                        <a:ea typeface="Times New Roman"/>
                        <a:cs typeface="Times New Roman"/>
                      </a:endParaRPr>
                    </a:p>
                    <a:p>
                      <a:pPr marL="342900" lvl="0" indent="-342900">
                        <a:lnSpc>
                          <a:spcPct val="115000"/>
                        </a:lnSpc>
                        <a:spcAft>
                          <a:spcPts val="0"/>
                        </a:spcAft>
                        <a:buFont typeface="Symbol"/>
                        <a:buChar char=""/>
                        <a:tabLst>
                          <a:tab pos="270510" algn="l"/>
                          <a:tab pos="1628775" algn="l"/>
                        </a:tabLst>
                      </a:pPr>
                      <a:r>
                        <a:rPr lang="tr-TR" sz="1100">
                          <a:effectLst/>
                          <a:latin typeface="Times New Roman"/>
                          <a:ea typeface="Times New Roman"/>
                          <a:cs typeface="Times New Roman"/>
                        </a:rPr>
                        <a:t>Dışkı ve idrar tutma (hareket etmeme ve bulunduğu pozisyonu uzun süre koruma amaçlı)</a:t>
                      </a:r>
                      <a:endParaRPr lang="tr-TR" sz="1200">
                        <a:effectLst/>
                        <a:latin typeface="Times New Roman"/>
                        <a:ea typeface="Times New Roman"/>
                        <a:cs typeface="Times New Roman"/>
                      </a:endParaRPr>
                    </a:p>
                    <a:p>
                      <a:pPr marL="342900" lvl="0" indent="-342900">
                        <a:lnSpc>
                          <a:spcPct val="115000"/>
                        </a:lnSpc>
                        <a:spcAft>
                          <a:spcPts val="0"/>
                        </a:spcAft>
                        <a:buFont typeface="Symbol"/>
                        <a:buChar char=""/>
                        <a:tabLst>
                          <a:tab pos="270510" algn="l"/>
                          <a:tab pos="1628775" algn="l"/>
                        </a:tabLst>
                      </a:pPr>
                      <a:r>
                        <a:rPr lang="tr-TR" sz="1100">
                          <a:effectLst/>
                          <a:latin typeface="Times New Roman"/>
                          <a:ea typeface="Times New Roman"/>
                          <a:cs typeface="Times New Roman"/>
                        </a:rPr>
                        <a:t>Yetersiz beslenme ve yetersiz sıvı alımı</a:t>
                      </a:r>
                      <a:endParaRPr lang="tr-TR" sz="1200">
                        <a:effectLst/>
                        <a:latin typeface="Times New Roman"/>
                        <a:ea typeface="Times New Roman"/>
                        <a:cs typeface="Times New Roman"/>
                      </a:endParaRPr>
                    </a:p>
                    <a:p>
                      <a:pPr marL="342900" lvl="0" indent="-342900">
                        <a:lnSpc>
                          <a:spcPct val="115000"/>
                        </a:lnSpc>
                        <a:spcAft>
                          <a:spcPts val="0"/>
                        </a:spcAft>
                        <a:buFont typeface="Symbol"/>
                        <a:buChar char=""/>
                        <a:tabLst>
                          <a:tab pos="270510" algn="l"/>
                          <a:tab pos="1628775" algn="l"/>
                        </a:tabLst>
                      </a:pPr>
                      <a:r>
                        <a:rPr lang="tr-TR" sz="1100">
                          <a:effectLst/>
                          <a:latin typeface="Times New Roman"/>
                          <a:ea typeface="Times New Roman"/>
                          <a:cs typeface="Times New Roman"/>
                        </a:rPr>
                        <a:t>Motor aktivitenin azalması</a:t>
                      </a:r>
                      <a:endParaRPr lang="tr-TR" sz="1200">
                        <a:effectLst/>
                        <a:latin typeface="Times New Roman"/>
                        <a:ea typeface="Times New Roman"/>
                        <a:cs typeface="Times New Roman"/>
                      </a:endParaRPr>
                    </a:p>
                    <a:p>
                      <a:pPr marL="342900" lvl="0" indent="-342900">
                        <a:lnSpc>
                          <a:spcPct val="115000"/>
                        </a:lnSpc>
                        <a:spcAft>
                          <a:spcPts val="0"/>
                        </a:spcAft>
                        <a:buFont typeface="Symbol"/>
                        <a:buChar char=""/>
                        <a:tabLst>
                          <a:tab pos="270510" algn="l"/>
                          <a:tab pos="1628775" algn="l"/>
                        </a:tabLst>
                      </a:pPr>
                      <a:r>
                        <a:rPr lang="tr-TR" sz="1100">
                          <a:effectLst/>
                          <a:latin typeface="Times New Roman"/>
                          <a:ea typeface="Times New Roman"/>
                          <a:cs typeface="Times New Roman"/>
                        </a:rPr>
                        <a:t>Enerji yoksunluğu</a:t>
                      </a:r>
                      <a:endParaRPr lang="tr-TR" sz="1200">
                        <a:effectLst/>
                        <a:latin typeface="Times New Roman"/>
                        <a:ea typeface="Times New Roman"/>
                        <a:cs typeface="Times New Roman"/>
                      </a:endParaRPr>
                    </a:p>
                    <a:p>
                      <a:pPr marL="342900" lvl="0" indent="-342900">
                        <a:lnSpc>
                          <a:spcPct val="115000"/>
                        </a:lnSpc>
                        <a:spcAft>
                          <a:spcPts val="0"/>
                        </a:spcAft>
                        <a:buFont typeface="Symbol"/>
                        <a:buChar char=""/>
                        <a:tabLst>
                          <a:tab pos="270510" algn="l"/>
                          <a:tab pos="1628775" algn="l"/>
                        </a:tabLst>
                      </a:pPr>
                      <a:r>
                        <a:rPr lang="tr-TR" sz="1100">
                          <a:effectLst/>
                          <a:latin typeface="Times New Roman"/>
                          <a:ea typeface="Times New Roman"/>
                          <a:cs typeface="Times New Roman"/>
                        </a:rPr>
                        <a:t>Özgüvenin düşmesi</a:t>
                      </a:r>
                      <a:endParaRPr lang="tr-TR" sz="1200">
                        <a:effectLst/>
                        <a:latin typeface="Times New Roman"/>
                        <a:ea typeface="Times New Roman"/>
                        <a:cs typeface="Times New Roman"/>
                      </a:endParaRPr>
                    </a:p>
                    <a:p>
                      <a:pPr marL="342900" lvl="0" indent="-342900">
                        <a:lnSpc>
                          <a:spcPct val="115000"/>
                        </a:lnSpc>
                        <a:spcAft>
                          <a:spcPts val="0"/>
                        </a:spcAft>
                        <a:buFont typeface="Symbol"/>
                        <a:buChar char=""/>
                        <a:tabLst>
                          <a:tab pos="270510" algn="l"/>
                          <a:tab pos="1628775" algn="l"/>
                        </a:tabLst>
                      </a:pPr>
                      <a:r>
                        <a:rPr lang="tr-TR" sz="1100">
                          <a:effectLst/>
                          <a:latin typeface="Times New Roman"/>
                          <a:ea typeface="Times New Roman"/>
                          <a:cs typeface="Times New Roman"/>
                        </a:rPr>
                        <a:t>Korku, panik</a:t>
                      </a:r>
                      <a:endParaRPr lang="tr-TR" sz="1200">
                        <a:effectLst/>
                        <a:latin typeface="Times New Roman"/>
                        <a:ea typeface="Times New Roman"/>
                        <a:cs typeface="Times New Roman"/>
                      </a:endParaRPr>
                    </a:p>
                    <a:p>
                      <a:pPr marL="342900" lvl="0" indent="-342900">
                        <a:lnSpc>
                          <a:spcPct val="115000"/>
                        </a:lnSpc>
                        <a:spcAft>
                          <a:spcPts val="0"/>
                        </a:spcAft>
                        <a:buFont typeface="Symbol"/>
                        <a:buChar char=""/>
                        <a:tabLst>
                          <a:tab pos="270510" algn="l"/>
                          <a:tab pos="1628775" algn="l"/>
                        </a:tabLst>
                      </a:pPr>
                      <a:r>
                        <a:rPr lang="tr-TR" sz="1100">
                          <a:effectLst/>
                          <a:latin typeface="Times New Roman"/>
                          <a:ea typeface="Times New Roman"/>
                          <a:cs typeface="Times New Roman"/>
                        </a:rPr>
                        <a:t>Vücut şeklinin değişmesi</a:t>
                      </a:r>
                      <a:endParaRPr lang="tr-TR" sz="1200">
                        <a:effectLst/>
                        <a:latin typeface="Times New Roman"/>
                        <a:ea typeface="Times New Roman"/>
                        <a:cs typeface="Times New Roman"/>
                      </a:endParaRPr>
                    </a:p>
                    <a:p>
                      <a:pPr marL="342900" lvl="0" indent="-342900">
                        <a:lnSpc>
                          <a:spcPct val="115000"/>
                        </a:lnSpc>
                        <a:spcAft>
                          <a:spcPts val="0"/>
                        </a:spcAft>
                        <a:buFont typeface="Symbol"/>
                        <a:buChar char=""/>
                        <a:tabLst>
                          <a:tab pos="270510" algn="l"/>
                          <a:tab pos="1628775" algn="l"/>
                        </a:tabLst>
                      </a:pPr>
                      <a:r>
                        <a:rPr lang="tr-TR" sz="1100">
                          <a:effectLst/>
                          <a:latin typeface="Times New Roman"/>
                          <a:ea typeface="Times New Roman"/>
                          <a:cs typeface="Times New Roman"/>
                        </a:rPr>
                        <a:t>Halüsinasyon, delüzyon</a:t>
                      </a:r>
                      <a:endParaRPr lang="tr-TR" sz="1200">
                        <a:effectLst/>
                        <a:latin typeface="Times New Roman"/>
                        <a:ea typeface="Times New Roman"/>
                        <a:cs typeface="Times New Roman"/>
                      </a:endParaRPr>
                    </a:p>
                    <a:p>
                      <a:pPr marL="342900" lvl="0" indent="-342900">
                        <a:lnSpc>
                          <a:spcPct val="115000"/>
                        </a:lnSpc>
                        <a:spcAft>
                          <a:spcPts val="0"/>
                        </a:spcAft>
                        <a:buFont typeface="Symbol"/>
                        <a:buChar char=""/>
                        <a:tabLst>
                          <a:tab pos="270510" algn="l"/>
                          <a:tab pos="1628775" algn="l"/>
                        </a:tabLst>
                      </a:pPr>
                      <a:r>
                        <a:rPr lang="tr-TR" sz="1100">
                          <a:effectLst/>
                          <a:latin typeface="Times New Roman"/>
                          <a:ea typeface="Times New Roman"/>
                          <a:cs typeface="Times New Roman"/>
                        </a:rPr>
                        <a:t>Sessiz ve hareketsiz kalma, (fetal pozisyon alma)</a:t>
                      </a:r>
                      <a:endParaRPr lang="tr-TR" sz="1200">
                        <a:effectLst/>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01295" indent="62865">
                        <a:lnSpc>
                          <a:spcPct val="115000"/>
                        </a:lnSpc>
                        <a:spcAft>
                          <a:spcPts val="0"/>
                        </a:spcAft>
                        <a:tabLst>
                          <a:tab pos="1628775" algn="l"/>
                        </a:tabLst>
                      </a:pPr>
                      <a:r>
                        <a:rPr lang="tr-TR" sz="1200" b="1" dirty="0">
                          <a:effectLst/>
                          <a:latin typeface="Times New Roman"/>
                          <a:ea typeface="Times New Roman"/>
                          <a:cs typeface="Times New Roman"/>
                        </a:rPr>
                        <a:t>Ulaşılmak İstenen Amaç</a:t>
                      </a:r>
                      <a:r>
                        <a:rPr lang="tr-TR" sz="1200" dirty="0">
                          <a:effectLst/>
                          <a:latin typeface="Times New Roman"/>
                          <a:ea typeface="Times New Roman"/>
                          <a:cs typeface="Times New Roman"/>
                        </a:rPr>
                        <a:t> </a:t>
                      </a:r>
                    </a:p>
                    <a:p>
                      <a:pPr marL="342900" lvl="0" indent="-342900">
                        <a:lnSpc>
                          <a:spcPct val="115000"/>
                        </a:lnSpc>
                        <a:spcAft>
                          <a:spcPts val="0"/>
                        </a:spcAft>
                        <a:buFont typeface="Symbol"/>
                        <a:buChar char=""/>
                        <a:tabLst>
                          <a:tab pos="291465" algn="l"/>
                          <a:tab pos="1628775" algn="l"/>
                        </a:tabLst>
                      </a:pPr>
                      <a:r>
                        <a:rPr lang="tr-TR" sz="1100" dirty="0">
                          <a:effectLst/>
                          <a:latin typeface="Times New Roman"/>
                          <a:ea typeface="Times New Roman"/>
                          <a:cs typeface="Times New Roman"/>
                        </a:rPr>
                        <a:t>Yeterli miktarda yemek yemesini ve sıvı almasını sağlama,</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291465" algn="l"/>
                          <a:tab pos="1628775" algn="l"/>
                        </a:tabLst>
                      </a:pPr>
                      <a:r>
                        <a:rPr lang="tr-TR" sz="1100" dirty="0">
                          <a:effectLst/>
                          <a:latin typeface="Times New Roman"/>
                          <a:ea typeface="Times New Roman"/>
                          <a:cs typeface="Times New Roman"/>
                        </a:rPr>
                        <a:t>Hastanın fiziksel olarak güvende olmasını sağlama,</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291465" algn="l"/>
                          <a:tab pos="1628775" algn="l"/>
                        </a:tabLst>
                      </a:pPr>
                      <a:r>
                        <a:rPr lang="tr-TR" sz="1100" dirty="0">
                          <a:effectLst/>
                          <a:latin typeface="Times New Roman"/>
                          <a:ea typeface="Times New Roman"/>
                          <a:cs typeface="Times New Roman"/>
                        </a:rPr>
                        <a:t>Duygularını sözel ve davranışsal olarak açıklayabilmesini sağlama,</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291465" algn="l"/>
                          <a:tab pos="1628775" algn="l"/>
                        </a:tabLst>
                      </a:pPr>
                      <a:r>
                        <a:rPr lang="tr-TR" sz="1100" dirty="0">
                          <a:effectLst/>
                          <a:latin typeface="Times New Roman"/>
                          <a:ea typeface="Times New Roman"/>
                          <a:cs typeface="Times New Roman"/>
                        </a:rPr>
                        <a:t>Çevreyle ve diğer insanlarla iletişim kurmasını sağlama,</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291465" algn="l"/>
                          <a:tab pos="1628775" algn="l"/>
                        </a:tabLst>
                      </a:pPr>
                      <a:r>
                        <a:rPr lang="tr-TR" sz="1100" dirty="0">
                          <a:effectLst/>
                          <a:latin typeface="Times New Roman"/>
                          <a:ea typeface="Times New Roman"/>
                          <a:cs typeface="Times New Roman"/>
                        </a:rPr>
                        <a:t>Gerçeklikle bağlantı kurmasını sağlama,</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291465" algn="l"/>
                          <a:tab pos="1628775" algn="l"/>
                        </a:tabLst>
                      </a:pPr>
                      <a:r>
                        <a:rPr lang="tr-TR" sz="1100" dirty="0">
                          <a:effectLst/>
                          <a:latin typeface="Times New Roman"/>
                          <a:ea typeface="Times New Roman"/>
                          <a:cs typeface="Times New Roman"/>
                        </a:rPr>
                        <a:t>Stresle baş etmek için alternatif yollar üretmesini sağlama,</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291465" algn="l"/>
                          <a:tab pos="1628775" algn="l"/>
                        </a:tabLst>
                      </a:pPr>
                      <a:r>
                        <a:rPr lang="tr-TR" sz="1100" dirty="0">
                          <a:effectLst/>
                          <a:latin typeface="Times New Roman"/>
                          <a:ea typeface="Times New Roman"/>
                          <a:cs typeface="Times New Roman"/>
                        </a:rPr>
                        <a:t>Hastanın işlevselliğini en uygun seviyeye getirmesini sağlama.</a:t>
                      </a:r>
                      <a:endParaRPr lang="tr-TR" sz="1200" dirty="0">
                        <a:effectLst/>
                        <a:latin typeface="Times New Roman"/>
                        <a:ea typeface="Times New Roman"/>
                        <a:cs typeface="Times New Roman"/>
                      </a:endParaRPr>
                    </a:p>
                    <a:p>
                      <a:pPr marR="46990" algn="just">
                        <a:lnSpc>
                          <a:spcPct val="115000"/>
                        </a:lnSpc>
                        <a:spcAft>
                          <a:spcPts val="0"/>
                        </a:spcAft>
                      </a:pPr>
                      <a:r>
                        <a:rPr lang="tr-TR" sz="1200" b="1" dirty="0">
                          <a:effectLst/>
                          <a:latin typeface="Times New Roman"/>
                          <a:ea typeface="Times New Roman"/>
                          <a:cs typeface="Times New Roman"/>
                        </a:rPr>
                        <a:t> </a:t>
                      </a:r>
                      <a:endParaRPr lang="tr-TR" sz="1200" dirty="0">
                        <a:effectLst/>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1638642193"/>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93431" y="1095182"/>
            <a:ext cx="8640960" cy="4247317"/>
          </a:xfrm>
          <a:prstGeom prst="rect">
            <a:avLst/>
          </a:prstGeom>
        </p:spPr>
        <p:txBody>
          <a:bodyPr wrap="square">
            <a:spAutoFit/>
          </a:bodyPr>
          <a:lstStyle/>
          <a:p>
            <a:r>
              <a:rPr lang="tr-TR" b="1" dirty="0"/>
              <a:t>Öfke ve Saldırganlık</a:t>
            </a:r>
            <a:r>
              <a:rPr lang="tr-TR" dirty="0"/>
              <a:t> </a:t>
            </a:r>
          </a:p>
          <a:p>
            <a:r>
              <a:rPr lang="tr-TR" dirty="0"/>
              <a:t>Sözel istismar, tehdit edici ya da şiddet içeren davranışlardan oluşturur. Hasta duygularını yansıtır (projeksiyon). Genelde hasta öfkesini uygun bir şekilde açıklamaktan korkar, kontrolünü kaybedeceğinden korkar. Gerilimli bir suskunluk içinde de kalabilir. Düşmanlık ve kızgınlık birbirinden şu noktada ayrılır; düşmanlık yıkıcıdır, kızgınlık yapıcıdır. Psikiyatri hastanelerinde özellikle de yataklı servislerde ekibi en zorlayan durumların başında saldırganlık, öfke ve şiddet gösteren hastalar gelmektedir. Bu hastaların en sıklıkla, </a:t>
            </a:r>
            <a:r>
              <a:rPr lang="tr-TR" dirty="0" err="1"/>
              <a:t>psikotik</a:t>
            </a:r>
            <a:r>
              <a:rPr lang="tr-TR" dirty="0"/>
              <a:t>, bozukluklar özellikle </a:t>
            </a:r>
            <a:r>
              <a:rPr lang="tr-TR" dirty="0" err="1"/>
              <a:t>paranoid</a:t>
            </a:r>
            <a:r>
              <a:rPr lang="tr-TR" dirty="0"/>
              <a:t> şizofreni, duygulanım bozuklukları, </a:t>
            </a:r>
            <a:r>
              <a:rPr lang="tr-TR" dirty="0" err="1"/>
              <a:t>antisosyal</a:t>
            </a:r>
            <a:r>
              <a:rPr lang="tr-TR" dirty="0"/>
              <a:t>, </a:t>
            </a:r>
            <a:r>
              <a:rPr lang="tr-TR" dirty="0" err="1"/>
              <a:t>paranoid</a:t>
            </a:r>
            <a:r>
              <a:rPr lang="tr-TR" dirty="0"/>
              <a:t>, </a:t>
            </a:r>
            <a:r>
              <a:rPr lang="tr-TR" dirty="0" err="1"/>
              <a:t>borderline</a:t>
            </a:r>
            <a:r>
              <a:rPr lang="tr-TR" dirty="0"/>
              <a:t> ve </a:t>
            </a:r>
            <a:r>
              <a:rPr lang="tr-TR" dirty="0" err="1"/>
              <a:t>narsisistik</a:t>
            </a:r>
            <a:r>
              <a:rPr lang="tr-TR" dirty="0"/>
              <a:t> kişilik bozukluğu gösteren hastalar, zihinsel gerilikler, </a:t>
            </a:r>
            <a:r>
              <a:rPr lang="tr-TR" dirty="0" err="1"/>
              <a:t>delirium</a:t>
            </a:r>
            <a:r>
              <a:rPr lang="tr-TR" dirty="0"/>
              <a:t> ve </a:t>
            </a:r>
            <a:r>
              <a:rPr lang="tr-TR" dirty="0" err="1"/>
              <a:t>demans</a:t>
            </a:r>
            <a:r>
              <a:rPr lang="tr-TR" dirty="0"/>
              <a:t> gibi bilişsel bozukluklar gösteren hastalar olduğu görülmektedir. Amaç hastayı sürekli kontrol etmek değil, hastayı ve diğerlerini herhangi bir zarardan korumak ve hastaya kendini sağlıklı bir şekilde ifade edebilme yetisini kazandırmaktır. Yeterli donanıma sahip olmayan bir serviste bu hastalarla çalışmak hemşirelerde korku ve güvensizlik yaratır. </a:t>
            </a:r>
          </a:p>
        </p:txBody>
      </p:sp>
    </p:spTree>
    <p:extLst>
      <p:ext uri="{BB962C8B-B14F-4D97-AF65-F5344CB8AC3E}">
        <p14:creationId xmlns:p14="http://schemas.microsoft.com/office/powerpoint/2010/main" xmlns="" val="3455762506"/>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xmlns="" val="914523308"/>
              </p:ext>
            </p:extLst>
          </p:nvPr>
        </p:nvGraphicFramePr>
        <p:xfrm>
          <a:off x="323528" y="2060848"/>
          <a:ext cx="8352928" cy="3478828"/>
        </p:xfrm>
        <a:graphic>
          <a:graphicData uri="http://schemas.openxmlformats.org/drawingml/2006/table">
            <a:tbl>
              <a:tblPr firstRow="1" firstCol="1" bandRow="1"/>
              <a:tblGrid>
                <a:gridCol w="4461802"/>
                <a:gridCol w="3891126"/>
              </a:tblGrid>
              <a:tr h="3478828">
                <a:tc>
                  <a:txBody>
                    <a:bodyPr/>
                    <a:lstStyle/>
                    <a:p>
                      <a:pPr marL="457200" marR="46990" algn="just">
                        <a:lnSpc>
                          <a:spcPct val="115000"/>
                        </a:lnSpc>
                        <a:spcAft>
                          <a:spcPts val="0"/>
                        </a:spcAft>
                      </a:pPr>
                      <a:r>
                        <a:rPr lang="tr-TR" sz="1200" b="1">
                          <a:effectLst/>
                          <a:latin typeface="Times New Roman"/>
                          <a:ea typeface="Times New Roman"/>
                          <a:cs typeface="Times New Roman"/>
                        </a:rPr>
                        <a:t>Değerlendirilen Sorunlar</a:t>
                      </a:r>
                      <a:endParaRPr lang="tr-TR" sz="1200">
                        <a:effectLst/>
                        <a:latin typeface="Times New Roman"/>
                        <a:ea typeface="Times New Roman"/>
                        <a:cs typeface="Times New Roman"/>
                      </a:endParaRPr>
                    </a:p>
                    <a:p>
                      <a:pPr marL="342900" lvl="0" indent="-342900">
                        <a:lnSpc>
                          <a:spcPct val="115000"/>
                        </a:lnSpc>
                        <a:spcAft>
                          <a:spcPts val="0"/>
                        </a:spcAft>
                        <a:buFont typeface="Symbol"/>
                        <a:buChar char=""/>
                        <a:tabLst>
                          <a:tab pos="457200" algn="l"/>
                          <a:tab pos="1628775" algn="l"/>
                        </a:tabLst>
                      </a:pPr>
                      <a:r>
                        <a:rPr lang="tr-TR" sz="1100">
                          <a:effectLst/>
                          <a:latin typeface="Times New Roman"/>
                          <a:ea typeface="Times New Roman"/>
                          <a:cs typeface="Times New Roman"/>
                        </a:rPr>
                        <a:t>Kızgınlık ve düşmanlık duyguları</a:t>
                      </a:r>
                      <a:endParaRPr lang="tr-TR" sz="1200">
                        <a:effectLst/>
                        <a:latin typeface="Times New Roman"/>
                        <a:ea typeface="Times New Roman"/>
                        <a:cs typeface="Times New Roman"/>
                      </a:endParaRPr>
                    </a:p>
                    <a:p>
                      <a:pPr marL="342900" lvl="0" indent="-342900">
                        <a:lnSpc>
                          <a:spcPct val="115000"/>
                        </a:lnSpc>
                        <a:spcAft>
                          <a:spcPts val="0"/>
                        </a:spcAft>
                        <a:buFont typeface="Symbol"/>
                        <a:buChar char=""/>
                        <a:tabLst>
                          <a:tab pos="457200" algn="l"/>
                          <a:tab pos="1628775" algn="l"/>
                        </a:tabLst>
                      </a:pPr>
                      <a:r>
                        <a:rPr lang="tr-TR" sz="1100">
                          <a:effectLst/>
                          <a:latin typeface="Times New Roman"/>
                          <a:ea typeface="Times New Roman"/>
                          <a:cs typeface="Times New Roman"/>
                        </a:rPr>
                        <a:t>Sözel saldırı</a:t>
                      </a:r>
                      <a:endParaRPr lang="tr-TR" sz="1200">
                        <a:effectLst/>
                        <a:latin typeface="Times New Roman"/>
                        <a:ea typeface="Times New Roman"/>
                        <a:cs typeface="Times New Roman"/>
                      </a:endParaRPr>
                    </a:p>
                    <a:p>
                      <a:pPr marL="342900" lvl="0" indent="-342900">
                        <a:lnSpc>
                          <a:spcPct val="115000"/>
                        </a:lnSpc>
                        <a:spcAft>
                          <a:spcPts val="0"/>
                        </a:spcAft>
                        <a:buFont typeface="Symbol"/>
                        <a:buChar char=""/>
                        <a:tabLst>
                          <a:tab pos="457200" algn="l"/>
                          <a:tab pos="1628775" algn="l"/>
                        </a:tabLst>
                      </a:pPr>
                      <a:r>
                        <a:rPr lang="tr-TR" sz="1100">
                          <a:effectLst/>
                          <a:latin typeface="Times New Roman"/>
                          <a:ea typeface="Times New Roman"/>
                          <a:cs typeface="Times New Roman"/>
                        </a:rPr>
                        <a:t>Kendine, diğerlerine ya da etrafındaki eşyalara zarar verme</a:t>
                      </a:r>
                      <a:endParaRPr lang="tr-TR" sz="1200">
                        <a:effectLst/>
                        <a:latin typeface="Times New Roman"/>
                        <a:ea typeface="Times New Roman"/>
                        <a:cs typeface="Times New Roman"/>
                      </a:endParaRPr>
                    </a:p>
                    <a:p>
                      <a:pPr marL="342900" lvl="0" indent="-342900">
                        <a:lnSpc>
                          <a:spcPct val="115000"/>
                        </a:lnSpc>
                        <a:spcAft>
                          <a:spcPts val="0"/>
                        </a:spcAft>
                        <a:buFont typeface="Symbol"/>
                        <a:buChar char=""/>
                        <a:tabLst>
                          <a:tab pos="457200" algn="l"/>
                          <a:tab pos="1628775" algn="l"/>
                        </a:tabLst>
                      </a:pPr>
                      <a:r>
                        <a:rPr lang="tr-TR" sz="1100">
                          <a:effectLst/>
                          <a:latin typeface="Times New Roman"/>
                          <a:ea typeface="Times New Roman"/>
                          <a:cs typeface="Times New Roman"/>
                        </a:rPr>
                        <a:t>Ses tonunu kontrol etmede zorluk</a:t>
                      </a:r>
                      <a:endParaRPr lang="tr-TR" sz="1200">
                        <a:effectLst/>
                        <a:latin typeface="Times New Roman"/>
                        <a:ea typeface="Times New Roman"/>
                        <a:cs typeface="Times New Roman"/>
                      </a:endParaRPr>
                    </a:p>
                    <a:p>
                      <a:pPr marL="342900" lvl="0" indent="-342900">
                        <a:lnSpc>
                          <a:spcPct val="115000"/>
                        </a:lnSpc>
                        <a:spcAft>
                          <a:spcPts val="0"/>
                        </a:spcAft>
                        <a:buFont typeface="Symbol"/>
                        <a:buChar char=""/>
                        <a:tabLst>
                          <a:tab pos="457200" algn="l"/>
                          <a:tab pos="1628775" algn="l"/>
                        </a:tabLst>
                      </a:pPr>
                      <a:r>
                        <a:rPr lang="tr-TR" sz="1100">
                          <a:effectLst/>
                          <a:latin typeface="Times New Roman"/>
                          <a:ea typeface="Times New Roman"/>
                          <a:cs typeface="Times New Roman"/>
                        </a:rPr>
                        <a:t>İçgörü eksikliği</a:t>
                      </a:r>
                      <a:endParaRPr lang="tr-TR" sz="1200">
                        <a:effectLst/>
                        <a:latin typeface="Times New Roman"/>
                        <a:ea typeface="Times New Roman"/>
                        <a:cs typeface="Times New Roman"/>
                      </a:endParaRPr>
                    </a:p>
                    <a:p>
                      <a:pPr marL="342900" lvl="0" indent="-342900">
                        <a:lnSpc>
                          <a:spcPct val="115000"/>
                        </a:lnSpc>
                        <a:spcAft>
                          <a:spcPts val="0"/>
                        </a:spcAft>
                        <a:buFont typeface="Symbol"/>
                        <a:buChar char=""/>
                        <a:tabLst>
                          <a:tab pos="457200" algn="l"/>
                          <a:tab pos="1628775" algn="l"/>
                        </a:tabLst>
                      </a:pPr>
                      <a:r>
                        <a:rPr lang="tr-TR" sz="1100">
                          <a:effectLst/>
                          <a:latin typeface="Times New Roman"/>
                          <a:ea typeface="Times New Roman"/>
                          <a:cs typeface="Times New Roman"/>
                        </a:rPr>
                        <a:t>Ajitasyon</a:t>
                      </a:r>
                      <a:endParaRPr lang="tr-TR" sz="1200">
                        <a:effectLst/>
                        <a:latin typeface="Times New Roman"/>
                        <a:ea typeface="Times New Roman"/>
                        <a:cs typeface="Times New Roman"/>
                      </a:endParaRPr>
                    </a:p>
                    <a:p>
                      <a:pPr marL="342900" lvl="0" indent="-342900">
                        <a:lnSpc>
                          <a:spcPct val="115000"/>
                        </a:lnSpc>
                        <a:spcAft>
                          <a:spcPts val="0"/>
                        </a:spcAft>
                        <a:buFont typeface="Symbol"/>
                        <a:buChar char=""/>
                        <a:tabLst>
                          <a:tab pos="457200" algn="l"/>
                          <a:tab pos="1628775" algn="l"/>
                        </a:tabLst>
                      </a:pPr>
                      <a:r>
                        <a:rPr lang="tr-TR" sz="1100">
                          <a:effectLst/>
                          <a:latin typeface="Times New Roman"/>
                          <a:ea typeface="Times New Roman"/>
                          <a:cs typeface="Times New Roman"/>
                        </a:rPr>
                        <a:t>Düşük benlik algısı</a:t>
                      </a:r>
                      <a:endParaRPr lang="tr-TR" sz="1200">
                        <a:effectLst/>
                        <a:latin typeface="Times New Roman"/>
                        <a:ea typeface="Times New Roman"/>
                        <a:cs typeface="Times New Roman"/>
                      </a:endParaRPr>
                    </a:p>
                    <a:p>
                      <a:pPr marL="342900" lvl="0" indent="-342900">
                        <a:lnSpc>
                          <a:spcPct val="115000"/>
                        </a:lnSpc>
                        <a:spcAft>
                          <a:spcPts val="0"/>
                        </a:spcAft>
                        <a:buFont typeface="Symbol"/>
                        <a:buChar char=""/>
                        <a:tabLst>
                          <a:tab pos="457200" algn="l"/>
                          <a:tab pos="1628775" algn="l"/>
                        </a:tabLst>
                      </a:pPr>
                      <a:r>
                        <a:rPr lang="tr-TR" sz="1100">
                          <a:effectLst/>
                          <a:latin typeface="Times New Roman"/>
                          <a:ea typeface="Times New Roman"/>
                          <a:cs typeface="Times New Roman"/>
                        </a:rPr>
                        <a:t>Yansıtma </a:t>
                      </a:r>
                      <a:endParaRPr lang="tr-TR" sz="1200">
                        <a:effectLst/>
                        <a:latin typeface="Times New Roman"/>
                        <a:ea typeface="Times New Roman"/>
                        <a:cs typeface="Times New Roman"/>
                      </a:endParaRPr>
                    </a:p>
                    <a:p>
                      <a:pPr marL="342900" lvl="0" indent="-342900">
                        <a:lnSpc>
                          <a:spcPct val="115000"/>
                        </a:lnSpc>
                        <a:spcAft>
                          <a:spcPts val="0"/>
                        </a:spcAft>
                        <a:buFont typeface="Symbol"/>
                        <a:buChar char=""/>
                        <a:tabLst>
                          <a:tab pos="457200" algn="l"/>
                          <a:tab pos="1628775" algn="l"/>
                        </a:tabLst>
                      </a:pPr>
                      <a:r>
                        <a:rPr lang="tr-TR" sz="1100">
                          <a:effectLst/>
                          <a:latin typeface="Times New Roman"/>
                          <a:ea typeface="Times New Roman"/>
                          <a:cs typeface="Times New Roman"/>
                        </a:rPr>
                        <a:t>İntihar fikirleri</a:t>
                      </a:r>
                      <a:endParaRPr lang="tr-TR" sz="1200">
                        <a:effectLst/>
                        <a:latin typeface="Times New Roman"/>
                        <a:ea typeface="Times New Roman"/>
                        <a:cs typeface="Times New Roman"/>
                      </a:endParaRPr>
                    </a:p>
                    <a:p>
                      <a:pPr marL="342900" lvl="0" indent="-342900">
                        <a:lnSpc>
                          <a:spcPct val="115000"/>
                        </a:lnSpc>
                        <a:spcAft>
                          <a:spcPts val="0"/>
                        </a:spcAft>
                        <a:buFont typeface="Symbol"/>
                        <a:buChar char=""/>
                        <a:tabLst>
                          <a:tab pos="457200" algn="l"/>
                          <a:tab pos="1628775" algn="l"/>
                        </a:tabLst>
                      </a:pPr>
                      <a:r>
                        <a:rPr lang="tr-TR" sz="1100">
                          <a:effectLst/>
                          <a:latin typeface="Times New Roman"/>
                          <a:ea typeface="Times New Roman"/>
                          <a:cs typeface="Times New Roman"/>
                        </a:rPr>
                        <a:t>İmpuls kontrol zorluğu</a:t>
                      </a:r>
                      <a:endParaRPr lang="tr-TR" sz="1200">
                        <a:effectLst/>
                        <a:latin typeface="Times New Roman"/>
                        <a:ea typeface="Times New Roman"/>
                        <a:cs typeface="Times New Roman"/>
                      </a:endParaRPr>
                    </a:p>
                    <a:p>
                      <a:pPr marL="342900" lvl="0" indent="-342900">
                        <a:lnSpc>
                          <a:spcPct val="115000"/>
                        </a:lnSpc>
                        <a:spcAft>
                          <a:spcPts val="0"/>
                        </a:spcAft>
                        <a:buFont typeface="Symbol"/>
                        <a:buChar char=""/>
                        <a:tabLst>
                          <a:tab pos="457200" algn="l"/>
                          <a:tab pos="1628775" algn="l"/>
                        </a:tabLst>
                      </a:pPr>
                      <a:r>
                        <a:rPr lang="tr-TR" sz="1100">
                          <a:effectLst/>
                          <a:latin typeface="Times New Roman"/>
                          <a:ea typeface="Times New Roman"/>
                          <a:cs typeface="Times New Roman"/>
                        </a:rPr>
                        <a:t>İnkar</a:t>
                      </a:r>
                      <a:endParaRPr lang="tr-TR" sz="1200">
                        <a:effectLst/>
                        <a:latin typeface="Times New Roman"/>
                        <a:ea typeface="Times New Roman"/>
                        <a:cs typeface="Times New Roman"/>
                      </a:endParaRPr>
                    </a:p>
                    <a:p>
                      <a:pPr marL="342900" lvl="0" indent="-342900">
                        <a:lnSpc>
                          <a:spcPct val="115000"/>
                        </a:lnSpc>
                        <a:spcAft>
                          <a:spcPts val="0"/>
                        </a:spcAft>
                        <a:buFont typeface="Symbol"/>
                        <a:buChar char=""/>
                        <a:tabLst>
                          <a:tab pos="457200" algn="l"/>
                          <a:tab pos="1628775" algn="l"/>
                        </a:tabLst>
                      </a:pPr>
                      <a:r>
                        <a:rPr lang="tr-TR" sz="1100">
                          <a:effectLst/>
                          <a:latin typeface="Times New Roman"/>
                          <a:ea typeface="Times New Roman"/>
                          <a:cs typeface="Times New Roman"/>
                        </a:rPr>
                        <a:t>Delüzyon</a:t>
                      </a:r>
                      <a:endParaRPr lang="tr-TR" sz="1200">
                        <a:effectLst/>
                        <a:latin typeface="Times New Roman"/>
                        <a:ea typeface="Times New Roman"/>
                        <a:cs typeface="Times New Roman"/>
                      </a:endParaRPr>
                    </a:p>
                    <a:p>
                      <a:pPr marL="342900" lvl="0" indent="-342900">
                        <a:lnSpc>
                          <a:spcPct val="115000"/>
                        </a:lnSpc>
                        <a:spcAft>
                          <a:spcPts val="0"/>
                        </a:spcAft>
                        <a:buFont typeface="Symbol"/>
                        <a:buChar char=""/>
                        <a:tabLst>
                          <a:tab pos="457200" algn="l"/>
                          <a:tab pos="1628775" algn="l"/>
                        </a:tabLst>
                      </a:pPr>
                      <a:r>
                        <a:rPr lang="tr-TR" sz="1100">
                          <a:effectLst/>
                          <a:latin typeface="Times New Roman"/>
                          <a:ea typeface="Times New Roman"/>
                          <a:cs typeface="Times New Roman"/>
                        </a:rPr>
                        <a:t>Suçluluk duygusu</a:t>
                      </a:r>
                      <a:endParaRPr lang="tr-TR" sz="1200">
                        <a:effectLst/>
                        <a:latin typeface="Times New Roman"/>
                        <a:ea typeface="Times New Roman"/>
                        <a:cs typeface="Times New Roman"/>
                      </a:endParaRPr>
                    </a:p>
                    <a:p>
                      <a:pPr marL="342900" lvl="0" indent="-342900" algn="just">
                        <a:lnSpc>
                          <a:spcPct val="115000"/>
                        </a:lnSpc>
                        <a:spcAft>
                          <a:spcPts val="0"/>
                        </a:spcAft>
                        <a:buFont typeface="Symbol"/>
                        <a:buChar char=""/>
                        <a:tabLst>
                          <a:tab pos="457200" algn="l"/>
                          <a:tab pos="1628775" algn="l"/>
                        </a:tabLst>
                      </a:pPr>
                      <a:r>
                        <a:rPr lang="tr-TR" sz="1100">
                          <a:effectLst/>
                          <a:latin typeface="Times New Roman"/>
                          <a:ea typeface="Times New Roman"/>
                          <a:cs typeface="Times New Roman"/>
                        </a:rPr>
                        <a:t>Kabul edilmeme korkusu</a:t>
                      </a:r>
                      <a:r>
                        <a:rPr lang="tr-TR" sz="1200" b="1">
                          <a:effectLst/>
                          <a:latin typeface="Times New Roman"/>
                          <a:ea typeface="Times New Roman"/>
                          <a:cs typeface="Times New Roman"/>
                        </a:rPr>
                        <a:t> </a:t>
                      </a:r>
                      <a:endParaRPr lang="tr-TR" sz="1200">
                        <a:effectLst/>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indent="228600" algn="just">
                        <a:lnSpc>
                          <a:spcPct val="115000"/>
                        </a:lnSpc>
                        <a:spcAft>
                          <a:spcPts val="0"/>
                        </a:spcAft>
                        <a:tabLst>
                          <a:tab pos="1628775" algn="l"/>
                        </a:tabLst>
                      </a:pPr>
                      <a:r>
                        <a:rPr lang="tr-TR" sz="1200" b="1" dirty="0">
                          <a:effectLst/>
                          <a:latin typeface="Times New Roman"/>
                          <a:ea typeface="Times New Roman"/>
                          <a:cs typeface="Times New Roman"/>
                        </a:rPr>
                        <a:t>Ulaşılmak İstenen Amaç</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457200" algn="l"/>
                          <a:tab pos="1628775" algn="l"/>
                        </a:tabLst>
                      </a:pPr>
                      <a:r>
                        <a:rPr lang="tr-TR" sz="1100" dirty="0">
                          <a:effectLst/>
                          <a:latin typeface="Times New Roman"/>
                          <a:ea typeface="Times New Roman"/>
                          <a:cs typeface="Times New Roman"/>
                        </a:rPr>
                        <a:t>Hastanın ajitasyon, sözel ve davranışsal </a:t>
                      </a:r>
                      <a:r>
                        <a:rPr lang="tr-TR" sz="1100" dirty="0" err="1">
                          <a:effectLst/>
                          <a:latin typeface="Times New Roman"/>
                          <a:ea typeface="Times New Roman"/>
                          <a:cs typeface="Times New Roman"/>
                        </a:rPr>
                        <a:t>agresyon</a:t>
                      </a:r>
                      <a:r>
                        <a:rPr lang="tr-TR" sz="1100" dirty="0">
                          <a:effectLst/>
                          <a:latin typeface="Times New Roman"/>
                          <a:ea typeface="Times New Roman"/>
                          <a:cs typeface="Times New Roman"/>
                        </a:rPr>
                        <a:t> ve </a:t>
                      </a:r>
                      <a:r>
                        <a:rPr lang="tr-TR" sz="1100" dirty="0" err="1">
                          <a:effectLst/>
                          <a:latin typeface="Times New Roman"/>
                          <a:ea typeface="Times New Roman"/>
                          <a:cs typeface="Times New Roman"/>
                        </a:rPr>
                        <a:t>psikotik</a:t>
                      </a:r>
                      <a:r>
                        <a:rPr lang="tr-TR" sz="1100" dirty="0">
                          <a:effectLst/>
                          <a:latin typeface="Times New Roman"/>
                          <a:ea typeface="Times New Roman"/>
                          <a:cs typeface="Times New Roman"/>
                        </a:rPr>
                        <a:t> semptomlarını azaltma,</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457200" algn="l"/>
                          <a:tab pos="1628775" algn="l"/>
                        </a:tabLst>
                      </a:pPr>
                      <a:r>
                        <a:rPr lang="tr-TR" sz="1100" dirty="0">
                          <a:effectLst/>
                          <a:latin typeface="Times New Roman"/>
                          <a:ea typeface="Times New Roman"/>
                          <a:cs typeface="Times New Roman"/>
                        </a:rPr>
                        <a:t>Tedavi programına katılmasını sağlama,</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457200" algn="l"/>
                          <a:tab pos="1628775" algn="l"/>
                        </a:tabLst>
                      </a:pPr>
                      <a:r>
                        <a:rPr lang="tr-TR" sz="1100" dirty="0">
                          <a:effectLst/>
                          <a:latin typeface="Times New Roman"/>
                          <a:ea typeface="Times New Roman"/>
                          <a:cs typeface="Times New Roman"/>
                        </a:rPr>
                        <a:t>Zarar verici olmayan bir şekilde duygularını açıklamayı öğrenmesini destekleme,</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457200" algn="l"/>
                          <a:tab pos="1628775" algn="l"/>
                        </a:tabLst>
                      </a:pPr>
                      <a:r>
                        <a:rPr lang="tr-TR" sz="1100" dirty="0">
                          <a:effectLst/>
                          <a:latin typeface="Times New Roman"/>
                          <a:ea typeface="Times New Roman"/>
                          <a:cs typeface="Times New Roman"/>
                        </a:rPr>
                        <a:t>Kendilik değerini arttırma,</a:t>
                      </a:r>
                      <a:endParaRPr lang="tr-TR" sz="1200" dirty="0">
                        <a:effectLst/>
                        <a:latin typeface="Times New Roman"/>
                        <a:ea typeface="Times New Roman"/>
                        <a:cs typeface="Times New Roman"/>
                      </a:endParaRPr>
                    </a:p>
                    <a:p>
                      <a:pPr marL="342900" lvl="0" indent="-342900">
                        <a:lnSpc>
                          <a:spcPct val="115000"/>
                        </a:lnSpc>
                        <a:spcAft>
                          <a:spcPts val="0"/>
                        </a:spcAft>
                        <a:buFont typeface="Symbol"/>
                        <a:buChar char=""/>
                        <a:tabLst>
                          <a:tab pos="457200" algn="l"/>
                          <a:tab pos="1628775" algn="l"/>
                        </a:tabLst>
                      </a:pPr>
                      <a:r>
                        <a:rPr lang="tr-TR" sz="1100" dirty="0">
                          <a:effectLst/>
                          <a:latin typeface="Times New Roman"/>
                          <a:ea typeface="Times New Roman"/>
                          <a:cs typeface="Times New Roman"/>
                        </a:rPr>
                        <a:t>Başkalarına ya da eşyalara zarar vermeden iletişime girme becerisi geliştirmesini teşvik etme.</a:t>
                      </a:r>
                      <a:endParaRPr lang="tr-TR" sz="1200" dirty="0">
                        <a:effectLst/>
                        <a:latin typeface="Times New Roman"/>
                        <a:ea typeface="Times New Roman"/>
                        <a:cs typeface="Times New Roman"/>
                      </a:endParaRPr>
                    </a:p>
                    <a:p>
                      <a:pPr marR="46990" algn="just">
                        <a:lnSpc>
                          <a:spcPct val="115000"/>
                        </a:lnSpc>
                        <a:spcAft>
                          <a:spcPts val="0"/>
                        </a:spcAft>
                      </a:pPr>
                      <a:r>
                        <a:rPr lang="tr-TR" sz="1200" b="1" dirty="0">
                          <a:effectLst/>
                          <a:latin typeface="Times New Roman"/>
                          <a:ea typeface="Times New Roman"/>
                          <a:cs typeface="Times New Roman"/>
                        </a:rPr>
                        <a:t> </a:t>
                      </a:r>
                      <a:endParaRPr lang="tr-TR" sz="1200" dirty="0">
                        <a:effectLst/>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179778509"/>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AutoShape 2"/>
          <p:cNvSpPr>
            <a:spLocks noGrp="1" noChangeArrowheads="1"/>
          </p:cNvSpPr>
          <p:nvPr>
            <p:ph type="title" idx="4294967295"/>
          </p:nvPr>
        </p:nvSpPr>
        <p:spPr/>
        <p:txBody>
          <a:bodyPr lIns="0" rIns="0" anchor="ctr"/>
          <a:lstStyle/>
          <a:p>
            <a:pPr algn="ctr" eaLnBrk="1" hangingPunct="1">
              <a:defRPr/>
            </a:pPr>
            <a:r>
              <a:rPr lang="tr-TR" sz="2800" b="1" smtClean="0">
                <a:solidFill>
                  <a:srgbClr val="FF0000"/>
                </a:solidFill>
                <a:effectLst>
                  <a:outerShdw blurRad="38100" dist="38100" dir="2700000" algn="tl">
                    <a:srgbClr val="C0C0C0"/>
                  </a:outerShdw>
                </a:effectLst>
                <a:latin typeface="Book Antiqua" pitchFamily="18" charset="0"/>
              </a:rPr>
              <a:t>Kişilik Bozukluklarının Tedavi ve Psikoterapisi İle İlgili Ortak Görüşler</a:t>
            </a:r>
          </a:p>
        </p:txBody>
      </p:sp>
      <p:sp>
        <p:nvSpPr>
          <p:cNvPr id="98306" name="Rectangle 3"/>
          <p:cNvSpPr>
            <a:spLocks noGrp="1" noChangeArrowheads="1"/>
          </p:cNvSpPr>
          <p:nvPr>
            <p:ph type="body" idx="4294967295"/>
          </p:nvPr>
        </p:nvSpPr>
        <p:spPr>
          <a:xfrm>
            <a:off x="611188" y="1844675"/>
            <a:ext cx="7693025" cy="4300538"/>
          </a:xfrm>
        </p:spPr>
        <p:txBody>
          <a:bodyPr lIns="0" rIns="0"/>
          <a:lstStyle/>
          <a:p>
            <a:pPr marL="742950" lvl="1" indent="-285750" eaLnBrk="1" hangingPunct="1"/>
            <a:r>
              <a:rPr lang="tr-TR" sz="1800" smtClean="0">
                <a:latin typeface="Book Antiqua" pitchFamily="18" charset="0"/>
              </a:rPr>
              <a:t>Tedavi çerçevesinin istikrarlı olması ve tedavi ekibinin birbiriyle tutarlı davranması,</a:t>
            </a:r>
          </a:p>
          <a:p>
            <a:pPr marL="742950" lvl="1" indent="-285750" eaLnBrk="1" hangingPunct="1"/>
            <a:r>
              <a:rPr lang="tr-TR" sz="1800" smtClean="0">
                <a:latin typeface="Book Antiqua" pitchFamily="18" charset="0"/>
              </a:rPr>
              <a:t>Tedavi ekibinin daha aktif bir tutum içinde olması,</a:t>
            </a:r>
          </a:p>
          <a:p>
            <a:pPr marL="742950" lvl="1" indent="-285750" eaLnBrk="1" hangingPunct="1"/>
            <a:r>
              <a:rPr lang="tr-TR" sz="1800" smtClean="0">
                <a:latin typeface="Book Antiqua" pitchFamily="18" charset="0"/>
              </a:rPr>
              <a:t>Hastadan gelen olumsuz aktarım tepkilerine tahammülü olma,</a:t>
            </a:r>
          </a:p>
          <a:p>
            <a:pPr marL="742950" lvl="1" indent="-285750" eaLnBrk="1" hangingPunct="1"/>
            <a:r>
              <a:rPr lang="tr-TR" sz="1800" smtClean="0">
                <a:latin typeface="Book Antiqua" pitchFamily="18" charset="0"/>
              </a:rPr>
              <a:t>Şimdi ve burada sürecinde hastanın eylemleriyle duyguları arasındaki bağı kurmasına yardım etme,</a:t>
            </a:r>
          </a:p>
          <a:p>
            <a:pPr marL="742950" lvl="1" indent="-285750" eaLnBrk="1" hangingPunct="1"/>
            <a:r>
              <a:rPr lang="tr-TR" sz="1800" smtClean="0">
                <a:latin typeface="Book Antiqua" pitchFamily="18" charset="0"/>
              </a:rPr>
              <a:t>Kendine zarar vermeye yönelik davranışları ödüllendirmeme,</a:t>
            </a:r>
          </a:p>
          <a:p>
            <a:pPr marL="742950" lvl="1" indent="-285750" eaLnBrk="1" hangingPunct="1"/>
            <a:r>
              <a:rPr lang="tr-TR" sz="1800" smtClean="0">
                <a:latin typeface="Book Antiqua" pitchFamily="18" charset="0"/>
              </a:rPr>
              <a:t>Eyleme koyma türündeki davranışları engelleme,</a:t>
            </a:r>
          </a:p>
          <a:p>
            <a:pPr marL="742950" lvl="1" indent="-285750" eaLnBrk="1" hangingPunct="1"/>
            <a:r>
              <a:rPr lang="tr-TR" sz="1800" smtClean="0">
                <a:latin typeface="Book Antiqua" pitchFamily="18" charset="0"/>
              </a:rPr>
              <a:t>Aydınlatma ve yorumlama çalışmasında şimdi ve burada sürecine odaklanma, </a:t>
            </a:r>
          </a:p>
          <a:p>
            <a:pPr marL="742950" lvl="1" indent="-285750" eaLnBrk="1" hangingPunct="1"/>
            <a:r>
              <a:rPr lang="tr-TR" sz="1800" smtClean="0">
                <a:latin typeface="Book Antiqua" pitchFamily="18" charset="0"/>
              </a:rPr>
              <a:t>Çalışanların kendi karşı aktarım duygularını denetlemesi ve her durumda profesyonel tutum göstermeyi sürdürebilmesi gereklidir. </a:t>
            </a:r>
          </a:p>
          <a:p>
            <a:pPr eaLnBrk="1" hangingPunct="1"/>
            <a:endParaRPr lang="tr-TR" sz="1800" b="1" smtClean="0">
              <a:latin typeface="Book Antiqua" pitchFamily="18" charset="0"/>
            </a:endParaRP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p:cNvSpPr>
            <a:spLocks noGrp="1"/>
          </p:cNvSpPr>
          <p:nvPr>
            <p:ph sz="quarter" idx="4294967295"/>
          </p:nvPr>
        </p:nvSpPr>
        <p:spPr>
          <a:xfrm>
            <a:off x="1450975" y="5072063"/>
            <a:ext cx="6613525" cy="741362"/>
          </a:xfrm>
          <a:prstGeom prst="rect">
            <a:avLst/>
          </a:prstGeom>
        </p:spPr>
        <p:txBody>
          <a:bodyPr/>
          <a:lstStyle/>
          <a:p>
            <a:pPr marL="69850" indent="0">
              <a:buFont typeface="Wingdings 2" pitchFamily="18" charset="2"/>
              <a:buNone/>
              <a:defRPr/>
            </a:pPr>
            <a:r>
              <a:rPr lang="tr-TR" sz="2800" b="1" dirty="0" smtClean="0">
                <a:solidFill>
                  <a:srgbClr val="00B050"/>
                </a:solidFill>
                <a:effectLst>
                  <a:outerShdw blurRad="38100" dist="38100" dir="2700000" algn="tl">
                    <a:srgbClr val="000000">
                      <a:alpha val="43137"/>
                    </a:srgbClr>
                  </a:outerShdw>
                </a:effectLst>
              </a:rPr>
              <a:t>Sabrınız için teşekkürler..</a:t>
            </a:r>
            <a:endParaRPr lang="tr-TR" sz="2800" b="1" dirty="0">
              <a:solidFill>
                <a:srgbClr val="00B050"/>
              </a:solidFill>
              <a:effectLst>
                <a:outerShdw blurRad="38100" dist="38100" dir="2700000" algn="tl">
                  <a:srgbClr val="000000">
                    <a:alpha val="43137"/>
                  </a:srgbClr>
                </a:outerShdw>
              </a:effectLst>
            </a:endParaRPr>
          </a:p>
        </p:txBody>
      </p:sp>
      <p:pic>
        <p:nvPicPr>
          <p:cNvPr id="51203" name="İçerik Yer Tutucusu 8"/>
          <p:cNvPicPr>
            <a:picLocks noGrp="1" noChangeAspect="1"/>
          </p:cNvPicPr>
          <p:nvPr>
            <p:ph sz="quarter" idx="4294967295"/>
          </p:nvPr>
        </p:nvPicPr>
        <p:blipFill>
          <a:blip r:embed="rId2" cstate="print">
            <a:extLst>
              <a:ext uri="{28A0092B-C50C-407E-A947-70E740481C1C}">
                <a14:useLocalDpi xmlns:a14="http://schemas.microsoft.com/office/drawing/2010/main" xmlns="" val="0"/>
              </a:ext>
            </a:extLst>
          </a:blip>
          <a:srcRect/>
          <a:stretch>
            <a:fillRect/>
          </a:stretch>
        </p:blipFill>
        <p:spPr>
          <a:xfrm>
            <a:off x="179512" y="692696"/>
            <a:ext cx="8712968" cy="3776662"/>
          </a:xfrm>
          <a:prstGeom prst="rect">
            <a:avLst/>
          </a:prstGeom>
        </p:spPr>
      </p:pic>
    </p:spTree>
    <p:extLst>
      <p:ext uri="{BB962C8B-B14F-4D97-AF65-F5344CB8AC3E}">
        <p14:creationId xmlns:p14="http://schemas.microsoft.com/office/powerpoint/2010/main" xmlns="" val="32347027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İçerik Yer Tutucusu 2"/>
          <p:cNvSpPr>
            <a:spLocks noGrp="1"/>
          </p:cNvSpPr>
          <p:nvPr>
            <p:ph idx="4294967295"/>
          </p:nvPr>
        </p:nvSpPr>
        <p:spPr>
          <a:xfrm>
            <a:off x="755576" y="1828800"/>
            <a:ext cx="7704856" cy="3548063"/>
          </a:xfrm>
        </p:spPr>
        <p:txBody>
          <a:bodyPr lIns="0" rIns="0"/>
          <a:lstStyle/>
          <a:p>
            <a:pPr eaLnBrk="1" hangingPunct="1">
              <a:buFont typeface="Book Antiqua" panose="02040602050305030304" pitchFamily="18" charset="0"/>
              <a:buChar char="■"/>
            </a:pPr>
            <a:r>
              <a:rPr lang="tr-TR" sz="1800" dirty="0" smtClean="0">
                <a:latin typeface="Book Antiqua" pitchFamily="18" charset="0"/>
              </a:rPr>
              <a:t>Bu süreç, doğumdan sonraki süt çocukluğu döneminde, en yoğun biçimde anne ile bebek arasında kurulan bakım ilişkisinden (</a:t>
            </a:r>
            <a:r>
              <a:rPr lang="tr-TR" sz="1800" dirty="0" err="1" smtClean="0">
                <a:latin typeface="Book Antiqua" pitchFamily="18" charset="0"/>
              </a:rPr>
              <a:t>dyadik</a:t>
            </a:r>
            <a:r>
              <a:rPr lang="tr-TR" sz="1800" dirty="0" smtClean="0">
                <a:latin typeface="Book Antiqua" pitchFamily="18" charset="0"/>
              </a:rPr>
              <a:t> ilişki/</a:t>
            </a:r>
            <a:r>
              <a:rPr lang="tr-TR" sz="1800" dirty="0" err="1" smtClean="0">
                <a:latin typeface="Book Antiqua" pitchFamily="18" charset="0"/>
              </a:rPr>
              <a:t>sembiyotik</a:t>
            </a:r>
            <a:r>
              <a:rPr lang="tr-TR" sz="1800" dirty="0" smtClean="0">
                <a:latin typeface="Book Antiqua" pitchFamily="18" charset="0"/>
              </a:rPr>
              <a:t> bağ) beslenir. </a:t>
            </a:r>
          </a:p>
          <a:p>
            <a:pPr eaLnBrk="1" hangingPunct="1">
              <a:buFont typeface="Book Antiqua" panose="02040602050305030304" pitchFamily="18" charset="0"/>
              <a:buChar char="■"/>
            </a:pPr>
            <a:endParaRPr lang="tr-TR" sz="1800" dirty="0" smtClean="0">
              <a:latin typeface="Book Antiqua" pitchFamily="18" charset="0"/>
            </a:endParaRPr>
          </a:p>
          <a:p>
            <a:pPr eaLnBrk="1" hangingPunct="1">
              <a:buFont typeface="Book Antiqua" panose="02040602050305030304" pitchFamily="18" charset="0"/>
              <a:buChar char="■"/>
            </a:pPr>
            <a:r>
              <a:rPr lang="tr-TR" sz="1800" dirty="0" smtClean="0">
                <a:latin typeface="Book Antiqua" pitchFamily="18" charset="0"/>
              </a:rPr>
              <a:t>Çocuk büyüdükçe, baba ve kardeşlerin katıldığı sosyalleşme ile (</a:t>
            </a:r>
            <a:r>
              <a:rPr lang="tr-TR" sz="1800" dirty="0" err="1" smtClean="0">
                <a:latin typeface="Book Antiqua" pitchFamily="18" charset="0"/>
              </a:rPr>
              <a:t>triangle</a:t>
            </a:r>
            <a:r>
              <a:rPr lang="tr-TR" sz="1800" dirty="0" smtClean="0">
                <a:latin typeface="Book Antiqua" pitchFamily="18" charset="0"/>
              </a:rPr>
              <a:t>)  ikili dünyanın dışına çıkarak, sınırları, engelleri ve otoriteyi tanır. </a:t>
            </a:r>
          </a:p>
          <a:p>
            <a:pPr eaLnBrk="1" hangingPunct="1">
              <a:buFont typeface="Book Antiqua" panose="02040602050305030304" pitchFamily="18" charset="0"/>
              <a:buChar char="■"/>
            </a:pPr>
            <a:endParaRPr lang="tr-TR" sz="1800" dirty="0" smtClean="0">
              <a:latin typeface="Book Antiqua" pitchFamily="18" charset="0"/>
            </a:endParaRPr>
          </a:p>
          <a:p>
            <a:pPr eaLnBrk="1" hangingPunct="1">
              <a:buFont typeface="Book Antiqua" panose="02040602050305030304" pitchFamily="18" charset="0"/>
              <a:buChar char="■"/>
            </a:pPr>
            <a:r>
              <a:rPr lang="tr-TR" sz="1800" dirty="0" smtClean="0">
                <a:latin typeface="Book Antiqua" pitchFamily="18" charset="0"/>
              </a:rPr>
              <a:t>Bireyin kişiliği son olarak ergenlikte yaşananlarla şekillenerek olgunlaşır (</a:t>
            </a:r>
            <a:r>
              <a:rPr lang="tr-TR" sz="1800" dirty="0" err="1" smtClean="0">
                <a:latin typeface="Book Antiqua" pitchFamily="18" charset="0"/>
              </a:rPr>
              <a:t>maturation</a:t>
            </a:r>
            <a:r>
              <a:rPr lang="tr-TR" sz="1800" dirty="0" smtClean="0">
                <a:latin typeface="Book Antiqua" pitchFamily="18" charset="0"/>
              </a:rPr>
              <a:t>) ve özgün bir yapı kazanır </a:t>
            </a:r>
            <a:endParaRPr lang="en-US" sz="1800" dirty="0" smtClean="0">
              <a:latin typeface="Book Antiqua" pitchFamily="18" charset="0"/>
            </a:endParaRPr>
          </a:p>
          <a:p>
            <a:pPr eaLnBrk="1" hangingPunct="1">
              <a:buFont typeface="Book Antiqua" panose="02040602050305030304" pitchFamily="18" charset="0"/>
              <a:buChar char="■"/>
            </a:pPr>
            <a:endParaRPr lang="en-US" sz="1800" dirty="0" smtClean="0">
              <a:latin typeface="Book Antiqua" pitchFamily="18" charset="0"/>
            </a:endParaRPr>
          </a:p>
        </p:txBody>
      </p:sp>
      <p:sp>
        <p:nvSpPr>
          <p:cNvPr id="34818" name="Metin kutusu 3"/>
          <p:cNvSpPr txBox="1">
            <a:spLocks noChangeArrowheads="1"/>
          </p:cNvSpPr>
          <p:nvPr/>
        </p:nvSpPr>
        <p:spPr bwMode="auto">
          <a:xfrm>
            <a:off x="971550" y="836613"/>
            <a:ext cx="5184775" cy="457200"/>
          </a:xfrm>
          <a:prstGeom prst="rect">
            <a:avLst/>
          </a:prstGeom>
          <a:noFill/>
          <a:ln w="9525">
            <a:noFill/>
            <a:miter lim="800000"/>
            <a:headEnd/>
            <a:tailEnd/>
          </a:ln>
        </p:spPr>
        <p:txBody>
          <a:bodyPr>
            <a:spAutoFit/>
          </a:bodyPr>
          <a:lstStyle/>
          <a:p>
            <a:r>
              <a:rPr lang="tr-TR" sz="2400" b="1" dirty="0">
                <a:solidFill>
                  <a:schemeClr val="tx2">
                    <a:lumMod val="75000"/>
                  </a:schemeClr>
                </a:solidFill>
              </a:rPr>
              <a:t>Kişiliğin Gelişim Süreci</a:t>
            </a:r>
            <a:endParaRPr lang="en-US" sz="2400" b="1" dirty="0">
              <a:solidFill>
                <a:schemeClr val="tx2">
                  <a:lumMod val="75000"/>
                </a:schemeClr>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Urban Pop">
  <a:themeElements>
    <a:clrScheme name="Özel 6">
      <a:dk1>
        <a:srgbClr val="000000"/>
      </a:dk1>
      <a:lt1>
        <a:srgbClr val="FFFFFF"/>
      </a:lt1>
      <a:dk2>
        <a:srgbClr val="000066"/>
      </a:dk2>
      <a:lt2>
        <a:srgbClr val="333333"/>
      </a:lt2>
      <a:accent1>
        <a:srgbClr val="C4709A"/>
      </a:accent1>
      <a:accent2>
        <a:srgbClr val="4B4EB5"/>
      </a:accent2>
      <a:accent3>
        <a:srgbClr val="F3E5F5"/>
      </a:accent3>
      <a:accent4>
        <a:srgbClr val="000000"/>
      </a:accent4>
      <a:accent5>
        <a:srgbClr val="DEBBCA"/>
      </a:accent5>
      <a:accent6>
        <a:srgbClr val="4346A4"/>
      </a:accent6>
      <a:hlink>
        <a:srgbClr val="C481CF"/>
      </a:hlink>
      <a:folHlink>
        <a:srgbClr val="76B749"/>
      </a:folHlink>
    </a:clrScheme>
    <a:fontScheme name="Urban Pop">
      <a:maj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Urban Pop">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2700" cap="flat" cmpd="sng" algn="ctr">
          <a:solidFill>
            <a:schemeClr val="phClr"/>
          </a:solidFill>
          <a:prstDash val="solid"/>
        </a:ln>
        <a:ln w="15875"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0800" dist="38100" dir="5400000" rotWithShape="0">
              <a:srgbClr val="000000">
                <a:alpha val="58000"/>
              </a:srgbClr>
            </a:outerShdw>
          </a:effectLst>
          <a:scene3d>
            <a:camera prst="orthographicFront">
              <a:rot lat="0" lon="0" rev="0"/>
            </a:camera>
            <a:lightRig rig="flat" dir="t"/>
          </a:scene3d>
          <a:sp3d contourW="15875">
            <a:bevelT w="95250" h="127000"/>
            <a:contourClr>
              <a:schemeClr val="phClr">
                <a:shade val="30000"/>
              </a:schemeClr>
            </a:contourClr>
          </a:sp3d>
        </a:effectStyle>
      </a:effectStyleLst>
      <a:bgFillStyleLst>
        <a:solidFill>
          <a:schemeClr val="phClr"/>
        </a:solidFill>
        <a:gradFill rotWithShape="1">
          <a:gsLst>
            <a:gs pos="0">
              <a:schemeClr val="phClr">
                <a:tint val="95000"/>
                <a:shade val="100000"/>
                <a:alpha val="100000"/>
                <a:satMod val="100000"/>
                <a:lumMod val="100000"/>
              </a:schemeClr>
            </a:gs>
            <a:gs pos="9000">
              <a:schemeClr val="phClr">
                <a:tint val="90000"/>
                <a:shade val="100000"/>
                <a:alpha val="100000"/>
                <a:satMod val="100000"/>
                <a:lumMod val="100000"/>
              </a:schemeClr>
            </a:gs>
            <a:gs pos="34000">
              <a:schemeClr val="phClr">
                <a:tint val="83000"/>
                <a:shade val="100000"/>
                <a:alpha val="100000"/>
                <a:satMod val="100000"/>
                <a:lumMod val="100000"/>
              </a:schemeClr>
            </a:gs>
            <a:gs pos="62000">
              <a:schemeClr val="phClr">
                <a:tint val="85000"/>
                <a:shade val="100000"/>
                <a:alpha val="100000"/>
                <a:satMod val="100000"/>
                <a:lumMod val="100000"/>
              </a:schemeClr>
            </a:gs>
            <a:gs pos="90000">
              <a:schemeClr val="phClr">
                <a:tint val="92000"/>
                <a:shade val="100000"/>
                <a:alpha val="100000"/>
                <a:satMod val="100000"/>
                <a:lumMod val="90000"/>
              </a:schemeClr>
            </a:gs>
            <a:gs pos="100000">
              <a:schemeClr val="phClr">
                <a:tint val="85000"/>
                <a:shade val="100000"/>
                <a:alpha val="100000"/>
                <a:satMod val="100000"/>
                <a:lumMod val="100000"/>
              </a:schemeClr>
            </a:gs>
          </a:gsLst>
          <a:lin ang="5400000" scaled="1"/>
        </a:gradFill>
        <a:gradFill rotWithShape="1">
          <a:gsLst>
            <a:gs pos="0">
              <a:schemeClr val="phClr">
                <a:tint val="78000"/>
              </a:schemeClr>
            </a:gs>
            <a:gs pos="100000">
              <a:schemeClr val="phClr">
                <a:tint val="95000"/>
                <a:shade val="98000"/>
                <a:lumMod val="80000"/>
              </a:schemeClr>
            </a:gs>
          </a:gsLst>
          <a:path path="circle">
            <a:fillToRect l="50000" t="100000" r="100000" b="50000"/>
          </a:path>
        </a:gradFill>
      </a:bgFillStyleLst>
    </a:fmtScheme>
  </a:themeElements>
  <a:objectDefaults/>
  <a:extraClrSchemeLst/>
</a:theme>
</file>

<file path=ppt/theme/theme2.xml><?xml version="1.0" encoding="utf-8"?>
<a:theme xmlns:a="http://schemas.openxmlformats.org/drawingml/2006/main" name="Dörtte Bir">
  <a:themeElements>
    <a:clrScheme name="Dörtte Bir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fontScheme name="Dörtte Bir">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örtte Bir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Dörtte Bir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Dörtte Bir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Dörtte Bir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Dörtte Bir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Dörtte Bir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Dörtte Bir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Dörtte Bir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Dörtte Bir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Şehir Nüfusu</Template>
  <TotalTime>1052</TotalTime>
  <Words>7178</Words>
  <Application>Microsoft Office PowerPoint</Application>
  <PresentationFormat>Ekran Gösterisi (4:3)</PresentationFormat>
  <Paragraphs>928</Paragraphs>
  <Slides>88</Slides>
  <Notes>9</Notes>
  <HiddenSlides>0</HiddenSlides>
  <MMClips>0</MMClips>
  <ScaleCrop>false</ScaleCrop>
  <HeadingPairs>
    <vt:vector size="4" baseType="variant">
      <vt:variant>
        <vt:lpstr>Tema</vt:lpstr>
      </vt:variant>
      <vt:variant>
        <vt:i4>2</vt:i4>
      </vt:variant>
      <vt:variant>
        <vt:lpstr>Slayt Başlıkları</vt:lpstr>
      </vt:variant>
      <vt:variant>
        <vt:i4>88</vt:i4>
      </vt:variant>
    </vt:vector>
  </HeadingPairs>
  <TitlesOfParts>
    <vt:vector size="90" baseType="lpstr">
      <vt:lpstr>Urban Pop</vt:lpstr>
      <vt:lpstr>Dörtte Bir</vt:lpstr>
      <vt:lpstr>Slayt 1</vt:lpstr>
      <vt:lpstr>Kişilikle İlgili Tanımlar</vt:lpstr>
      <vt:lpstr>Mizaç (Temperament) </vt:lpstr>
      <vt:lpstr>Karakter (Character) </vt:lpstr>
      <vt:lpstr>Cloninger ve ark. Belli nörotransmitterlerin ve bunlarla ilgili genlerin mizaç özellikleri ile bağlantılı olduğunu göstermiş ve dört mizaç özelliği tanımlamıştır.   </vt:lpstr>
      <vt:lpstr>Karakterin de üç yönü olduğu belirtilmektedir.</vt:lpstr>
      <vt:lpstr>Kimlik (İdentity)</vt:lpstr>
      <vt:lpstr>Kişiliğin Tanımı</vt:lpstr>
      <vt:lpstr>Slayt 9</vt:lpstr>
      <vt:lpstr>Kişilik Gelişirken Neler Başarılmalı?</vt:lpstr>
      <vt:lpstr>Slayt 11</vt:lpstr>
      <vt:lpstr>Kişiliğin Gelişim Evreleri ve paralellikleri              F. Dereboy </vt:lpstr>
      <vt:lpstr>KİŞİLİK BOZUKLUKLARI</vt:lpstr>
      <vt:lpstr>Slayt 14</vt:lpstr>
      <vt:lpstr>KİŞİLİK BOZUKLUKLARININ ALT TİPLERİ</vt:lpstr>
      <vt:lpstr>DSM -V</vt:lpstr>
      <vt:lpstr>ETYOLOJİ</vt:lpstr>
      <vt:lpstr>Genetik özellikler</vt:lpstr>
      <vt:lpstr>Slayt 19</vt:lpstr>
      <vt:lpstr>Psikolojik etmenler;</vt:lpstr>
      <vt:lpstr>Kişilik Bozukluklarına Psikodinamik Bakış</vt:lpstr>
      <vt:lpstr>Slayt 22</vt:lpstr>
      <vt:lpstr>Slayt 23</vt:lpstr>
      <vt:lpstr>Epidemiyolojisi</vt:lpstr>
      <vt:lpstr>Klinik Görünüm</vt:lpstr>
      <vt:lpstr>Slayt 26</vt:lpstr>
      <vt:lpstr>A Kümesi Kişilik Bozuklukları</vt:lpstr>
      <vt:lpstr>Slayt 28</vt:lpstr>
      <vt:lpstr>Slayt 29</vt:lpstr>
      <vt:lpstr>B Kümesi Kişilik Bozuklukları</vt:lpstr>
      <vt:lpstr>Slayt 31</vt:lpstr>
      <vt:lpstr>Slayt 32</vt:lpstr>
      <vt:lpstr>Slayt 33</vt:lpstr>
      <vt:lpstr>C Kümesi Kişilik Bozuklukları</vt:lpstr>
      <vt:lpstr>Slayt 35</vt:lpstr>
      <vt:lpstr>Slayt 36</vt:lpstr>
      <vt:lpstr>Ağır Kişilik Bozuklukları</vt:lpstr>
      <vt:lpstr>Düzeyi ne belirliyor?</vt:lpstr>
      <vt:lpstr>Ağır Kişilik Bozukluklarına Yaklaşım</vt:lpstr>
      <vt:lpstr>Slayt 40</vt:lpstr>
      <vt:lpstr>Slayt 41</vt:lpstr>
      <vt:lpstr>Table 3.   Sub-groups of personality disorders that mental health workers  experience the greatest difficulty with. </vt:lpstr>
      <vt:lpstr>At the first rank “boredom/discontent” stands, followed by “anger/fury”, “fear/anxiety”, “closeness/compassion”, “self confidence/success” and “guilt/pity”. On the other hand, being overcome with feelings of “admiration/liking” is ranked lowest.</vt:lpstr>
      <vt:lpstr>KB Hastalarıyla Çalışırken Bilinmesi Gereken Temel Psikodinamikler</vt:lpstr>
      <vt:lpstr>Slayt 45</vt:lpstr>
      <vt:lpstr>İlkel Savunmalar </vt:lpstr>
      <vt:lpstr>Bölme (splitting): </vt:lpstr>
      <vt:lpstr>Yadsıma (denial): </vt:lpstr>
      <vt:lpstr>Yansıtmalı özdeşleşme (projective identification): </vt:lpstr>
      <vt:lpstr>İlkel yüceltme ve değersizleştirme (primitive idealization ve develüasyon): </vt:lpstr>
      <vt:lpstr>Slayt 51</vt:lpstr>
      <vt:lpstr>Slayt 52</vt:lpstr>
      <vt:lpstr>Slayt 53</vt:lpstr>
      <vt:lpstr>Slayt 54</vt:lpstr>
      <vt:lpstr>Slayt 55</vt:lpstr>
      <vt:lpstr>Slayt 56</vt:lpstr>
      <vt:lpstr>Slayt 57</vt:lpstr>
      <vt:lpstr>Slayt 58</vt:lpstr>
      <vt:lpstr>Slayt 59</vt:lpstr>
      <vt:lpstr>Slayt 60</vt:lpstr>
      <vt:lpstr>Slayt 61</vt:lpstr>
      <vt:lpstr>Slayt 62</vt:lpstr>
      <vt:lpstr>Slayt 63</vt:lpstr>
      <vt:lpstr>Slayt 64</vt:lpstr>
      <vt:lpstr>Slayt 65</vt:lpstr>
      <vt:lpstr>Slayt 66</vt:lpstr>
      <vt:lpstr>Kişilik Bozukluklarının Tedavisi</vt:lpstr>
      <vt:lpstr>İlaç Tedavisi</vt:lpstr>
      <vt:lpstr>Acil Tedavi  Ve Hastaneye  Yatış</vt:lpstr>
      <vt:lpstr>Slayt 70</vt:lpstr>
      <vt:lpstr>Slayt 71</vt:lpstr>
      <vt:lpstr>Yataklı Servislerde Kişilik Bozukluklarıyla Çalışan Ekibin  Dikkat Etmesi Gereken Temel İlkeler</vt:lpstr>
      <vt:lpstr>Psikoterapi</vt:lpstr>
      <vt:lpstr>Slayt 74</vt:lpstr>
      <vt:lpstr>Slayt 75</vt:lpstr>
      <vt:lpstr>Slayt 76</vt:lpstr>
      <vt:lpstr>Slayt 77</vt:lpstr>
      <vt:lpstr>Slayt 78</vt:lpstr>
      <vt:lpstr>Slayt 79</vt:lpstr>
      <vt:lpstr>Slayt 80</vt:lpstr>
      <vt:lpstr>Slayt 81</vt:lpstr>
      <vt:lpstr>Slayt 82</vt:lpstr>
      <vt:lpstr>Slayt 83</vt:lpstr>
      <vt:lpstr>Slayt 84</vt:lpstr>
      <vt:lpstr>Slayt 85</vt:lpstr>
      <vt:lpstr>Slayt 86</vt:lpstr>
      <vt:lpstr>Kişilik Bozukluklarının Tedavi ve Psikoterapisi İle İlgili Ortak Görüşler</vt:lpstr>
      <vt:lpstr>Slayt 88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KİŞİLİK BOZUKLUKLARI   (Tanım, Etyoloji, Tedavi)</dc:title>
  <dc:creator>TRUHSAGLIGI</dc:creator>
  <cp:lastModifiedBy>TRUHSAGLIGI</cp:lastModifiedBy>
  <cp:revision>49</cp:revision>
  <dcterms:modified xsi:type="dcterms:W3CDTF">2016-03-15T06:26:48Z</dcterms:modified>
</cp:coreProperties>
</file>